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xls" ContentType="application/vnd.ms-exce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0" r:id="rId4"/>
    <p:sldId id="258" r:id="rId5"/>
    <p:sldId id="259" r:id="rId6"/>
    <p:sldId id="260" r:id="rId7"/>
    <p:sldId id="261" r:id="rId8"/>
    <p:sldId id="262" r:id="rId9"/>
    <p:sldId id="267" r:id="rId10"/>
    <p:sldId id="268" r:id="rId11"/>
    <p:sldId id="269" r:id="rId12"/>
    <p:sldId id="265" r:id="rId13"/>
    <p:sldId id="263" r:id="rId14"/>
    <p:sldId id="271" r:id="rId15"/>
    <p:sldId id="272" r:id="rId16"/>
    <p:sldId id="264" r:id="rId17"/>
    <p:sldId id="273" r:id="rId18"/>
    <p:sldId id="274" r:id="rId19"/>
    <p:sldId id="26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18" autoAdjust="0"/>
  </p:normalViewPr>
  <p:slideViewPr>
    <p:cSldViewPr>
      <p:cViewPr>
        <p:scale>
          <a:sx n="82" d="100"/>
          <a:sy n="82" d="100"/>
        </p:scale>
        <p:origin x="-80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6A11AF-9E48-48F0-B1F4-D9D320B524A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61C4065-9F1B-482E-BAA3-2A3A8561515D}">
      <dgm:prSet phldrT="[Text]"/>
      <dgm:spPr/>
      <dgm:t>
        <a:bodyPr/>
        <a:lstStyle/>
        <a:p>
          <a:r>
            <a:rPr lang="en-US" dirty="0" smtClean="0"/>
            <a:t>DBH</a:t>
          </a:r>
          <a:endParaRPr lang="en-US" dirty="0"/>
        </a:p>
      </dgm:t>
    </dgm:pt>
    <dgm:pt modelId="{2DA09CF7-03F0-48B0-96F3-327C280C9062}" type="parTrans" cxnId="{0BBA045D-85E6-45AE-A801-62C7AEF7195A}">
      <dgm:prSet/>
      <dgm:spPr/>
      <dgm:t>
        <a:bodyPr/>
        <a:lstStyle/>
        <a:p>
          <a:endParaRPr lang="en-US"/>
        </a:p>
      </dgm:t>
    </dgm:pt>
    <dgm:pt modelId="{4D2A8907-235A-4E8C-82A2-3620ABF3573A}" type="sibTrans" cxnId="{0BBA045D-85E6-45AE-A801-62C7AEF7195A}">
      <dgm:prSet/>
      <dgm:spPr/>
      <dgm:t>
        <a:bodyPr/>
        <a:lstStyle/>
        <a:p>
          <a:endParaRPr lang="en-US"/>
        </a:p>
      </dgm:t>
    </dgm:pt>
    <dgm:pt modelId="{5980158F-C018-411F-BCF5-4D5A86DCC2BC}">
      <dgm:prSet phldrT="[Text]"/>
      <dgm:spPr/>
      <dgm:t>
        <a:bodyPr/>
        <a:lstStyle/>
        <a:p>
          <a:r>
            <a:rPr lang="en-US" dirty="0" smtClean="0"/>
            <a:t>THT</a:t>
          </a:r>
          <a:endParaRPr lang="en-US" dirty="0"/>
        </a:p>
      </dgm:t>
    </dgm:pt>
    <dgm:pt modelId="{7CD09F6E-797E-4967-96FF-5EEF1728F52C}" type="parTrans" cxnId="{D60724C1-645A-4A12-8407-4931108A5DB5}">
      <dgm:prSet/>
      <dgm:spPr/>
      <dgm:t>
        <a:bodyPr/>
        <a:lstStyle/>
        <a:p>
          <a:endParaRPr lang="en-US"/>
        </a:p>
      </dgm:t>
    </dgm:pt>
    <dgm:pt modelId="{EA1B781B-E3A7-4563-88A3-D80A00E8ADBD}" type="sibTrans" cxnId="{D60724C1-645A-4A12-8407-4931108A5DB5}">
      <dgm:prSet/>
      <dgm:spPr/>
      <dgm:t>
        <a:bodyPr/>
        <a:lstStyle/>
        <a:p>
          <a:endParaRPr lang="en-US"/>
        </a:p>
      </dgm:t>
    </dgm:pt>
    <dgm:pt modelId="{725E45C4-734D-42E3-B7E6-B5118D14A796}">
      <dgm:prSet phldrT="[Text]"/>
      <dgm:spPr/>
      <dgm:t>
        <a:bodyPr/>
        <a:lstStyle/>
        <a:p>
          <a:r>
            <a:rPr lang="en-US" dirty="0" smtClean="0"/>
            <a:t>CR</a:t>
          </a:r>
          <a:endParaRPr lang="en-US" dirty="0"/>
        </a:p>
      </dgm:t>
    </dgm:pt>
    <dgm:pt modelId="{3AF68AA3-F86A-4966-AD30-8F57A371572B}" type="parTrans" cxnId="{9BFB0B6E-5039-43E6-BF85-1BD39899CFF1}">
      <dgm:prSet/>
      <dgm:spPr/>
      <dgm:t>
        <a:bodyPr/>
        <a:lstStyle/>
        <a:p>
          <a:endParaRPr lang="en-US"/>
        </a:p>
      </dgm:t>
    </dgm:pt>
    <dgm:pt modelId="{574D2556-E9A6-48CB-BF4B-BDFDBD4FE275}" type="sibTrans" cxnId="{9BFB0B6E-5039-43E6-BF85-1BD39899CFF1}">
      <dgm:prSet/>
      <dgm:spPr/>
      <dgm:t>
        <a:bodyPr/>
        <a:lstStyle/>
        <a:p>
          <a:endParaRPr lang="en-US"/>
        </a:p>
      </dgm:t>
    </dgm:pt>
    <dgm:pt modelId="{82474B64-9602-4548-8DC3-B5F6DB39DCBC}">
      <dgm:prSet phldrT="[Text]"/>
      <dgm:spPr/>
      <dgm:t>
        <a:bodyPr/>
        <a:lstStyle/>
        <a:p>
          <a:r>
            <a:rPr lang="en-US" dirty="0" smtClean="0"/>
            <a:t>PBAL Index</a:t>
          </a:r>
          <a:endParaRPr lang="en-US" dirty="0"/>
        </a:p>
      </dgm:t>
    </dgm:pt>
    <dgm:pt modelId="{1F3FA88C-0C03-4AED-B99F-37618D55F4B8}" type="parTrans" cxnId="{C8828EF4-2BC7-4DA8-962C-A196F11A0073}">
      <dgm:prSet/>
      <dgm:spPr/>
      <dgm:t>
        <a:bodyPr/>
        <a:lstStyle/>
        <a:p>
          <a:endParaRPr lang="en-US"/>
        </a:p>
      </dgm:t>
    </dgm:pt>
    <dgm:pt modelId="{C7527BE1-C765-4341-9752-704CA4F44294}" type="sibTrans" cxnId="{C8828EF4-2BC7-4DA8-962C-A196F11A0073}">
      <dgm:prSet/>
      <dgm:spPr/>
      <dgm:t>
        <a:bodyPr/>
        <a:lstStyle/>
        <a:p>
          <a:endParaRPr lang="en-US"/>
        </a:p>
      </dgm:t>
    </dgm:pt>
    <dgm:pt modelId="{7BCC7B8C-7AC6-4F3D-82B4-0D4248022A63}">
      <dgm:prSet phldrT="[Text]"/>
      <dgm:spPr/>
      <dgm:t>
        <a:bodyPr/>
        <a:lstStyle/>
        <a:p>
          <a:r>
            <a:rPr lang="en-US" dirty="0" smtClean="0"/>
            <a:t>Latitude</a:t>
          </a:r>
          <a:endParaRPr lang="en-US" dirty="0"/>
        </a:p>
      </dgm:t>
    </dgm:pt>
    <dgm:pt modelId="{1ABC455D-9183-4CB5-9B9D-321379AA95ED}" type="parTrans" cxnId="{A86A7FAA-73CC-4F0D-94DF-D36A3801F37A}">
      <dgm:prSet/>
      <dgm:spPr/>
      <dgm:t>
        <a:bodyPr/>
        <a:lstStyle/>
        <a:p>
          <a:endParaRPr lang="en-US"/>
        </a:p>
      </dgm:t>
    </dgm:pt>
    <dgm:pt modelId="{4AD61557-ECE6-4BF1-A1DB-F4B5F0750ECC}" type="sibTrans" cxnId="{A86A7FAA-73CC-4F0D-94DF-D36A3801F37A}">
      <dgm:prSet/>
      <dgm:spPr/>
      <dgm:t>
        <a:bodyPr/>
        <a:lstStyle/>
        <a:p>
          <a:endParaRPr lang="en-US"/>
        </a:p>
      </dgm:t>
    </dgm:pt>
    <dgm:pt modelId="{9DA9CC27-3323-4EA8-8F0F-154F2A2E0E87}" type="pres">
      <dgm:prSet presAssocID="{E56A11AF-9E48-48F0-B1F4-D9D320B524A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07501E3-17E4-4097-B30E-53CBF4192A85}" type="pres">
      <dgm:prSet presAssocID="{361C4065-9F1B-482E-BAA3-2A3A8561515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74EFCB-9F63-48AC-AB7D-83E99D11309D}" type="pres">
      <dgm:prSet presAssocID="{4D2A8907-235A-4E8C-82A2-3620ABF3573A}" presName="sibTrans" presStyleCnt="0"/>
      <dgm:spPr/>
    </dgm:pt>
    <dgm:pt modelId="{BE21A56E-A196-48E3-98F8-DA8FDEF3F0AC}" type="pres">
      <dgm:prSet presAssocID="{5980158F-C018-411F-BCF5-4D5A86DCC2BC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94B30A-FE5C-492D-9765-804469720859}" type="pres">
      <dgm:prSet presAssocID="{EA1B781B-E3A7-4563-88A3-D80A00E8ADBD}" presName="sibTrans" presStyleCnt="0"/>
      <dgm:spPr/>
    </dgm:pt>
    <dgm:pt modelId="{C439AAE0-C1E2-448D-B8C0-76D1D3815D12}" type="pres">
      <dgm:prSet presAssocID="{725E45C4-734D-42E3-B7E6-B5118D14A79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972AAF-CF19-4640-8086-94A4056F214B}" type="pres">
      <dgm:prSet presAssocID="{574D2556-E9A6-48CB-BF4B-BDFDBD4FE275}" presName="sibTrans" presStyleCnt="0"/>
      <dgm:spPr/>
    </dgm:pt>
    <dgm:pt modelId="{BCCF6E97-AD75-4A02-8F21-F4ACCDEA5D4B}" type="pres">
      <dgm:prSet presAssocID="{82474B64-9602-4548-8DC3-B5F6DB39DCBC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360F95-28FB-426B-B063-86AD24DD062A}" type="pres">
      <dgm:prSet presAssocID="{C7527BE1-C765-4341-9752-704CA4F44294}" presName="sibTrans" presStyleCnt="0"/>
      <dgm:spPr/>
    </dgm:pt>
    <dgm:pt modelId="{C9208F6E-E755-421E-8DA9-DD457B985947}" type="pres">
      <dgm:prSet presAssocID="{7BCC7B8C-7AC6-4F3D-82B4-0D4248022A63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60724C1-645A-4A12-8407-4931108A5DB5}" srcId="{E56A11AF-9E48-48F0-B1F4-D9D320B524AC}" destId="{5980158F-C018-411F-BCF5-4D5A86DCC2BC}" srcOrd="1" destOrd="0" parTransId="{7CD09F6E-797E-4967-96FF-5EEF1728F52C}" sibTransId="{EA1B781B-E3A7-4563-88A3-D80A00E8ADBD}"/>
    <dgm:cxn modelId="{090DB9EE-A150-49BA-B399-3951E5AA1F2F}" type="presOf" srcId="{E56A11AF-9E48-48F0-B1F4-D9D320B524AC}" destId="{9DA9CC27-3323-4EA8-8F0F-154F2A2E0E87}" srcOrd="0" destOrd="0" presId="urn:microsoft.com/office/officeart/2005/8/layout/default"/>
    <dgm:cxn modelId="{0BBA045D-85E6-45AE-A801-62C7AEF7195A}" srcId="{E56A11AF-9E48-48F0-B1F4-D9D320B524AC}" destId="{361C4065-9F1B-482E-BAA3-2A3A8561515D}" srcOrd="0" destOrd="0" parTransId="{2DA09CF7-03F0-48B0-96F3-327C280C9062}" sibTransId="{4D2A8907-235A-4E8C-82A2-3620ABF3573A}"/>
    <dgm:cxn modelId="{CE107826-04D5-4BE3-9731-B8D77662AA2A}" type="presOf" srcId="{7BCC7B8C-7AC6-4F3D-82B4-0D4248022A63}" destId="{C9208F6E-E755-421E-8DA9-DD457B985947}" srcOrd="0" destOrd="0" presId="urn:microsoft.com/office/officeart/2005/8/layout/default"/>
    <dgm:cxn modelId="{9BFB0B6E-5039-43E6-BF85-1BD39899CFF1}" srcId="{E56A11AF-9E48-48F0-B1F4-D9D320B524AC}" destId="{725E45C4-734D-42E3-B7E6-B5118D14A796}" srcOrd="2" destOrd="0" parTransId="{3AF68AA3-F86A-4966-AD30-8F57A371572B}" sibTransId="{574D2556-E9A6-48CB-BF4B-BDFDBD4FE275}"/>
    <dgm:cxn modelId="{5109607E-D889-4A18-AB24-6C8ABAEAD837}" type="presOf" srcId="{82474B64-9602-4548-8DC3-B5F6DB39DCBC}" destId="{BCCF6E97-AD75-4A02-8F21-F4ACCDEA5D4B}" srcOrd="0" destOrd="0" presId="urn:microsoft.com/office/officeart/2005/8/layout/default"/>
    <dgm:cxn modelId="{B613059F-93F9-49DF-A134-AFA45CB9682C}" type="presOf" srcId="{361C4065-9F1B-482E-BAA3-2A3A8561515D}" destId="{507501E3-17E4-4097-B30E-53CBF4192A85}" srcOrd="0" destOrd="0" presId="urn:microsoft.com/office/officeart/2005/8/layout/default"/>
    <dgm:cxn modelId="{A86A7FAA-73CC-4F0D-94DF-D36A3801F37A}" srcId="{E56A11AF-9E48-48F0-B1F4-D9D320B524AC}" destId="{7BCC7B8C-7AC6-4F3D-82B4-0D4248022A63}" srcOrd="4" destOrd="0" parTransId="{1ABC455D-9183-4CB5-9B9D-321379AA95ED}" sibTransId="{4AD61557-ECE6-4BF1-A1DB-F4B5F0750ECC}"/>
    <dgm:cxn modelId="{C8828EF4-2BC7-4DA8-962C-A196F11A0073}" srcId="{E56A11AF-9E48-48F0-B1F4-D9D320B524AC}" destId="{82474B64-9602-4548-8DC3-B5F6DB39DCBC}" srcOrd="3" destOrd="0" parTransId="{1F3FA88C-0C03-4AED-B99F-37618D55F4B8}" sibTransId="{C7527BE1-C765-4341-9752-704CA4F44294}"/>
    <dgm:cxn modelId="{A6D70D8D-B69A-42D5-BD7E-A1A48B5CEFD8}" type="presOf" srcId="{5980158F-C018-411F-BCF5-4D5A86DCC2BC}" destId="{BE21A56E-A196-48E3-98F8-DA8FDEF3F0AC}" srcOrd="0" destOrd="0" presId="urn:microsoft.com/office/officeart/2005/8/layout/default"/>
    <dgm:cxn modelId="{189FFCC8-AD15-4677-93F6-BEAC69352009}" type="presOf" srcId="{725E45C4-734D-42E3-B7E6-B5118D14A796}" destId="{C439AAE0-C1E2-448D-B8C0-76D1D3815D12}" srcOrd="0" destOrd="0" presId="urn:microsoft.com/office/officeart/2005/8/layout/default"/>
    <dgm:cxn modelId="{68F6C64B-06F0-49FE-AF31-9F5E3E30A656}" type="presParOf" srcId="{9DA9CC27-3323-4EA8-8F0F-154F2A2E0E87}" destId="{507501E3-17E4-4097-B30E-53CBF4192A85}" srcOrd="0" destOrd="0" presId="urn:microsoft.com/office/officeart/2005/8/layout/default"/>
    <dgm:cxn modelId="{0D4A3861-BD43-4B61-9A1A-6E331265ACDA}" type="presParOf" srcId="{9DA9CC27-3323-4EA8-8F0F-154F2A2E0E87}" destId="{D174EFCB-9F63-48AC-AB7D-83E99D11309D}" srcOrd="1" destOrd="0" presId="urn:microsoft.com/office/officeart/2005/8/layout/default"/>
    <dgm:cxn modelId="{A57D8850-960B-4D41-B7AD-AEC9A257AF88}" type="presParOf" srcId="{9DA9CC27-3323-4EA8-8F0F-154F2A2E0E87}" destId="{BE21A56E-A196-48E3-98F8-DA8FDEF3F0AC}" srcOrd="2" destOrd="0" presId="urn:microsoft.com/office/officeart/2005/8/layout/default"/>
    <dgm:cxn modelId="{75C2D2F9-A37C-4AC5-AF44-D714A72AA5EE}" type="presParOf" srcId="{9DA9CC27-3323-4EA8-8F0F-154F2A2E0E87}" destId="{3F94B30A-FE5C-492D-9765-804469720859}" srcOrd="3" destOrd="0" presId="urn:microsoft.com/office/officeart/2005/8/layout/default"/>
    <dgm:cxn modelId="{DF1A283A-AA5F-40E5-80FA-B3A92307F6F1}" type="presParOf" srcId="{9DA9CC27-3323-4EA8-8F0F-154F2A2E0E87}" destId="{C439AAE0-C1E2-448D-B8C0-76D1D3815D12}" srcOrd="4" destOrd="0" presId="urn:microsoft.com/office/officeart/2005/8/layout/default"/>
    <dgm:cxn modelId="{E05EADD9-E91D-465E-80A6-FD83026BCB15}" type="presParOf" srcId="{9DA9CC27-3323-4EA8-8F0F-154F2A2E0E87}" destId="{54972AAF-CF19-4640-8086-94A4056F214B}" srcOrd="5" destOrd="0" presId="urn:microsoft.com/office/officeart/2005/8/layout/default"/>
    <dgm:cxn modelId="{7DA2DD93-797D-4574-85C3-6872FD6FF8FB}" type="presParOf" srcId="{9DA9CC27-3323-4EA8-8F0F-154F2A2E0E87}" destId="{BCCF6E97-AD75-4A02-8F21-F4ACCDEA5D4B}" srcOrd="6" destOrd="0" presId="urn:microsoft.com/office/officeart/2005/8/layout/default"/>
    <dgm:cxn modelId="{FA53EEEA-D4C2-47F2-BD4D-C3FEFF1B2DC5}" type="presParOf" srcId="{9DA9CC27-3323-4EA8-8F0F-154F2A2E0E87}" destId="{23360F95-28FB-426B-B063-86AD24DD062A}" srcOrd="7" destOrd="0" presId="urn:microsoft.com/office/officeart/2005/8/layout/default"/>
    <dgm:cxn modelId="{0F2C957D-C6AF-401A-A9E7-FB7ADA562D22}" type="presParOf" srcId="{9DA9CC27-3323-4EA8-8F0F-154F2A2E0E87}" destId="{C9208F6E-E755-421E-8DA9-DD457B985947}" srcOrd="8" destOrd="0" presId="urn:microsoft.com/office/officeart/2005/8/layout/default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56A11AF-9E48-48F0-B1F4-D9D320B524AC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61C4065-9F1B-482E-BAA3-2A3A8561515D}">
      <dgm:prSet phldrT="[Text]"/>
      <dgm:spPr/>
      <dgm:t>
        <a:bodyPr/>
        <a:lstStyle/>
        <a:p>
          <a:r>
            <a:rPr lang="en-US" dirty="0" smtClean="0"/>
            <a:t>Climate</a:t>
          </a:r>
          <a:endParaRPr lang="en-US" dirty="0"/>
        </a:p>
      </dgm:t>
    </dgm:pt>
    <dgm:pt modelId="{2DA09CF7-03F0-48B0-96F3-327C280C9062}" type="parTrans" cxnId="{0BBA045D-85E6-45AE-A801-62C7AEF7195A}">
      <dgm:prSet/>
      <dgm:spPr/>
      <dgm:t>
        <a:bodyPr/>
        <a:lstStyle/>
        <a:p>
          <a:endParaRPr lang="en-US"/>
        </a:p>
      </dgm:t>
    </dgm:pt>
    <dgm:pt modelId="{4D2A8907-235A-4E8C-82A2-3620ABF3573A}" type="sibTrans" cxnId="{0BBA045D-85E6-45AE-A801-62C7AEF7195A}">
      <dgm:prSet/>
      <dgm:spPr/>
      <dgm:t>
        <a:bodyPr/>
        <a:lstStyle/>
        <a:p>
          <a:endParaRPr lang="en-US"/>
        </a:p>
      </dgm:t>
    </dgm:pt>
    <dgm:pt modelId="{5980158F-C018-411F-BCF5-4D5A86DCC2BC}">
      <dgm:prSet phldrT="[Text]"/>
      <dgm:spPr/>
      <dgm:t>
        <a:bodyPr/>
        <a:lstStyle/>
        <a:p>
          <a:r>
            <a:rPr lang="en-US" dirty="0" smtClean="0"/>
            <a:t>Topography</a:t>
          </a:r>
          <a:endParaRPr lang="en-US" dirty="0"/>
        </a:p>
      </dgm:t>
    </dgm:pt>
    <dgm:pt modelId="{7CD09F6E-797E-4967-96FF-5EEF1728F52C}" type="parTrans" cxnId="{D60724C1-645A-4A12-8407-4931108A5DB5}">
      <dgm:prSet/>
      <dgm:spPr/>
      <dgm:t>
        <a:bodyPr/>
        <a:lstStyle/>
        <a:p>
          <a:endParaRPr lang="en-US"/>
        </a:p>
      </dgm:t>
    </dgm:pt>
    <dgm:pt modelId="{EA1B781B-E3A7-4563-88A3-D80A00E8ADBD}" type="sibTrans" cxnId="{D60724C1-645A-4A12-8407-4931108A5DB5}">
      <dgm:prSet/>
      <dgm:spPr/>
      <dgm:t>
        <a:bodyPr/>
        <a:lstStyle/>
        <a:p>
          <a:endParaRPr lang="en-US"/>
        </a:p>
      </dgm:t>
    </dgm:pt>
    <dgm:pt modelId="{95351951-C73B-4C65-A436-6922F4E93DFF}">
      <dgm:prSet phldrT="[Text]"/>
      <dgm:spPr/>
      <dgm:t>
        <a:bodyPr/>
        <a:lstStyle/>
        <a:p>
          <a:r>
            <a:rPr lang="en-US" dirty="0" smtClean="0"/>
            <a:t>Winter </a:t>
          </a:r>
          <a:r>
            <a:rPr lang="en-US" dirty="0" err="1" smtClean="0"/>
            <a:t>Precip</a:t>
          </a:r>
          <a:r>
            <a:rPr lang="en-US" dirty="0" smtClean="0"/>
            <a:t> (10/12)</a:t>
          </a:r>
          <a:endParaRPr lang="en-US" dirty="0"/>
        </a:p>
      </dgm:t>
    </dgm:pt>
    <dgm:pt modelId="{75195074-05F2-4C00-8702-BC3416C85F7C}" type="parTrans" cxnId="{CF44AF9B-7DCB-4F53-B5BE-AA6A689DCF0D}">
      <dgm:prSet/>
      <dgm:spPr/>
      <dgm:t>
        <a:bodyPr/>
        <a:lstStyle/>
        <a:p>
          <a:endParaRPr lang="en-US"/>
        </a:p>
      </dgm:t>
    </dgm:pt>
    <dgm:pt modelId="{82E9BD4F-F72E-4C6E-B7EE-D4F395F1DE44}" type="sibTrans" cxnId="{CF44AF9B-7DCB-4F53-B5BE-AA6A689DCF0D}">
      <dgm:prSet/>
      <dgm:spPr/>
      <dgm:t>
        <a:bodyPr/>
        <a:lstStyle/>
        <a:p>
          <a:endParaRPr lang="en-US"/>
        </a:p>
      </dgm:t>
    </dgm:pt>
    <dgm:pt modelId="{6A873450-6427-4D9D-AEA0-C7D65F4EDEA9}">
      <dgm:prSet phldrT="[Text]"/>
      <dgm:spPr/>
      <dgm:t>
        <a:bodyPr/>
        <a:lstStyle/>
        <a:p>
          <a:r>
            <a:rPr lang="en-US" dirty="0" smtClean="0"/>
            <a:t>Winter Temp (10/12)</a:t>
          </a:r>
          <a:endParaRPr lang="en-US" dirty="0"/>
        </a:p>
      </dgm:t>
    </dgm:pt>
    <dgm:pt modelId="{9C30D512-C383-459A-BF2D-B2CE4356D576}" type="parTrans" cxnId="{2EA73440-6B55-4D0C-8D37-C3DDBDA6ACBE}">
      <dgm:prSet/>
      <dgm:spPr/>
      <dgm:t>
        <a:bodyPr/>
        <a:lstStyle/>
        <a:p>
          <a:endParaRPr lang="en-US"/>
        </a:p>
      </dgm:t>
    </dgm:pt>
    <dgm:pt modelId="{CA509081-63E2-4EBB-95C3-558AB976F1C0}" type="sibTrans" cxnId="{2EA73440-6B55-4D0C-8D37-C3DDBDA6ACBE}">
      <dgm:prSet/>
      <dgm:spPr/>
      <dgm:t>
        <a:bodyPr/>
        <a:lstStyle/>
        <a:p>
          <a:endParaRPr lang="en-US"/>
        </a:p>
      </dgm:t>
    </dgm:pt>
    <dgm:pt modelId="{9ABD8207-9DBB-4761-ACA2-70B1659D18C2}">
      <dgm:prSet phldrT="[Text]"/>
      <dgm:spPr/>
      <dgm:t>
        <a:bodyPr/>
        <a:lstStyle/>
        <a:p>
          <a:r>
            <a:rPr lang="en-US" dirty="0" smtClean="0"/>
            <a:t>Full specification (11/12)</a:t>
          </a:r>
          <a:endParaRPr lang="en-US" dirty="0"/>
        </a:p>
      </dgm:t>
    </dgm:pt>
    <dgm:pt modelId="{F08F0A89-7A8F-4D54-8D5B-AA5156205735}" type="parTrans" cxnId="{CED79748-FB27-4E23-838D-6C4AF0F679B1}">
      <dgm:prSet/>
      <dgm:spPr/>
      <dgm:t>
        <a:bodyPr/>
        <a:lstStyle/>
        <a:p>
          <a:endParaRPr lang="en-US"/>
        </a:p>
      </dgm:t>
    </dgm:pt>
    <dgm:pt modelId="{EFE134F4-E81E-45B0-9CBD-A387D8698CBD}" type="sibTrans" cxnId="{CED79748-FB27-4E23-838D-6C4AF0F679B1}">
      <dgm:prSet/>
      <dgm:spPr/>
      <dgm:t>
        <a:bodyPr/>
        <a:lstStyle/>
        <a:p>
          <a:endParaRPr lang="en-US"/>
        </a:p>
      </dgm:t>
    </dgm:pt>
    <dgm:pt modelId="{0520A989-12E7-4975-8B6F-9CD8AF90AF12}">
      <dgm:prSet phldrT="[Text]"/>
      <dgm:spPr/>
      <dgm:t>
        <a:bodyPr/>
        <a:lstStyle/>
        <a:p>
          <a:r>
            <a:rPr lang="en-US" dirty="0" smtClean="0"/>
            <a:t>WF height (ELEV)</a:t>
          </a:r>
          <a:endParaRPr lang="en-US" dirty="0"/>
        </a:p>
      </dgm:t>
    </dgm:pt>
    <dgm:pt modelId="{3900A5E6-0B95-4F6A-8D86-D1726FF7CC94}" type="parTrans" cxnId="{3CD02AD6-9015-4EFA-96FF-F62D71F5C494}">
      <dgm:prSet/>
      <dgm:spPr/>
      <dgm:t>
        <a:bodyPr/>
        <a:lstStyle/>
        <a:p>
          <a:endParaRPr lang="en-US"/>
        </a:p>
      </dgm:t>
    </dgm:pt>
    <dgm:pt modelId="{8CE823ED-369D-4761-B48B-C4F0A145C52B}" type="sibTrans" cxnId="{3CD02AD6-9015-4EFA-96FF-F62D71F5C494}">
      <dgm:prSet/>
      <dgm:spPr/>
      <dgm:t>
        <a:bodyPr/>
        <a:lstStyle/>
        <a:p>
          <a:endParaRPr lang="en-US"/>
        </a:p>
      </dgm:t>
    </dgm:pt>
    <dgm:pt modelId="{8C9134A1-73A3-4234-8A75-12304ED43BB5}">
      <dgm:prSet phldrT="[Text]"/>
      <dgm:spPr/>
      <dgm:t>
        <a:bodyPr/>
        <a:lstStyle/>
        <a:p>
          <a:r>
            <a:rPr lang="en-US" dirty="0" smtClean="0"/>
            <a:t>Many seasonal variables</a:t>
          </a:r>
          <a:endParaRPr lang="en-US" dirty="0"/>
        </a:p>
      </dgm:t>
    </dgm:pt>
    <dgm:pt modelId="{909B7681-D369-4B8C-B935-3F958150E2C6}" type="parTrans" cxnId="{0C2A7F42-CB90-426D-B3A6-7D86F02FBA06}">
      <dgm:prSet/>
      <dgm:spPr/>
      <dgm:t>
        <a:bodyPr/>
        <a:lstStyle/>
        <a:p>
          <a:endParaRPr lang="en-US"/>
        </a:p>
      </dgm:t>
    </dgm:pt>
    <dgm:pt modelId="{15A55E34-C0B1-45B0-8BFF-C870CF3974C3}" type="sibTrans" cxnId="{0C2A7F42-CB90-426D-B3A6-7D86F02FBA06}">
      <dgm:prSet/>
      <dgm:spPr/>
      <dgm:t>
        <a:bodyPr/>
        <a:lstStyle/>
        <a:p>
          <a:endParaRPr lang="en-US"/>
        </a:p>
      </dgm:t>
    </dgm:pt>
    <dgm:pt modelId="{3EA32C40-3F3F-47EA-8794-8DA7F02A4B6A}" type="pres">
      <dgm:prSet presAssocID="{E56A11AF-9E48-48F0-B1F4-D9D320B524AC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CCFE58FD-0BB4-426B-9CAA-7100F675C352}" type="pres">
      <dgm:prSet presAssocID="{361C4065-9F1B-482E-BAA3-2A3A8561515D}" presName="posSpace" presStyleCnt="0"/>
      <dgm:spPr/>
    </dgm:pt>
    <dgm:pt modelId="{20310E90-799E-4C8A-BD26-66F8265FF0DE}" type="pres">
      <dgm:prSet presAssocID="{361C4065-9F1B-482E-BAA3-2A3A8561515D}" presName="vertFlow" presStyleCnt="0"/>
      <dgm:spPr/>
    </dgm:pt>
    <dgm:pt modelId="{CF8E73DE-4360-4D97-AE72-B0B37C5DCE74}" type="pres">
      <dgm:prSet presAssocID="{361C4065-9F1B-482E-BAA3-2A3A8561515D}" presName="topSpace" presStyleCnt="0"/>
      <dgm:spPr/>
    </dgm:pt>
    <dgm:pt modelId="{6B66702A-4201-48E2-8ED5-797AE4141E75}" type="pres">
      <dgm:prSet presAssocID="{361C4065-9F1B-482E-BAA3-2A3A8561515D}" presName="firstComp" presStyleCnt="0"/>
      <dgm:spPr/>
    </dgm:pt>
    <dgm:pt modelId="{CDCBC57F-6D7E-4499-9BF4-447B4A762952}" type="pres">
      <dgm:prSet presAssocID="{361C4065-9F1B-482E-BAA3-2A3A8561515D}" presName="firstChild" presStyleLbl="bgAccFollowNode1" presStyleIdx="0" presStyleCnt="5"/>
      <dgm:spPr/>
      <dgm:t>
        <a:bodyPr/>
        <a:lstStyle/>
        <a:p>
          <a:endParaRPr lang="en-US"/>
        </a:p>
      </dgm:t>
    </dgm:pt>
    <dgm:pt modelId="{74158AE5-141D-47F1-92AA-68C1E2EFD7E2}" type="pres">
      <dgm:prSet presAssocID="{361C4065-9F1B-482E-BAA3-2A3A8561515D}" presName="firstChildTx" presStyleLbl="bg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9FEDBD-A897-4E4A-8383-BA8D57750D3A}" type="pres">
      <dgm:prSet presAssocID="{6A873450-6427-4D9D-AEA0-C7D65F4EDEA9}" presName="comp" presStyleCnt="0"/>
      <dgm:spPr/>
    </dgm:pt>
    <dgm:pt modelId="{24C07AC8-8977-4B1A-A25C-674B52411AEF}" type="pres">
      <dgm:prSet presAssocID="{6A873450-6427-4D9D-AEA0-C7D65F4EDEA9}" presName="child" presStyleLbl="bgAccFollowNode1" presStyleIdx="1" presStyleCnt="5"/>
      <dgm:spPr/>
      <dgm:t>
        <a:bodyPr/>
        <a:lstStyle/>
        <a:p>
          <a:endParaRPr lang="en-US"/>
        </a:p>
      </dgm:t>
    </dgm:pt>
    <dgm:pt modelId="{D8760465-F2DC-4334-9D5C-CD6C32F5104F}" type="pres">
      <dgm:prSet presAssocID="{6A873450-6427-4D9D-AEA0-C7D65F4EDEA9}" presName="childTx" presStyleLbl="bg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FC8D3D-30CB-4502-A73F-5B5FEA996E8D}" type="pres">
      <dgm:prSet presAssocID="{8C9134A1-73A3-4234-8A75-12304ED43BB5}" presName="comp" presStyleCnt="0"/>
      <dgm:spPr/>
    </dgm:pt>
    <dgm:pt modelId="{94FB3FDD-0E90-444C-BC5D-6B55A9D229B8}" type="pres">
      <dgm:prSet presAssocID="{8C9134A1-73A3-4234-8A75-12304ED43BB5}" presName="child" presStyleLbl="bgAccFollowNode1" presStyleIdx="2" presStyleCnt="5"/>
      <dgm:spPr/>
      <dgm:t>
        <a:bodyPr/>
        <a:lstStyle/>
        <a:p>
          <a:endParaRPr lang="en-US"/>
        </a:p>
      </dgm:t>
    </dgm:pt>
    <dgm:pt modelId="{6B2BA535-5C45-419C-9737-AFB57D75B494}" type="pres">
      <dgm:prSet presAssocID="{8C9134A1-73A3-4234-8A75-12304ED43BB5}" presName="childTx" presStyleLbl="bg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DD0102-2A4B-441E-B292-77DDC0B6CA09}" type="pres">
      <dgm:prSet presAssocID="{361C4065-9F1B-482E-BAA3-2A3A8561515D}" presName="negSpace" presStyleCnt="0"/>
      <dgm:spPr/>
    </dgm:pt>
    <dgm:pt modelId="{6608CAC9-5F48-4C8A-86DA-2C8F5782CDC1}" type="pres">
      <dgm:prSet presAssocID="{361C4065-9F1B-482E-BAA3-2A3A8561515D}" presName="circle" presStyleLbl="node1" presStyleIdx="0" presStyleCnt="2"/>
      <dgm:spPr/>
      <dgm:t>
        <a:bodyPr/>
        <a:lstStyle/>
        <a:p>
          <a:endParaRPr lang="en-US"/>
        </a:p>
      </dgm:t>
    </dgm:pt>
    <dgm:pt modelId="{A30ECE2C-9878-4305-9D7A-036ABDADBA7F}" type="pres">
      <dgm:prSet presAssocID="{4D2A8907-235A-4E8C-82A2-3620ABF3573A}" presName="transSpace" presStyleCnt="0"/>
      <dgm:spPr/>
    </dgm:pt>
    <dgm:pt modelId="{7D4279F7-4C20-42FC-939C-8362A325B497}" type="pres">
      <dgm:prSet presAssocID="{5980158F-C018-411F-BCF5-4D5A86DCC2BC}" presName="posSpace" presStyleCnt="0"/>
      <dgm:spPr/>
    </dgm:pt>
    <dgm:pt modelId="{BAC5D3DC-9E66-438F-BE88-A40B18234BAD}" type="pres">
      <dgm:prSet presAssocID="{5980158F-C018-411F-BCF5-4D5A86DCC2BC}" presName="vertFlow" presStyleCnt="0"/>
      <dgm:spPr/>
    </dgm:pt>
    <dgm:pt modelId="{21891A29-AEA1-4B70-B461-9B2EFB84A110}" type="pres">
      <dgm:prSet presAssocID="{5980158F-C018-411F-BCF5-4D5A86DCC2BC}" presName="topSpace" presStyleCnt="0"/>
      <dgm:spPr/>
    </dgm:pt>
    <dgm:pt modelId="{86DBFA3D-D74F-4528-91A1-52DAA66D5D7A}" type="pres">
      <dgm:prSet presAssocID="{5980158F-C018-411F-BCF5-4D5A86DCC2BC}" presName="firstComp" presStyleCnt="0"/>
      <dgm:spPr/>
    </dgm:pt>
    <dgm:pt modelId="{E768B43E-3966-4D86-A1AD-659B1E93600A}" type="pres">
      <dgm:prSet presAssocID="{5980158F-C018-411F-BCF5-4D5A86DCC2BC}" presName="firstChild" presStyleLbl="bgAccFollowNode1" presStyleIdx="3" presStyleCnt="5"/>
      <dgm:spPr/>
      <dgm:t>
        <a:bodyPr/>
        <a:lstStyle/>
        <a:p>
          <a:endParaRPr lang="en-US"/>
        </a:p>
      </dgm:t>
    </dgm:pt>
    <dgm:pt modelId="{F622CE21-D400-492B-A97D-08F47BBCE223}" type="pres">
      <dgm:prSet presAssocID="{5980158F-C018-411F-BCF5-4D5A86DCC2BC}" presName="firstChildTx" presStyleLbl="bg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721DC1-0255-49F5-9C0D-453940A3E245}" type="pres">
      <dgm:prSet presAssocID="{0520A989-12E7-4975-8B6F-9CD8AF90AF12}" presName="comp" presStyleCnt="0"/>
      <dgm:spPr/>
    </dgm:pt>
    <dgm:pt modelId="{E751C7AC-E328-417C-91A6-293797A663D7}" type="pres">
      <dgm:prSet presAssocID="{0520A989-12E7-4975-8B6F-9CD8AF90AF12}" presName="child" presStyleLbl="bgAccFollowNode1" presStyleIdx="4" presStyleCnt="5"/>
      <dgm:spPr/>
      <dgm:t>
        <a:bodyPr/>
        <a:lstStyle/>
        <a:p>
          <a:endParaRPr lang="en-US"/>
        </a:p>
      </dgm:t>
    </dgm:pt>
    <dgm:pt modelId="{C0067DC8-6261-402B-B063-7F009E757C38}" type="pres">
      <dgm:prSet presAssocID="{0520A989-12E7-4975-8B6F-9CD8AF90AF12}" presName="childTx" presStyleLbl="bg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349676-DFA1-4AB4-937E-A9B6D4F6467B}" type="pres">
      <dgm:prSet presAssocID="{5980158F-C018-411F-BCF5-4D5A86DCC2BC}" presName="negSpace" presStyleCnt="0"/>
      <dgm:spPr/>
    </dgm:pt>
    <dgm:pt modelId="{F1406C28-4DBE-4B2C-826E-52928115B210}" type="pres">
      <dgm:prSet presAssocID="{5980158F-C018-411F-BCF5-4D5A86DCC2BC}" presName="circle" presStyleLbl="node1" presStyleIdx="1" presStyleCnt="2"/>
      <dgm:spPr/>
      <dgm:t>
        <a:bodyPr/>
        <a:lstStyle/>
        <a:p>
          <a:endParaRPr lang="en-US"/>
        </a:p>
      </dgm:t>
    </dgm:pt>
  </dgm:ptLst>
  <dgm:cxnLst>
    <dgm:cxn modelId="{C0DED095-0E45-4F3D-9A36-616DA9BD5A5E}" type="presOf" srcId="{6A873450-6427-4D9D-AEA0-C7D65F4EDEA9}" destId="{D8760465-F2DC-4334-9D5C-CD6C32F5104F}" srcOrd="1" destOrd="0" presId="urn:microsoft.com/office/officeart/2005/8/layout/hList9"/>
    <dgm:cxn modelId="{0C2A7F42-CB90-426D-B3A6-7D86F02FBA06}" srcId="{361C4065-9F1B-482E-BAA3-2A3A8561515D}" destId="{8C9134A1-73A3-4234-8A75-12304ED43BB5}" srcOrd="2" destOrd="0" parTransId="{909B7681-D369-4B8C-B935-3F958150E2C6}" sibTransId="{15A55E34-C0B1-45B0-8BFF-C870CF3974C3}"/>
    <dgm:cxn modelId="{0142EBC8-4E0D-490B-9E67-AD9774D6A017}" type="presOf" srcId="{95351951-C73B-4C65-A436-6922F4E93DFF}" destId="{74158AE5-141D-47F1-92AA-68C1E2EFD7E2}" srcOrd="1" destOrd="0" presId="urn:microsoft.com/office/officeart/2005/8/layout/hList9"/>
    <dgm:cxn modelId="{2EA73440-6B55-4D0C-8D37-C3DDBDA6ACBE}" srcId="{361C4065-9F1B-482E-BAA3-2A3A8561515D}" destId="{6A873450-6427-4D9D-AEA0-C7D65F4EDEA9}" srcOrd="1" destOrd="0" parTransId="{9C30D512-C383-459A-BF2D-B2CE4356D576}" sibTransId="{CA509081-63E2-4EBB-95C3-558AB976F1C0}"/>
    <dgm:cxn modelId="{CED79748-FB27-4E23-838D-6C4AF0F679B1}" srcId="{5980158F-C018-411F-BCF5-4D5A86DCC2BC}" destId="{9ABD8207-9DBB-4761-ACA2-70B1659D18C2}" srcOrd="0" destOrd="0" parTransId="{F08F0A89-7A8F-4D54-8D5B-AA5156205735}" sibTransId="{EFE134F4-E81E-45B0-9CBD-A387D8698CBD}"/>
    <dgm:cxn modelId="{EAFCDAB7-E783-42DB-8D05-38CEB977B0DD}" type="presOf" srcId="{6A873450-6427-4D9D-AEA0-C7D65F4EDEA9}" destId="{24C07AC8-8977-4B1A-A25C-674B52411AEF}" srcOrd="0" destOrd="0" presId="urn:microsoft.com/office/officeart/2005/8/layout/hList9"/>
    <dgm:cxn modelId="{097EB551-6CD0-4057-B760-AAEDA88BBD33}" type="presOf" srcId="{95351951-C73B-4C65-A436-6922F4E93DFF}" destId="{CDCBC57F-6D7E-4499-9BF4-447B4A762952}" srcOrd="0" destOrd="0" presId="urn:microsoft.com/office/officeart/2005/8/layout/hList9"/>
    <dgm:cxn modelId="{8457ACEC-7B98-47D6-97A3-D7DB7DFFFA27}" type="presOf" srcId="{0520A989-12E7-4975-8B6F-9CD8AF90AF12}" destId="{C0067DC8-6261-402B-B063-7F009E757C38}" srcOrd="1" destOrd="0" presId="urn:microsoft.com/office/officeart/2005/8/layout/hList9"/>
    <dgm:cxn modelId="{0BBA045D-85E6-45AE-A801-62C7AEF7195A}" srcId="{E56A11AF-9E48-48F0-B1F4-D9D320B524AC}" destId="{361C4065-9F1B-482E-BAA3-2A3A8561515D}" srcOrd="0" destOrd="0" parTransId="{2DA09CF7-03F0-48B0-96F3-327C280C9062}" sibTransId="{4D2A8907-235A-4E8C-82A2-3620ABF3573A}"/>
    <dgm:cxn modelId="{D7599502-4278-47D7-9EE7-1C2B269989C4}" type="presOf" srcId="{361C4065-9F1B-482E-BAA3-2A3A8561515D}" destId="{6608CAC9-5F48-4C8A-86DA-2C8F5782CDC1}" srcOrd="0" destOrd="0" presId="urn:microsoft.com/office/officeart/2005/8/layout/hList9"/>
    <dgm:cxn modelId="{B34277D6-3002-4DBA-BCBC-2CCACD7D12F8}" type="presOf" srcId="{0520A989-12E7-4975-8B6F-9CD8AF90AF12}" destId="{E751C7AC-E328-417C-91A6-293797A663D7}" srcOrd="0" destOrd="0" presId="urn:microsoft.com/office/officeart/2005/8/layout/hList9"/>
    <dgm:cxn modelId="{3CD02AD6-9015-4EFA-96FF-F62D71F5C494}" srcId="{5980158F-C018-411F-BCF5-4D5A86DCC2BC}" destId="{0520A989-12E7-4975-8B6F-9CD8AF90AF12}" srcOrd="1" destOrd="0" parTransId="{3900A5E6-0B95-4F6A-8D86-D1726FF7CC94}" sibTransId="{8CE823ED-369D-4761-B48B-C4F0A145C52B}"/>
    <dgm:cxn modelId="{25B90B68-9372-4842-8D76-6F9AC9DDE68A}" type="presOf" srcId="{5980158F-C018-411F-BCF5-4D5A86DCC2BC}" destId="{F1406C28-4DBE-4B2C-826E-52928115B210}" srcOrd="0" destOrd="0" presId="urn:microsoft.com/office/officeart/2005/8/layout/hList9"/>
    <dgm:cxn modelId="{19B8CFFC-CBCE-45F4-A6E7-560D25029780}" type="presOf" srcId="{9ABD8207-9DBB-4761-ACA2-70B1659D18C2}" destId="{E768B43E-3966-4D86-A1AD-659B1E93600A}" srcOrd="0" destOrd="0" presId="urn:microsoft.com/office/officeart/2005/8/layout/hList9"/>
    <dgm:cxn modelId="{CF44AF9B-7DCB-4F53-B5BE-AA6A689DCF0D}" srcId="{361C4065-9F1B-482E-BAA3-2A3A8561515D}" destId="{95351951-C73B-4C65-A436-6922F4E93DFF}" srcOrd="0" destOrd="0" parTransId="{75195074-05F2-4C00-8702-BC3416C85F7C}" sibTransId="{82E9BD4F-F72E-4C6E-B7EE-D4F395F1DE44}"/>
    <dgm:cxn modelId="{268AF34C-7277-4E52-8CA4-7DFE69406BBC}" type="presOf" srcId="{8C9134A1-73A3-4234-8A75-12304ED43BB5}" destId="{94FB3FDD-0E90-444C-BC5D-6B55A9D229B8}" srcOrd="0" destOrd="0" presId="urn:microsoft.com/office/officeart/2005/8/layout/hList9"/>
    <dgm:cxn modelId="{7227FFC7-0A52-4C5A-B38D-3CE37C4F8B51}" type="presOf" srcId="{E56A11AF-9E48-48F0-B1F4-D9D320B524AC}" destId="{3EA32C40-3F3F-47EA-8794-8DA7F02A4B6A}" srcOrd="0" destOrd="0" presId="urn:microsoft.com/office/officeart/2005/8/layout/hList9"/>
    <dgm:cxn modelId="{D60724C1-645A-4A12-8407-4931108A5DB5}" srcId="{E56A11AF-9E48-48F0-B1F4-D9D320B524AC}" destId="{5980158F-C018-411F-BCF5-4D5A86DCC2BC}" srcOrd="1" destOrd="0" parTransId="{7CD09F6E-797E-4967-96FF-5EEF1728F52C}" sibTransId="{EA1B781B-E3A7-4563-88A3-D80A00E8ADBD}"/>
    <dgm:cxn modelId="{26209C20-F436-499D-95C2-E1F590B20F92}" type="presOf" srcId="{8C9134A1-73A3-4234-8A75-12304ED43BB5}" destId="{6B2BA535-5C45-419C-9737-AFB57D75B494}" srcOrd="1" destOrd="0" presId="urn:microsoft.com/office/officeart/2005/8/layout/hList9"/>
    <dgm:cxn modelId="{247445A4-BBC1-4BB0-B177-F2641B06135A}" type="presOf" srcId="{9ABD8207-9DBB-4761-ACA2-70B1659D18C2}" destId="{F622CE21-D400-492B-A97D-08F47BBCE223}" srcOrd="1" destOrd="0" presId="urn:microsoft.com/office/officeart/2005/8/layout/hList9"/>
    <dgm:cxn modelId="{A647618F-7AA0-4409-B704-A0AF776B81B4}" type="presParOf" srcId="{3EA32C40-3F3F-47EA-8794-8DA7F02A4B6A}" destId="{CCFE58FD-0BB4-426B-9CAA-7100F675C352}" srcOrd="0" destOrd="0" presId="urn:microsoft.com/office/officeart/2005/8/layout/hList9"/>
    <dgm:cxn modelId="{50628787-7E79-48C7-8799-A56E6DFECD87}" type="presParOf" srcId="{3EA32C40-3F3F-47EA-8794-8DA7F02A4B6A}" destId="{20310E90-799E-4C8A-BD26-66F8265FF0DE}" srcOrd="1" destOrd="0" presId="urn:microsoft.com/office/officeart/2005/8/layout/hList9"/>
    <dgm:cxn modelId="{9A5193D8-D8BF-49A8-BC20-AE6891BB0166}" type="presParOf" srcId="{20310E90-799E-4C8A-BD26-66F8265FF0DE}" destId="{CF8E73DE-4360-4D97-AE72-B0B37C5DCE74}" srcOrd="0" destOrd="0" presId="urn:microsoft.com/office/officeart/2005/8/layout/hList9"/>
    <dgm:cxn modelId="{D9F759B4-CBF4-4160-9DAF-F1AEBD71D14B}" type="presParOf" srcId="{20310E90-799E-4C8A-BD26-66F8265FF0DE}" destId="{6B66702A-4201-48E2-8ED5-797AE4141E75}" srcOrd="1" destOrd="0" presId="urn:microsoft.com/office/officeart/2005/8/layout/hList9"/>
    <dgm:cxn modelId="{14FD6C1A-A282-4CC7-BA93-A5E44FABBCF9}" type="presParOf" srcId="{6B66702A-4201-48E2-8ED5-797AE4141E75}" destId="{CDCBC57F-6D7E-4499-9BF4-447B4A762952}" srcOrd="0" destOrd="0" presId="urn:microsoft.com/office/officeart/2005/8/layout/hList9"/>
    <dgm:cxn modelId="{1BBD5E13-79CF-44B5-88FF-4806D867F2A5}" type="presParOf" srcId="{6B66702A-4201-48E2-8ED5-797AE4141E75}" destId="{74158AE5-141D-47F1-92AA-68C1E2EFD7E2}" srcOrd="1" destOrd="0" presId="urn:microsoft.com/office/officeart/2005/8/layout/hList9"/>
    <dgm:cxn modelId="{1AA320BE-6011-48C4-B0E7-FC27B1FE7090}" type="presParOf" srcId="{20310E90-799E-4C8A-BD26-66F8265FF0DE}" destId="{AA9FEDBD-A897-4E4A-8383-BA8D57750D3A}" srcOrd="2" destOrd="0" presId="urn:microsoft.com/office/officeart/2005/8/layout/hList9"/>
    <dgm:cxn modelId="{35C5C5A9-5954-46F8-AD2F-E40096A8D3F1}" type="presParOf" srcId="{AA9FEDBD-A897-4E4A-8383-BA8D57750D3A}" destId="{24C07AC8-8977-4B1A-A25C-674B52411AEF}" srcOrd="0" destOrd="0" presId="urn:microsoft.com/office/officeart/2005/8/layout/hList9"/>
    <dgm:cxn modelId="{5706C4B3-A844-4434-B6B4-D7BAF18B8F9A}" type="presParOf" srcId="{AA9FEDBD-A897-4E4A-8383-BA8D57750D3A}" destId="{D8760465-F2DC-4334-9D5C-CD6C32F5104F}" srcOrd="1" destOrd="0" presId="urn:microsoft.com/office/officeart/2005/8/layout/hList9"/>
    <dgm:cxn modelId="{F0C180A2-9B6D-464C-BC97-43391E6D2766}" type="presParOf" srcId="{20310E90-799E-4C8A-BD26-66F8265FF0DE}" destId="{BFFC8D3D-30CB-4502-A73F-5B5FEA996E8D}" srcOrd="3" destOrd="0" presId="urn:microsoft.com/office/officeart/2005/8/layout/hList9"/>
    <dgm:cxn modelId="{4DCC878A-8FF9-4BFE-A248-24CD99FE4D96}" type="presParOf" srcId="{BFFC8D3D-30CB-4502-A73F-5B5FEA996E8D}" destId="{94FB3FDD-0E90-444C-BC5D-6B55A9D229B8}" srcOrd="0" destOrd="0" presId="urn:microsoft.com/office/officeart/2005/8/layout/hList9"/>
    <dgm:cxn modelId="{15AD92C9-E63C-41CD-9F26-E875A613F69C}" type="presParOf" srcId="{BFFC8D3D-30CB-4502-A73F-5B5FEA996E8D}" destId="{6B2BA535-5C45-419C-9737-AFB57D75B494}" srcOrd="1" destOrd="0" presId="urn:microsoft.com/office/officeart/2005/8/layout/hList9"/>
    <dgm:cxn modelId="{09D49165-B329-40C4-8CBC-85A5E230BC6A}" type="presParOf" srcId="{3EA32C40-3F3F-47EA-8794-8DA7F02A4B6A}" destId="{8EDD0102-2A4B-441E-B292-77DDC0B6CA09}" srcOrd="2" destOrd="0" presId="urn:microsoft.com/office/officeart/2005/8/layout/hList9"/>
    <dgm:cxn modelId="{0A29C313-0F91-4085-BD79-3863FC640A10}" type="presParOf" srcId="{3EA32C40-3F3F-47EA-8794-8DA7F02A4B6A}" destId="{6608CAC9-5F48-4C8A-86DA-2C8F5782CDC1}" srcOrd="3" destOrd="0" presId="urn:microsoft.com/office/officeart/2005/8/layout/hList9"/>
    <dgm:cxn modelId="{79B08D8F-E9CF-4316-B257-4D952488B416}" type="presParOf" srcId="{3EA32C40-3F3F-47EA-8794-8DA7F02A4B6A}" destId="{A30ECE2C-9878-4305-9D7A-036ABDADBA7F}" srcOrd="4" destOrd="0" presId="urn:microsoft.com/office/officeart/2005/8/layout/hList9"/>
    <dgm:cxn modelId="{319D2F85-322A-4F9A-AA96-98270EDEA290}" type="presParOf" srcId="{3EA32C40-3F3F-47EA-8794-8DA7F02A4B6A}" destId="{7D4279F7-4C20-42FC-939C-8362A325B497}" srcOrd="5" destOrd="0" presId="urn:microsoft.com/office/officeart/2005/8/layout/hList9"/>
    <dgm:cxn modelId="{29FDB35B-B9C2-40C4-A170-B949C2384803}" type="presParOf" srcId="{3EA32C40-3F3F-47EA-8794-8DA7F02A4B6A}" destId="{BAC5D3DC-9E66-438F-BE88-A40B18234BAD}" srcOrd="6" destOrd="0" presId="urn:microsoft.com/office/officeart/2005/8/layout/hList9"/>
    <dgm:cxn modelId="{DE1EF2E8-ADF7-4879-8252-0C440F02D126}" type="presParOf" srcId="{BAC5D3DC-9E66-438F-BE88-A40B18234BAD}" destId="{21891A29-AEA1-4B70-B461-9B2EFB84A110}" srcOrd="0" destOrd="0" presId="urn:microsoft.com/office/officeart/2005/8/layout/hList9"/>
    <dgm:cxn modelId="{A8E50E24-078B-4622-9CE7-B25F1662B7CF}" type="presParOf" srcId="{BAC5D3DC-9E66-438F-BE88-A40B18234BAD}" destId="{86DBFA3D-D74F-4528-91A1-52DAA66D5D7A}" srcOrd="1" destOrd="0" presId="urn:microsoft.com/office/officeart/2005/8/layout/hList9"/>
    <dgm:cxn modelId="{D18AE7D1-A31A-487B-A856-115324DEFB8F}" type="presParOf" srcId="{86DBFA3D-D74F-4528-91A1-52DAA66D5D7A}" destId="{E768B43E-3966-4D86-A1AD-659B1E93600A}" srcOrd="0" destOrd="0" presId="urn:microsoft.com/office/officeart/2005/8/layout/hList9"/>
    <dgm:cxn modelId="{837028FB-CAAA-4ED0-ABED-66AC924E308C}" type="presParOf" srcId="{86DBFA3D-D74F-4528-91A1-52DAA66D5D7A}" destId="{F622CE21-D400-492B-A97D-08F47BBCE223}" srcOrd="1" destOrd="0" presId="urn:microsoft.com/office/officeart/2005/8/layout/hList9"/>
    <dgm:cxn modelId="{7239493F-6F17-4042-B586-3F706713A990}" type="presParOf" srcId="{BAC5D3DC-9E66-438F-BE88-A40B18234BAD}" destId="{CD721DC1-0255-49F5-9C0D-453940A3E245}" srcOrd="2" destOrd="0" presId="urn:microsoft.com/office/officeart/2005/8/layout/hList9"/>
    <dgm:cxn modelId="{6AA57834-5173-4A53-BBF2-DBBA75F28B0A}" type="presParOf" srcId="{CD721DC1-0255-49F5-9C0D-453940A3E245}" destId="{E751C7AC-E328-417C-91A6-293797A663D7}" srcOrd="0" destOrd="0" presId="urn:microsoft.com/office/officeart/2005/8/layout/hList9"/>
    <dgm:cxn modelId="{ED1A9896-3A6D-4117-AD4E-761A4C916D34}" type="presParOf" srcId="{CD721DC1-0255-49F5-9C0D-453940A3E245}" destId="{C0067DC8-6261-402B-B063-7F009E757C38}" srcOrd="1" destOrd="0" presId="urn:microsoft.com/office/officeart/2005/8/layout/hList9"/>
    <dgm:cxn modelId="{80B3BEA3-69FC-44A9-97B1-C5CE251FEACD}" type="presParOf" srcId="{3EA32C40-3F3F-47EA-8794-8DA7F02A4B6A}" destId="{46349676-DFA1-4AB4-937E-A9B6D4F6467B}" srcOrd="7" destOrd="0" presId="urn:microsoft.com/office/officeart/2005/8/layout/hList9"/>
    <dgm:cxn modelId="{868117E8-9DF3-429C-9AE5-2E251823E7DB}" type="presParOf" srcId="{3EA32C40-3F3F-47EA-8794-8DA7F02A4B6A}" destId="{F1406C28-4DBE-4B2C-826E-52928115B210}" srcOrd="8" destOrd="0" presId="urn:microsoft.com/office/officeart/2005/8/layout/hList9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8F3E6-CE27-4CEE-93C5-6C8A0BE6B6DF}" type="datetimeFigureOut">
              <a:rPr lang="en-US" smtClean="0"/>
              <a:pPr/>
              <a:t>1/28/2009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251F906-4F5A-4F1A-A491-607D8D58EA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8F3E6-CE27-4CEE-93C5-6C8A0BE6B6DF}" type="datetimeFigureOut">
              <a:rPr lang="en-US" smtClean="0"/>
              <a:pPr/>
              <a:t>1/28/2009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F906-4F5A-4F1A-A491-607D8D58EA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251F906-4F5A-4F1A-A491-607D8D58EA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8F3E6-CE27-4CEE-93C5-6C8A0BE6B6DF}" type="datetimeFigureOut">
              <a:rPr lang="en-US" smtClean="0"/>
              <a:pPr/>
              <a:t>1/28/2009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8F3E6-CE27-4CEE-93C5-6C8A0BE6B6DF}" type="datetimeFigureOut">
              <a:rPr lang="en-US" smtClean="0"/>
              <a:pPr/>
              <a:t>1/28/2009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251F906-4F5A-4F1A-A491-607D8D58EA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8F3E6-CE27-4CEE-93C5-6C8A0BE6B6DF}" type="datetimeFigureOut">
              <a:rPr lang="en-US" smtClean="0"/>
              <a:pPr/>
              <a:t>1/28/2009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251F906-4F5A-4F1A-A491-607D8D58EA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DA8F3E6-CE27-4CEE-93C5-6C8A0BE6B6DF}" type="datetimeFigureOut">
              <a:rPr lang="en-US" smtClean="0"/>
              <a:pPr/>
              <a:t>1/28/2009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F906-4F5A-4F1A-A491-607D8D58EA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8F3E6-CE27-4CEE-93C5-6C8A0BE6B6DF}" type="datetimeFigureOut">
              <a:rPr lang="en-US" smtClean="0"/>
              <a:pPr/>
              <a:t>1/28/2009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251F906-4F5A-4F1A-A491-607D8D58EA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8F3E6-CE27-4CEE-93C5-6C8A0BE6B6DF}" type="datetimeFigureOut">
              <a:rPr lang="en-US" smtClean="0"/>
              <a:pPr/>
              <a:t>1/28/2009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251F906-4F5A-4F1A-A491-607D8D58EA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8F3E6-CE27-4CEE-93C5-6C8A0BE6B6DF}" type="datetimeFigureOut">
              <a:rPr lang="en-US" smtClean="0"/>
              <a:pPr/>
              <a:t>1/28/2009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51F906-4F5A-4F1A-A491-607D8D58EA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251F906-4F5A-4F1A-A491-607D8D58EA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8F3E6-CE27-4CEE-93C5-6C8A0BE6B6DF}" type="datetimeFigureOut">
              <a:rPr lang="en-US" smtClean="0"/>
              <a:pPr/>
              <a:t>1/28/2009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251F906-4F5A-4F1A-A491-607D8D58EA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DA8F3E6-CE27-4CEE-93C5-6C8A0BE6B6DF}" type="datetimeFigureOut">
              <a:rPr lang="en-US" smtClean="0"/>
              <a:pPr/>
              <a:t>1/28/2009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DA8F3E6-CE27-4CEE-93C5-6C8A0BE6B6DF}" type="datetimeFigureOut">
              <a:rPr lang="en-US" smtClean="0"/>
              <a:pPr/>
              <a:t>1/28/2009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251F906-4F5A-4F1A-A491-607D8D58EA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mailto:tim.robards@fire.ca.go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Excel_97-2003_Worksheet1.xls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819400"/>
            <a:ext cx="7696200" cy="2438400"/>
          </a:xfrm>
        </p:spPr>
        <p:txBody>
          <a:bodyPr/>
          <a:lstStyle/>
          <a:p>
            <a:r>
              <a:rPr lang="en-US" dirty="0" smtClean="0"/>
              <a:t>Tim Robards</a:t>
            </a:r>
          </a:p>
          <a:p>
            <a:endParaRPr lang="en-US" dirty="0" smtClean="0"/>
          </a:p>
          <a:p>
            <a:r>
              <a:rPr lang="en-US" dirty="0" smtClean="0"/>
              <a:t>University of California, Berkeley</a:t>
            </a:r>
          </a:p>
          <a:p>
            <a:endParaRPr lang="en-US" dirty="0" smtClean="0"/>
          </a:p>
          <a:p>
            <a:r>
              <a:rPr lang="en-US" dirty="0" smtClean="0"/>
              <a:t>Cal. Dept. of forestry &amp; fire protection, </a:t>
            </a:r>
          </a:p>
          <a:p>
            <a:r>
              <a:rPr lang="en-US" dirty="0" smtClean="0"/>
              <a:t>Fire &amp; resources assessment program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Climate Sensitive Individual Tree Growth Models for the Sierra Nevada Ecoregion: FVS-WESSIN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Climate Variables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 smtClean="0"/>
              <a:t>Only red fir growth entirely negative to temperature increases</a:t>
            </a:r>
          </a:p>
          <a:p>
            <a:r>
              <a:rPr lang="en-US" dirty="0" smtClean="0"/>
              <a:t>More precipitation =&gt; more growth</a:t>
            </a:r>
          </a:p>
          <a:p>
            <a:r>
              <a:rPr lang="en-US" dirty="0" smtClean="0"/>
              <a:t>Degree-day variables generally better than straight temperature</a:t>
            </a:r>
          </a:p>
          <a:p>
            <a:endParaRPr lang="en-US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914400"/>
            <a:ext cx="6149225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495800" y="5105400"/>
            <a:ext cx="1710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Height Growth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Topography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 smtClean="0"/>
              <a:t>Stage and Salas (2007) formulation highly adaptable</a:t>
            </a:r>
          </a:p>
          <a:p>
            <a:r>
              <a:rPr lang="en-US" dirty="0" smtClean="0"/>
              <a:t>Requires wide range of data</a:t>
            </a:r>
          </a:p>
          <a:p>
            <a:r>
              <a:rPr lang="en-US" dirty="0" smtClean="0"/>
              <a:t>Requires high tolerance for insignificant parameter estimates</a:t>
            </a:r>
            <a:endParaRPr lang="en-US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36180" y="381000"/>
            <a:ext cx="4980107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3424538"/>
            <a:ext cx="4638675" cy="3047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819400" y="762000"/>
            <a:ext cx="9060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PP Ht</a:t>
            </a:r>
          </a:p>
          <a:p>
            <a:r>
              <a:rPr lang="en-US" dirty="0" smtClean="0"/>
              <a:t>growth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819400" y="3581400"/>
            <a:ext cx="11753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DF Diam.</a:t>
            </a:r>
          </a:p>
          <a:p>
            <a:r>
              <a:rPr lang="en-US" dirty="0" smtClean="0"/>
              <a:t>growth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in FVS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37448" cy="258775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Source Code from USDA Forest Service, Forest Management Service Center, Ft Collins, CO</a:t>
            </a:r>
          </a:p>
          <a:p>
            <a:r>
              <a:rPr lang="en-US" dirty="0" smtClean="0"/>
              <a:t>Lahey-Fujitsu Express ver. 7.1 Fortran Compiler</a:t>
            </a:r>
          </a:p>
          <a:p>
            <a:r>
              <a:rPr lang="en-US" dirty="0" smtClean="0"/>
              <a:t>Additional input file for climate data</a:t>
            </a:r>
          </a:p>
          <a:p>
            <a:r>
              <a:rPr lang="en-US" dirty="0" smtClean="0"/>
              <a:t>Annual time steps, maximum of 80</a:t>
            </a:r>
          </a:p>
          <a:p>
            <a:r>
              <a:rPr lang="en-US" dirty="0" smtClean="0"/>
              <a:t>Height and diameter growth models for 6 species</a:t>
            </a:r>
          </a:p>
          <a:p>
            <a:r>
              <a:rPr lang="en-US" dirty="0" smtClean="0"/>
              <a:t>No changes to outputs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" y="4191000"/>
            <a:ext cx="8458200" cy="193899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YEAR  PRE_W  PRE_P  PRE_S PRE_WP PRE_PS    MAXT5D  MAXT5D_W  MAXT5D_P  MAXT5D_S  MINT5D_W 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1  10600   5739   7640  16339   6503       365       151        92       122        31 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2  12189   2801  11030  14990   3904       365       151        92       122           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3  12138   1363   4730  13500   1835       365       151        92       122           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4   8022   3801   0470  11823   3848       365       151        92       122        31 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5  13785   2507   9070  16291   3413       365       151        92       122        31 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6   8199   5864   2960  14063   6160       365       151        92       122        31 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7  10522   3045   2710  13567   3316       365       151        92       122        31 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8   4300   2692   2140   6992   2906       365       151        92       122           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9  11346   4333   8900  15679   5223       365       151        92       122        31 </a:t>
            </a:r>
            <a:endParaRPr lang="en-US" sz="12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97552"/>
          </a:xfrm>
        </p:spPr>
        <p:txBody>
          <a:bodyPr>
            <a:normAutofit/>
          </a:bodyPr>
          <a:lstStyle/>
          <a:p>
            <a:r>
              <a:rPr lang="en-US" dirty="0" smtClean="0"/>
              <a:t>Model behavior evaluated using modified and reduced Bakuzis Matrix</a:t>
            </a:r>
          </a:p>
          <a:p>
            <a:pPr lvl="1"/>
            <a:r>
              <a:rPr lang="en-US" dirty="0" smtClean="0"/>
              <a:t>Forest Types: PP, MC, DF, WF, RF</a:t>
            </a:r>
          </a:p>
          <a:p>
            <a:pPr lvl="1"/>
            <a:r>
              <a:rPr lang="en-US" dirty="0" smtClean="0"/>
              <a:t>10 x 10 spacing to 20 years in Conifers (Ritchie 2008)</a:t>
            </a:r>
          </a:p>
          <a:p>
            <a:pPr lvl="1"/>
            <a:r>
              <a:rPr lang="en-US" dirty="0" smtClean="0"/>
              <a:t>PCT and no PCT</a:t>
            </a:r>
          </a:p>
          <a:p>
            <a:pPr lvl="1"/>
            <a:r>
              <a:rPr lang="en-US" dirty="0" smtClean="0"/>
              <a:t>Flat ground, NE and SW aspects (30% slope)</a:t>
            </a:r>
          </a:p>
          <a:p>
            <a:r>
              <a:rPr lang="en-US" dirty="0" smtClean="0"/>
              <a:t>Equivalence test using regression method </a:t>
            </a:r>
          </a:p>
          <a:p>
            <a:pPr>
              <a:buNone/>
            </a:pPr>
            <a:r>
              <a:rPr lang="en-US" dirty="0" smtClean="0"/>
              <a:t>    (Robinson 2007)</a:t>
            </a:r>
          </a:p>
          <a:p>
            <a:pPr lvl="1"/>
            <a:r>
              <a:rPr lang="en-US" dirty="0" smtClean="0"/>
              <a:t>559 diameter, 167 height measurements</a:t>
            </a:r>
          </a:p>
          <a:p>
            <a:pPr lvl="1"/>
            <a:r>
              <a:rPr lang="en-US" dirty="0" smtClean="0"/>
              <a:t>± 25%</a:t>
            </a:r>
          </a:p>
          <a:p>
            <a:pPr lvl="1"/>
            <a:r>
              <a:rPr lang="en-US" smtClean="0"/>
              <a:t>R</a:t>
            </a:r>
            <a:r>
              <a:rPr lang="en-US" smtClean="0"/>
              <a:t>eject </a:t>
            </a:r>
            <a:r>
              <a:rPr lang="en-US" dirty="0" smtClean="0"/>
              <a:t>null hypothesis that model and data different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Douglas-fir, Flat Ground, No PCT</a:t>
            </a:r>
            <a:endParaRPr lang="en-US" dirty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281394"/>
            <a:ext cx="7455651" cy="4890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Douglas-fir, SW Aspect, No PCT</a:t>
            </a:r>
            <a:endParaRPr lang="en-US" dirty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371600"/>
            <a:ext cx="7086600" cy="4651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645152"/>
          </a:xfrm>
        </p:spPr>
        <p:txBody>
          <a:bodyPr/>
          <a:lstStyle/>
          <a:p>
            <a:r>
              <a:rPr lang="en-US" dirty="0" smtClean="0"/>
              <a:t>100-year projections</a:t>
            </a:r>
          </a:p>
          <a:p>
            <a:pPr lvl="1"/>
            <a:r>
              <a:rPr lang="en-US" dirty="0" smtClean="0"/>
              <a:t>Downscaled climate (Scripps Institute, UCSD)</a:t>
            </a:r>
          </a:p>
          <a:p>
            <a:pPr lvl="2"/>
            <a:r>
              <a:rPr lang="en-US" dirty="0" smtClean="0"/>
              <a:t>A2: CO2 850ppm max; self-reliance; population increases</a:t>
            </a:r>
          </a:p>
          <a:p>
            <a:pPr lvl="2"/>
            <a:r>
              <a:rPr lang="en-US" dirty="0" smtClean="0"/>
              <a:t>B1: CO2 550 ppm max; global solutions; population plateaus</a:t>
            </a:r>
          </a:p>
          <a:p>
            <a:pPr lvl="2"/>
            <a:r>
              <a:rPr lang="en-US" dirty="0" smtClean="0"/>
              <a:t>4 GCMs</a:t>
            </a:r>
          </a:p>
          <a:p>
            <a:pPr lvl="1"/>
            <a:r>
              <a:rPr lang="en-US" dirty="0" smtClean="0"/>
              <a:t>Elevation transect (Tahoe National Forest)</a:t>
            </a:r>
          </a:p>
          <a:p>
            <a:pPr lvl="1"/>
            <a:r>
              <a:rPr lang="en-US" dirty="0" smtClean="0"/>
              <a:t>Other models in common area (Shasta County)</a:t>
            </a:r>
          </a:p>
          <a:p>
            <a:r>
              <a:rPr lang="en-US" dirty="0" smtClean="0"/>
              <a:t>Climate sequestration project</a:t>
            </a:r>
          </a:p>
          <a:p>
            <a:pPr lvl="1"/>
            <a:r>
              <a:rPr lang="en-US" dirty="0" smtClean="0"/>
              <a:t>LaTour State Forest (Southern Cascades) Westcarb Project</a:t>
            </a:r>
          </a:p>
          <a:p>
            <a:r>
              <a:rPr lang="en-US" dirty="0" smtClean="0"/>
              <a:t>Statewide Assessment?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Douglas-fir Stand, TNF, A2</a:t>
            </a:r>
            <a:endParaRPr lang="en-US" dirty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371600"/>
            <a:ext cx="7391400" cy="4860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Douglas-fir Stand, TNF, B1</a:t>
            </a:r>
            <a:endParaRPr lang="en-US" dirty="0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371600"/>
            <a:ext cx="7543800" cy="4948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Questions/Comments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4194048" cy="167335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Tim Robards</a:t>
            </a:r>
          </a:p>
          <a:p>
            <a:pPr>
              <a:buNone/>
            </a:pPr>
            <a:r>
              <a:rPr lang="en-US" dirty="0" smtClean="0">
                <a:hlinkClick r:id="rId2"/>
              </a:rPr>
              <a:t>tim.robards@fire.ca.gov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916.445.5342</a:t>
            </a:r>
            <a:endParaRPr lang="en-US" dirty="0"/>
          </a:p>
        </p:txBody>
      </p:sp>
      <p:pic>
        <p:nvPicPr>
          <p:cNvPr id="5" name="Picture 4" descr="Angora Tuesday 6-26-2007 General 0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05400" y="1600200"/>
            <a:ext cx="3048000" cy="4572000"/>
          </a:xfrm>
          <a:prstGeom prst="rect">
            <a:avLst/>
          </a:prstGeom>
          <a:ln w="9525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Collaborators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Prof. Greg Biging, UC Berkeley</a:t>
            </a:r>
          </a:p>
          <a:p>
            <a:r>
              <a:rPr lang="en-US" dirty="0" smtClean="0"/>
              <a:t>Prof. John Battles, UC Berkeley</a:t>
            </a:r>
          </a:p>
          <a:p>
            <a:r>
              <a:rPr lang="en-US" dirty="0" smtClean="0"/>
              <a:t>Prof. Kevin O’Hara, UC Berkeley</a:t>
            </a:r>
          </a:p>
          <a:p>
            <a:r>
              <a:rPr lang="en-US" dirty="0" smtClean="0"/>
              <a:t>Dr. Martin Ritchie, USDA Forest Service, PSW</a:t>
            </a:r>
          </a:p>
          <a:p>
            <a:r>
              <a:rPr lang="en-US" dirty="0" smtClean="0"/>
              <a:t>Mr. Guido Franco, Cal. Energy Commission</a:t>
            </a:r>
          </a:p>
          <a:p>
            <a:r>
              <a:rPr lang="en-US" dirty="0" smtClean="0"/>
              <a:t>Dr. Adrian Das, USGS</a:t>
            </a:r>
          </a:p>
          <a:p>
            <a:r>
              <a:rPr lang="en-US" dirty="0" smtClean="0"/>
              <a:t>Dr. William Stewart, UC Berkeley Extension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</a:p>
          <a:p>
            <a:r>
              <a:rPr lang="en-US" dirty="0" smtClean="0"/>
              <a:t>Model Structure</a:t>
            </a:r>
          </a:p>
          <a:p>
            <a:r>
              <a:rPr lang="en-US" dirty="0" smtClean="0"/>
              <a:t>Data</a:t>
            </a:r>
          </a:p>
          <a:p>
            <a:r>
              <a:rPr lang="en-US" dirty="0" smtClean="0"/>
              <a:t>Modeling</a:t>
            </a:r>
          </a:p>
          <a:p>
            <a:r>
              <a:rPr lang="en-US" dirty="0" smtClean="0"/>
              <a:t>Results</a:t>
            </a:r>
          </a:p>
          <a:p>
            <a:r>
              <a:rPr lang="en-US" dirty="0" smtClean="0"/>
              <a:t>Implementation in FVS</a:t>
            </a:r>
          </a:p>
          <a:p>
            <a:r>
              <a:rPr lang="en-US" dirty="0" smtClean="0"/>
              <a:t>Evaluation</a:t>
            </a:r>
          </a:p>
          <a:p>
            <a:r>
              <a:rPr lang="en-US" dirty="0" smtClean="0"/>
              <a:t>Projections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Climate-sensitive forest growth simulator</a:t>
            </a:r>
          </a:p>
          <a:p>
            <a:pPr lvl="1"/>
            <a:r>
              <a:rPr lang="en-US" dirty="0" smtClean="0"/>
              <a:t>Accurate projections for adaptation and mitigation research</a:t>
            </a:r>
          </a:p>
          <a:p>
            <a:pPr lvl="1"/>
            <a:r>
              <a:rPr lang="en-US" dirty="0" smtClean="0"/>
              <a:t>Use best available data</a:t>
            </a:r>
          </a:p>
          <a:p>
            <a:pPr lvl="1"/>
            <a:r>
              <a:rPr lang="en-US" dirty="0" smtClean="0"/>
              <a:t>Six species: PP, SP, IC, DF, WF, RF</a:t>
            </a:r>
          </a:p>
          <a:p>
            <a:r>
              <a:rPr lang="en-US" dirty="0" smtClean="0"/>
              <a:t>Component of bi-annual climate change report</a:t>
            </a:r>
          </a:p>
          <a:p>
            <a:pPr lvl="1"/>
            <a:r>
              <a:rPr lang="en-US" dirty="0" smtClean="0"/>
              <a:t>Evaluate climate change impacts to forest productivity</a:t>
            </a:r>
          </a:p>
          <a:p>
            <a:pPr lvl="1"/>
            <a:r>
              <a:rPr lang="en-US" dirty="0" smtClean="0"/>
              <a:t>Mortality</a:t>
            </a:r>
          </a:p>
          <a:p>
            <a:r>
              <a:rPr lang="en-US" dirty="0" smtClean="0"/>
              <a:t>FVS modified variant</a:t>
            </a:r>
          </a:p>
          <a:p>
            <a:pPr lvl="1"/>
            <a:r>
              <a:rPr lang="en-US" dirty="0" smtClean="0"/>
              <a:t>Use available add-ons (FFE, pests)</a:t>
            </a:r>
          </a:p>
          <a:p>
            <a:pPr lvl="1"/>
            <a:r>
              <a:rPr lang="en-US" dirty="0" smtClean="0"/>
              <a:t>Take advantage of work already done (volume, imputation)</a:t>
            </a:r>
          </a:p>
          <a:p>
            <a:pPr lvl="1"/>
            <a:r>
              <a:rPr lang="en-US" dirty="0" smtClean="0"/>
              <a:t>Work with LMS or FVS carbon add-on for carbon projects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Model Structure</a:t>
            </a:r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228600" y="1600200"/>
          <a:ext cx="8646396" cy="4343400"/>
        </p:xfrm>
        <a:graphic>
          <a:graphicData uri="http://schemas.openxmlformats.org/presentationml/2006/ole">
            <p:oleObj spid="_x0000_s1025" name="Equation" r:id="rId3" imgW="3949700" imgH="20447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5943600" y="1527048"/>
            <a:ext cx="2862072" cy="4572000"/>
          </a:xfrm>
        </p:spPr>
        <p:txBody>
          <a:bodyPr/>
          <a:lstStyle/>
          <a:p>
            <a:r>
              <a:rPr lang="en-US" dirty="0" smtClean="0"/>
              <a:t>Fit data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Climate data</a:t>
            </a:r>
          </a:p>
          <a:p>
            <a:pPr lvl="1"/>
            <a:r>
              <a:rPr lang="en-US" dirty="0" smtClean="0"/>
              <a:t>PRISM</a:t>
            </a:r>
          </a:p>
          <a:p>
            <a:pPr lvl="1"/>
            <a:r>
              <a:rPr lang="en-US" dirty="0" smtClean="0"/>
              <a:t>Monthly</a:t>
            </a:r>
          </a:p>
          <a:p>
            <a:pPr lvl="1"/>
            <a:r>
              <a:rPr lang="en-US" dirty="0" smtClean="0"/>
              <a:t>4x4 km grid</a:t>
            </a:r>
          </a:p>
          <a:p>
            <a:r>
              <a:rPr lang="en-US" dirty="0" smtClean="0"/>
              <a:t>Evaluation data</a:t>
            </a:r>
            <a:endParaRPr lang="en-US" dirty="0"/>
          </a:p>
        </p:txBody>
      </p:sp>
      <p:pic>
        <p:nvPicPr>
          <p:cNvPr id="17410" name="Picture 1"/>
          <p:cNvPicPr>
            <a:picLocks noChangeAspect="1" noChangeArrowheads="1"/>
          </p:cNvPicPr>
          <p:nvPr/>
        </p:nvPicPr>
        <p:blipFill>
          <a:blip r:embed="rId3"/>
          <a:srcRect l="11632" t="11652" r="5902" b="14783"/>
          <a:stretch>
            <a:fillRect/>
          </a:stretch>
        </p:blipFill>
        <p:spPr bwMode="auto">
          <a:xfrm>
            <a:off x="228600" y="1447800"/>
            <a:ext cx="5638800" cy="502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3886200" y="1981200"/>
          <a:ext cx="5057775" cy="1104900"/>
        </p:xfrm>
        <a:graphic>
          <a:graphicData uri="http://schemas.openxmlformats.org/presentationml/2006/ole">
            <p:oleObj spid="_x0000_s17411" name="Worksheet" r:id="rId4" imgW="4810065" imgH="1142899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Linear mixed effects model</a:t>
            </a:r>
          </a:p>
          <a:p>
            <a:pPr lvl="1"/>
            <a:r>
              <a:rPr lang="en-US" dirty="0" smtClean="0"/>
              <a:t>Random: temporal, spatial</a:t>
            </a:r>
          </a:p>
          <a:p>
            <a:pPr lvl="1"/>
            <a:r>
              <a:rPr lang="en-US" dirty="0" smtClean="0"/>
              <a:t>Fixed: everything else</a:t>
            </a:r>
          </a:p>
          <a:p>
            <a:r>
              <a:rPr lang="en-US" dirty="0" smtClean="0"/>
              <a:t>R statistical software</a:t>
            </a:r>
          </a:p>
          <a:p>
            <a:pPr lvl="1"/>
            <a:r>
              <a:rPr lang="en-US" dirty="0" smtClean="0"/>
              <a:t>LME4 library (Bates 2007)</a:t>
            </a:r>
          </a:p>
          <a:p>
            <a:pPr lvl="1"/>
            <a:r>
              <a:rPr lang="en-US" dirty="0" smtClean="0"/>
              <a:t>GRID Graphics</a:t>
            </a:r>
          </a:p>
          <a:p>
            <a:pPr lvl="1"/>
            <a:r>
              <a:rPr lang="en-US" dirty="0" smtClean="0"/>
              <a:t>Equivalence library (Robinson 2007)</a:t>
            </a:r>
          </a:p>
          <a:p>
            <a:pPr lvl="1"/>
            <a:r>
              <a:rPr lang="en-US" dirty="0" smtClean="0"/>
              <a:t>Bakuzis matrix library (modified from Johnson (2007))</a:t>
            </a:r>
          </a:p>
          <a:p>
            <a:r>
              <a:rPr lang="en-US" dirty="0" smtClean="0"/>
              <a:t>Criteria</a:t>
            </a:r>
          </a:p>
          <a:p>
            <a:pPr lvl="1"/>
            <a:r>
              <a:rPr lang="en-US" dirty="0" smtClean="0"/>
              <a:t>AIC</a:t>
            </a:r>
          </a:p>
          <a:p>
            <a:pPr lvl="1"/>
            <a:r>
              <a:rPr lang="en-US" dirty="0" smtClean="0"/>
              <a:t>Parameter significance (topography exception)</a:t>
            </a:r>
          </a:p>
          <a:p>
            <a:pPr lvl="1"/>
            <a:r>
              <a:rPr lang="en-US" dirty="0" smtClean="0"/>
              <a:t>Residuals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Common Variables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Climate &amp; Topography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7463</TotalTime>
  <Words>680</Words>
  <Application>Microsoft Office PowerPoint</Application>
  <PresentationFormat>On-screen Show (4:3)</PresentationFormat>
  <Paragraphs>134</Paragraphs>
  <Slides>19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Civic</vt:lpstr>
      <vt:lpstr>Equation</vt:lpstr>
      <vt:lpstr>Worksheet</vt:lpstr>
      <vt:lpstr>Climate Sensitive Individual Tree Growth Models for the Sierra Nevada Ecoregion: FVS-WESSIN</vt:lpstr>
      <vt:lpstr>Collaborators</vt:lpstr>
      <vt:lpstr>Presentation Outline</vt:lpstr>
      <vt:lpstr>Objectives</vt:lpstr>
      <vt:lpstr>General Model Structure</vt:lpstr>
      <vt:lpstr>Data</vt:lpstr>
      <vt:lpstr>Modeling</vt:lpstr>
      <vt:lpstr>Results: Common Variables</vt:lpstr>
      <vt:lpstr>Results: Climate &amp; Topography</vt:lpstr>
      <vt:lpstr>Climate Variables</vt:lpstr>
      <vt:lpstr>Topography</vt:lpstr>
      <vt:lpstr>Implementation in FVS</vt:lpstr>
      <vt:lpstr>Evaluation</vt:lpstr>
      <vt:lpstr>Douglas-fir, Flat Ground, No PCT</vt:lpstr>
      <vt:lpstr>Douglas-fir, SW Aspect, No PCT</vt:lpstr>
      <vt:lpstr>Projections</vt:lpstr>
      <vt:lpstr>Douglas-fir Stand, TNF, A2</vt:lpstr>
      <vt:lpstr>Douglas-fir Stand, TNF, B1</vt:lpstr>
      <vt:lpstr>Questions/Comments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Individual Tree Growth Models for the Sierra Nevada Ecoregion: Climate Sensitive for FVS</dc:title>
  <dc:creator>Tim Robards</dc:creator>
  <cp:lastModifiedBy>Tim</cp:lastModifiedBy>
  <cp:revision>57</cp:revision>
  <dcterms:created xsi:type="dcterms:W3CDTF">2009-01-22T23:28:15Z</dcterms:created>
  <dcterms:modified xsi:type="dcterms:W3CDTF">2009-01-28T16:28:28Z</dcterms:modified>
</cp:coreProperties>
</file>