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70" r:id="rId3"/>
    <p:sldId id="303" r:id="rId4"/>
    <p:sldId id="304" r:id="rId5"/>
    <p:sldId id="305" r:id="rId6"/>
    <p:sldId id="306" r:id="rId7"/>
    <p:sldId id="307" r:id="rId8"/>
    <p:sldId id="278" r:id="rId9"/>
    <p:sldId id="277" r:id="rId10"/>
    <p:sldId id="284" r:id="rId11"/>
    <p:sldId id="276" r:id="rId12"/>
    <p:sldId id="285" r:id="rId13"/>
    <p:sldId id="271" r:id="rId14"/>
    <p:sldId id="286" r:id="rId15"/>
    <p:sldId id="272" r:id="rId16"/>
    <p:sldId id="274" r:id="rId17"/>
    <p:sldId id="279" r:id="rId18"/>
    <p:sldId id="281" r:id="rId19"/>
    <p:sldId id="282" r:id="rId20"/>
    <p:sldId id="283" r:id="rId21"/>
    <p:sldId id="287" r:id="rId22"/>
    <p:sldId id="289" r:id="rId23"/>
    <p:sldId id="301" r:id="rId24"/>
    <p:sldId id="290" r:id="rId25"/>
    <p:sldId id="291" r:id="rId26"/>
    <p:sldId id="300" r:id="rId27"/>
    <p:sldId id="297" r:id="rId28"/>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2310" autoAdjust="0"/>
  </p:normalViewPr>
  <p:slideViewPr>
    <p:cSldViewPr>
      <p:cViewPr varScale="1">
        <p:scale>
          <a:sx n="57" d="100"/>
          <a:sy n="57" d="100"/>
        </p:scale>
        <p:origin x="-5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2556" y="-10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Laura\Climate.Growth\Data\Jerry.Data\R.analysis\ModelSeptember2008.forJerr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esmith\My%20Documents\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eesmith\My%20Document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7791776027996505E-2"/>
          <c:y val="6.782435979286372E-2"/>
          <c:w val="0.82621653543307072"/>
          <c:h val="0.76577685774536164"/>
        </c:manualLayout>
      </c:layout>
      <c:scatterChart>
        <c:scatterStyle val="lineMarker"/>
        <c:ser>
          <c:idx val="0"/>
          <c:order val="0"/>
          <c:tx>
            <c:v>MAT at seed source: -2 C</c:v>
          </c:tx>
          <c:spPr>
            <a:ln w="28575">
              <a:solidFill>
                <a:srgbClr val="0070C0"/>
              </a:solidFill>
            </a:ln>
          </c:spPr>
          <c:marker>
            <c:symbol val="none"/>
          </c:marker>
          <c:xVal>
            <c:numRef>
              <c:f>Sheet3!$B$3:$B$78</c:f>
              <c:numCache>
                <c:formatCode>General</c:formatCode>
                <c:ptCount val="76"/>
                <c:pt idx="0">
                  <c:v>-5.2</c:v>
                </c:pt>
                <c:pt idx="1">
                  <c:v>-5</c:v>
                </c:pt>
                <c:pt idx="2">
                  <c:v>-4.5</c:v>
                </c:pt>
                <c:pt idx="3">
                  <c:v>-3.5</c:v>
                </c:pt>
                <c:pt idx="4">
                  <c:v>-2.5</c:v>
                </c:pt>
                <c:pt idx="5">
                  <c:v>-1</c:v>
                </c:pt>
                <c:pt idx="6">
                  <c:v>-0.30000000000000032</c:v>
                </c:pt>
                <c:pt idx="7">
                  <c:v>0.5</c:v>
                </c:pt>
                <c:pt idx="8">
                  <c:v>1.5</c:v>
                </c:pt>
                <c:pt idx="9">
                  <c:v>2.5</c:v>
                </c:pt>
                <c:pt idx="10">
                  <c:v>3.5</c:v>
                </c:pt>
                <c:pt idx="11">
                  <c:v>4.5</c:v>
                </c:pt>
                <c:pt idx="12">
                  <c:v>5.5</c:v>
                </c:pt>
                <c:pt idx="13">
                  <c:v>6.5</c:v>
                </c:pt>
                <c:pt idx="14">
                  <c:v>7.5</c:v>
                </c:pt>
                <c:pt idx="15">
                  <c:v>8.5</c:v>
                </c:pt>
                <c:pt idx="16">
                  <c:v>9.5</c:v>
                </c:pt>
                <c:pt idx="17">
                  <c:v>9.7000000000000011</c:v>
                </c:pt>
                <c:pt idx="18">
                  <c:v>-6.92</c:v>
                </c:pt>
                <c:pt idx="19">
                  <c:v>-6.5</c:v>
                </c:pt>
                <c:pt idx="20">
                  <c:v>-5.5</c:v>
                </c:pt>
                <c:pt idx="21">
                  <c:v>-4.5</c:v>
                </c:pt>
                <c:pt idx="22">
                  <c:v>-3.5</c:v>
                </c:pt>
                <c:pt idx="23">
                  <c:v>-2.5</c:v>
                </c:pt>
                <c:pt idx="24">
                  <c:v>-1</c:v>
                </c:pt>
                <c:pt idx="25">
                  <c:v>-0.30000000000000032</c:v>
                </c:pt>
                <c:pt idx="26">
                  <c:v>0.5</c:v>
                </c:pt>
                <c:pt idx="27">
                  <c:v>1.5</c:v>
                </c:pt>
                <c:pt idx="28">
                  <c:v>2.5</c:v>
                </c:pt>
                <c:pt idx="29">
                  <c:v>3.5</c:v>
                </c:pt>
                <c:pt idx="30">
                  <c:v>4.5</c:v>
                </c:pt>
                <c:pt idx="31">
                  <c:v>5.5</c:v>
                </c:pt>
                <c:pt idx="32">
                  <c:v>6.5</c:v>
                </c:pt>
                <c:pt idx="33">
                  <c:v>7.5</c:v>
                </c:pt>
                <c:pt idx="34">
                  <c:v>8.5</c:v>
                </c:pt>
                <c:pt idx="35">
                  <c:v>9</c:v>
                </c:pt>
                <c:pt idx="36">
                  <c:v>-7.8</c:v>
                </c:pt>
                <c:pt idx="37">
                  <c:v>-7.5</c:v>
                </c:pt>
                <c:pt idx="38">
                  <c:v>-6.5</c:v>
                </c:pt>
                <c:pt idx="39">
                  <c:v>-5.5</c:v>
                </c:pt>
                <c:pt idx="40">
                  <c:v>-4.5</c:v>
                </c:pt>
                <c:pt idx="41">
                  <c:v>-3.5</c:v>
                </c:pt>
                <c:pt idx="42">
                  <c:v>-2.5</c:v>
                </c:pt>
                <c:pt idx="43">
                  <c:v>-1.5</c:v>
                </c:pt>
                <c:pt idx="44">
                  <c:v>-0.5</c:v>
                </c:pt>
                <c:pt idx="45">
                  <c:v>0.5</c:v>
                </c:pt>
                <c:pt idx="46">
                  <c:v>1.5</c:v>
                </c:pt>
                <c:pt idx="47">
                  <c:v>2.5</c:v>
                </c:pt>
                <c:pt idx="48">
                  <c:v>3.5</c:v>
                </c:pt>
                <c:pt idx="49">
                  <c:v>4.5</c:v>
                </c:pt>
                <c:pt idx="50">
                  <c:v>5.5</c:v>
                </c:pt>
                <c:pt idx="51">
                  <c:v>6.5</c:v>
                </c:pt>
                <c:pt idx="52">
                  <c:v>7.5</c:v>
                </c:pt>
                <c:pt idx="53">
                  <c:v>8.5</c:v>
                </c:pt>
                <c:pt idx="54">
                  <c:v>8.66</c:v>
                </c:pt>
                <c:pt idx="55">
                  <c:v>-9.75</c:v>
                </c:pt>
                <c:pt idx="56">
                  <c:v>-9.5</c:v>
                </c:pt>
                <c:pt idx="57">
                  <c:v>-8.5</c:v>
                </c:pt>
                <c:pt idx="58">
                  <c:v>-7.5</c:v>
                </c:pt>
                <c:pt idx="59">
                  <c:v>-6.5</c:v>
                </c:pt>
                <c:pt idx="60">
                  <c:v>-5.5</c:v>
                </c:pt>
                <c:pt idx="61">
                  <c:v>-4.5</c:v>
                </c:pt>
                <c:pt idx="62">
                  <c:v>-3.5</c:v>
                </c:pt>
                <c:pt idx="63">
                  <c:v>-2.5</c:v>
                </c:pt>
                <c:pt idx="64">
                  <c:v>-1.5</c:v>
                </c:pt>
                <c:pt idx="65">
                  <c:v>-0.5</c:v>
                </c:pt>
                <c:pt idx="66">
                  <c:v>0.5</c:v>
                </c:pt>
                <c:pt idx="67">
                  <c:v>1.5</c:v>
                </c:pt>
                <c:pt idx="68">
                  <c:v>2.5</c:v>
                </c:pt>
                <c:pt idx="69">
                  <c:v>3.5</c:v>
                </c:pt>
                <c:pt idx="70">
                  <c:v>4.5</c:v>
                </c:pt>
                <c:pt idx="71">
                  <c:v>5.5</c:v>
                </c:pt>
                <c:pt idx="72">
                  <c:v>6.5</c:v>
                </c:pt>
                <c:pt idx="73">
                  <c:v>7.5</c:v>
                </c:pt>
                <c:pt idx="74">
                  <c:v>8</c:v>
                </c:pt>
                <c:pt idx="75">
                  <c:v>8.2000000000000011</c:v>
                </c:pt>
              </c:numCache>
            </c:numRef>
          </c:xVal>
          <c:yVal>
            <c:numRef>
              <c:f>Sheet3!$D$3:$D$78</c:f>
              <c:numCache>
                <c:formatCode>General</c:formatCode>
                <c:ptCount val="76"/>
                <c:pt idx="0">
                  <c:v>0.66259999999998875</c:v>
                </c:pt>
                <c:pt idx="1">
                  <c:v>8.1409999999999982</c:v>
                </c:pt>
                <c:pt idx="2">
                  <c:v>25.940999999999889</c:v>
                </c:pt>
                <c:pt idx="3">
                  <c:v>57.701000000000001</c:v>
                </c:pt>
                <c:pt idx="4">
                  <c:v>84.340999999999994</c:v>
                </c:pt>
                <c:pt idx="5">
                  <c:v>114.70099999999999</c:v>
                </c:pt>
                <c:pt idx="6">
                  <c:v>124.92659999999999</c:v>
                </c:pt>
                <c:pt idx="7">
                  <c:v>133.54100000000003</c:v>
                </c:pt>
                <c:pt idx="8">
                  <c:v>139.70100000000002</c:v>
                </c:pt>
                <c:pt idx="9">
                  <c:v>140.74099999999999</c:v>
                </c:pt>
                <c:pt idx="10">
                  <c:v>136.661</c:v>
                </c:pt>
                <c:pt idx="11">
                  <c:v>127.46100000000042</c:v>
                </c:pt>
                <c:pt idx="12">
                  <c:v>113.14100000000002</c:v>
                </c:pt>
                <c:pt idx="13">
                  <c:v>93.701000000000022</c:v>
                </c:pt>
                <c:pt idx="14">
                  <c:v>69.141000000000005</c:v>
                </c:pt>
                <c:pt idx="15">
                  <c:v>39.461000000000006</c:v>
                </c:pt>
                <c:pt idx="16">
                  <c:v>4.6610000000000085</c:v>
                </c:pt>
                <c:pt idx="17">
                  <c:v>-2.9134000000000135</c:v>
                </c:pt>
              </c:numCache>
            </c:numRef>
          </c:yVal>
        </c:ser>
        <c:ser>
          <c:idx val="1"/>
          <c:order val="1"/>
          <c:tx>
            <c:v>MAT at seed source: 2 C</c:v>
          </c:tx>
          <c:marker>
            <c:symbol val="none"/>
          </c:marker>
          <c:xVal>
            <c:numRef>
              <c:f>Sheet3!$B$3:$B$78</c:f>
              <c:numCache>
                <c:formatCode>General</c:formatCode>
                <c:ptCount val="76"/>
                <c:pt idx="0">
                  <c:v>-5.2</c:v>
                </c:pt>
                <c:pt idx="1">
                  <c:v>-5</c:v>
                </c:pt>
                <c:pt idx="2">
                  <c:v>-4.5</c:v>
                </c:pt>
                <c:pt idx="3">
                  <c:v>-3.5</c:v>
                </c:pt>
                <c:pt idx="4">
                  <c:v>-2.5</c:v>
                </c:pt>
                <c:pt idx="5">
                  <c:v>-1</c:v>
                </c:pt>
                <c:pt idx="6">
                  <c:v>-0.30000000000000032</c:v>
                </c:pt>
                <c:pt idx="7">
                  <c:v>0.5</c:v>
                </c:pt>
                <c:pt idx="8">
                  <c:v>1.5</c:v>
                </c:pt>
                <c:pt idx="9">
                  <c:v>2.5</c:v>
                </c:pt>
                <c:pt idx="10">
                  <c:v>3.5</c:v>
                </c:pt>
                <c:pt idx="11">
                  <c:v>4.5</c:v>
                </c:pt>
                <c:pt idx="12">
                  <c:v>5.5</c:v>
                </c:pt>
                <c:pt idx="13">
                  <c:v>6.5</c:v>
                </c:pt>
                <c:pt idx="14">
                  <c:v>7.5</c:v>
                </c:pt>
                <c:pt idx="15">
                  <c:v>8.5</c:v>
                </c:pt>
                <c:pt idx="16">
                  <c:v>9.5</c:v>
                </c:pt>
                <c:pt idx="17">
                  <c:v>9.7000000000000011</c:v>
                </c:pt>
                <c:pt idx="18">
                  <c:v>-6.92</c:v>
                </c:pt>
                <c:pt idx="19">
                  <c:v>-6.5</c:v>
                </c:pt>
                <c:pt idx="20">
                  <c:v>-5.5</c:v>
                </c:pt>
                <c:pt idx="21">
                  <c:v>-4.5</c:v>
                </c:pt>
                <c:pt idx="22">
                  <c:v>-3.5</c:v>
                </c:pt>
                <c:pt idx="23">
                  <c:v>-2.5</c:v>
                </c:pt>
                <c:pt idx="24">
                  <c:v>-1</c:v>
                </c:pt>
                <c:pt idx="25">
                  <c:v>-0.30000000000000032</c:v>
                </c:pt>
                <c:pt idx="26">
                  <c:v>0.5</c:v>
                </c:pt>
                <c:pt idx="27">
                  <c:v>1.5</c:v>
                </c:pt>
                <c:pt idx="28">
                  <c:v>2.5</c:v>
                </c:pt>
                <c:pt idx="29">
                  <c:v>3.5</c:v>
                </c:pt>
                <c:pt idx="30">
                  <c:v>4.5</c:v>
                </c:pt>
                <c:pt idx="31">
                  <c:v>5.5</c:v>
                </c:pt>
                <c:pt idx="32">
                  <c:v>6.5</c:v>
                </c:pt>
                <c:pt idx="33">
                  <c:v>7.5</c:v>
                </c:pt>
                <c:pt idx="34">
                  <c:v>8.5</c:v>
                </c:pt>
                <c:pt idx="35">
                  <c:v>9</c:v>
                </c:pt>
                <c:pt idx="36">
                  <c:v>-7.8</c:v>
                </c:pt>
                <c:pt idx="37">
                  <c:v>-7.5</c:v>
                </c:pt>
                <c:pt idx="38">
                  <c:v>-6.5</c:v>
                </c:pt>
                <c:pt idx="39">
                  <c:v>-5.5</c:v>
                </c:pt>
                <c:pt idx="40">
                  <c:v>-4.5</c:v>
                </c:pt>
                <c:pt idx="41">
                  <c:v>-3.5</c:v>
                </c:pt>
                <c:pt idx="42">
                  <c:v>-2.5</c:v>
                </c:pt>
                <c:pt idx="43">
                  <c:v>-1.5</c:v>
                </c:pt>
                <c:pt idx="44">
                  <c:v>-0.5</c:v>
                </c:pt>
                <c:pt idx="45">
                  <c:v>0.5</c:v>
                </c:pt>
                <c:pt idx="46">
                  <c:v>1.5</c:v>
                </c:pt>
                <c:pt idx="47">
                  <c:v>2.5</c:v>
                </c:pt>
                <c:pt idx="48">
                  <c:v>3.5</c:v>
                </c:pt>
                <c:pt idx="49">
                  <c:v>4.5</c:v>
                </c:pt>
                <c:pt idx="50">
                  <c:v>5.5</c:v>
                </c:pt>
                <c:pt idx="51">
                  <c:v>6.5</c:v>
                </c:pt>
                <c:pt idx="52">
                  <c:v>7.5</c:v>
                </c:pt>
                <c:pt idx="53">
                  <c:v>8.5</c:v>
                </c:pt>
                <c:pt idx="54">
                  <c:v>8.66</c:v>
                </c:pt>
                <c:pt idx="55">
                  <c:v>-9.75</c:v>
                </c:pt>
                <c:pt idx="56">
                  <c:v>-9.5</c:v>
                </c:pt>
                <c:pt idx="57">
                  <c:v>-8.5</c:v>
                </c:pt>
                <c:pt idx="58">
                  <c:v>-7.5</c:v>
                </c:pt>
                <c:pt idx="59">
                  <c:v>-6.5</c:v>
                </c:pt>
                <c:pt idx="60">
                  <c:v>-5.5</c:v>
                </c:pt>
                <c:pt idx="61">
                  <c:v>-4.5</c:v>
                </c:pt>
                <c:pt idx="62">
                  <c:v>-3.5</c:v>
                </c:pt>
                <c:pt idx="63">
                  <c:v>-2.5</c:v>
                </c:pt>
                <c:pt idx="64">
                  <c:v>-1.5</c:v>
                </c:pt>
                <c:pt idx="65">
                  <c:v>-0.5</c:v>
                </c:pt>
                <c:pt idx="66">
                  <c:v>0.5</c:v>
                </c:pt>
                <c:pt idx="67">
                  <c:v>1.5</c:v>
                </c:pt>
                <c:pt idx="68">
                  <c:v>2.5</c:v>
                </c:pt>
                <c:pt idx="69">
                  <c:v>3.5</c:v>
                </c:pt>
                <c:pt idx="70">
                  <c:v>4.5</c:v>
                </c:pt>
                <c:pt idx="71">
                  <c:v>5.5</c:v>
                </c:pt>
                <c:pt idx="72">
                  <c:v>6.5</c:v>
                </c:pt>
                <c:pt idx="73">
                  <c:v>7.5</c:v>
                </c:pt>
                <c:pt idx="74">
                  <c:v>8</c:v>
                </c:pt>
                <c:pt idx="75">
                  <c:v>8.2000000000000011</c:v>
                </c:pt>
              </c:numCache>
            </c:numRef>
          </c:xVal>
          <c:yVal>
            <c:numRef>
              <c:f>Sheet3!$E$3:$E$78</c:f>
              <c:numCache>
                <c:formatCode>General</c:formatCode>
                <c:ptCount val="76"/>
                <c:pt idx="18">
                  <c:v>0.6046160000000036</c:v>
                </c:pt>
                <c:pt idx="19">
                  <c:v>17.201000000000008</c:v>
                </c:pt>
                <c:pt idx="20">
                  <c:v>53.081000000000003</c:v>
                </c:pt>
                <c:pt idx="21">
                  <c:v>83.840999999999994</c:v>
                </c:pt>
                <c:pt idx="22">
                  <c:v>109.48099999999999</c:v>
                </c:pt>
                <c:pt idx="23">
                  <c:v>130.001</c:v>
                </c:pt>
                <c:pt idx="24">
                  <c:v>151.18100000000001</c:v>
                </c:pt>
                <c:pt idx="25">
                  <c:v>157.12260000000001</c:v>
                </c:pt>
                <c:pt idx="26">
                  <c:v>160.84100000000004</c:v>
                </c:pt>
                <c:pt idx="27">
                  <c:v>160.88100000000094</c:v>
                </c:pt>
                <c:pt idx="28">
                  <c:v>155.80100000000004</c:v>
                </c:pt>
                <c:pt idx="29">
                  <c:v>145.60100000000003</c:v>
                </c:pt>
                <c:pt idx="30">
                  <c:v>130.28100000000001</c:v>
                </c:pt>
                <c:pt idx="31">
                  <c:v>109.84100000000002</c:v>
                </c:pt>
                <c:pt idx="32">
                  <c:v>84.28100000000002</c:v>
                </c:pt>
                <c:pt idx="33">
                  <c:v>53.601000000000006</c:v>
                </c:pt>
                <c:pt idx="34">
                  <c:v>17.801000000000005</c:v>
                </c:pt>
                <c:pt idx="35">
                  <c:v>-2.0189999999999837</c:v>
                </c:pt>
              </c:numCache>
            </c:numRef>
          </c:yVal>
        </c:ser>
        <c:ser>
          <c:idx val="2"/>
          <c:order val="2"/>
          <c:tx>
            <c:v>MAT at seed source: 4 C</c:v>
          </c:tx>
          <c:marker>
            <c:symbol val="none"/>
          </c:marker>
          <c:xVal>
            <c:numRef>
              <c:f>Sheet3!$B$3:$B$78</c:f>
              <c:numCache>
                <c:formatCode>General</c:formatCode>
                <c:ptCount val="76"/>
                <c:pt idx="0">
                  <c:v>-5.2</c:v>
                </c:pt>
                <c:pt idx="1">
                  <c:v>-5</c:v>
                </c:pt>
                <c:pt idx="2">
                  <c:v>-4.5</c:v>
                </c:pt>
                <c:pt idx="3">
                  <c:v>-3.5</c:v>
                </c:pt>
                <c:pt idx="4">
                  <c:v>-2.5</c:v>
                </c:pt>
                <c:pt idx="5">
                  <c:v>-1</c:v>
                </c:pt>
                <c:pt idx="6">
                  <c:v>-0.30000000000000032</c:v>
                </c:pt>
                <c:pt idx="7">
                  <c:v>0.5</c:v>
                </c:pt>
                <c:pt idx="8">
                  <c:v>1.5</c:v>
                </c:pt>
                <c:pt idx="9">
                  <c:v>2.5</c:v>
                </c:pt>
                <c:pt idx="10">
                  <c:v>3.5</c:v>
                </c:pt>
                <c:pt idx="11">
                  <c:v>4.5</c:v>
                </c:pt>
                <c:pt idx="12">
                  <c:v>5.5</c:v>
                </c:pt>
                <c:pt idx="13">
                  <c:v>6.5</c:v>
                </c:pt>
                <c:pt idx="14">
                  <c:v>7.5</c:v>
                </c:pt>
                <c:pt idx="15">
                  <c:v>8.5</c:v>
                </c:pt>
                <c:pt idx="16">
                  <c:v>9.5</c:v>
                </c:pt>
                <c:pt idx="17">
                  <c:v>9.7000000000000011</c:v>
                </c:pt>
                <c:pt idx="18">
                  <c:v>-6.92</c:v>
                </c:pt>
                <c:pt idx="19">
                  <c:v>-6.5</c:v>
                </c:pt>
                <c:pt idx="20">
                  <c:v>-5.5</c:v>
                </c:pt>
                <c:pt idx="21">
                  <c:v>-4.5</c:v>
                </c:pt>
                <c:pt idx="22">
                  <c:v>-3.5</c:v>
                </c:pt>
                <c:pt idx="23">
                  <c:v>-2.5</c:v>
                </c:pt>
                <c:pt idx="24">
                  <c:v>-1</c:v>
                </c:pt>
                <c:pt idx="25">
                  <c:v>-0.30000000000000032</c:v>
                </c:pt>
                <c:pt idx="26">
                  <c:v>0.5</c:v>
                </c:pt>
                <c:pt idx="27">
                  <c:v>1.5</c:v>
                </c:pt>
                <c:pt idx="28">
                  <c:v>2.5</c:v>
                </c:pt>
                <c:pt idx="29">
                  <c:v>3.5</c:v>
                </c:pt>
                <c:pt idx="30">
                  <c:v>4.5</c:v>
                </c:pt>
                <c:pt idx="31">
                  <c:v>5.5</c:v>
                </c:pt>
                <c:pt idx="32">
                  <c:v>6.5</c:v>
                </c:pt>
                <c:pt idx="33">
                  <c:v>7.5</c:v>
                </c:pt>
                <c:pt idx="34">
                  <c:v>8.5</c:v>
                </c:pt>
                <c:pt idx="35">
                  <c:v>9</c:v>
                </c:pt>
                <c:pt idx="36">
                  <c:v>-7.8</c:v>
                </c:pt>
                <c:pt idx="37">
                  <c:v>-7.5</c:v>
                </c:pt>
                <c:pt idx="38">
                  <c:v>-6.5</c:v>
                </c:pt>
                <c:pt idx="39">
                  <c:v>-5.5</c:v>
                </c:pt>
                <c:pt idx="40">
                  <c:v>-4.5</c:v>
                </c:pt>
                <c:pt idx="41">
                  <c:v>-3.5</c:v>
                </c:pt>
                <c:pt idx="42">
                  <c:v>-2.5</c:v>
                </c:pt>
                <c:pt idx="43">
                  <c:v>-1.5</c:v>
                </c:pt>
                <c:pt idx="44">
                  <c:v>-0.5</c:v>
                </c:pt>
                <c:pt idx="45">
                  <c:v>0.5</c:v>
                </c:pt>
                <c:pt idx="46">
                  <c:v>1.5</c:v>
                </c:pt>
                <c:pt idx="47">
                  <c:v>2.5</c:v>
                </c:pt>
                <c:pt idx="48">
                  <c:v>3.5</c:v>
                </c:pt>
                <c:pt idx="49">
                  <c:v>4.5</c:v>
                </c:pt>
                <c:pt idx="50">
                  <c:v>5.5</c:v>
                </c:pt>
                <c:pt idx="51">
                  <c:v>6.5</c:v>
                </c:pt>
                <c:pt idx="52">
                  <c:v>7.5</c:v>
                </c:pt>
                <c:pt idx="53">
                  <c:v>8.5</c:v>
                </c:pt>
                <c:pt idx="54">
                  <c:v>8.66</c:v>
                </c:pt>
                <c:pt idx="55">
                  <c:v>-9.75</c:v>
                </c:pt>
                <c:pt idx="56">
                  <c:v>-9.5</c:v>
                </c:pt>
                <c:pt idx="57">
                  <c:v>-8.5</c:v>
                </c:pt>
                <c:pt idx="58">
                  <c:v>-7.5</c:v>
                </c:pt>
                <c:pt idx="59">
                  <c:v>-6.5</c:v>
                </c:pt>
                <c:pt idx="60">
                  <c:v>-5.5</c:v>
                </c:pt>
                <c:pt idx="61">
                  <c:v>-4.5</c:v>
                </c:pt>
                <c:pt idx="62">
                  <c:v>-3.5</c:v>
                </c:pt>
                <c:pt idx="63">
                  <c:v>-2.5</c:v>
                </c:pt>
                <c:pt idx="64">
                  <c:v>-1.5</c:v>
                </c:pt>
                <c:pt idx="65">
                  <c:v>-0.5</c:v>
                </c:pt>
                <c:pt idx="66">
                  <c:v>0.5</c:v>
                </c:pt>
                <c:pt idx="67">
                  <c:v>1.5</c:v>
                </c:pt>
                <c:pt idx="68">
                  <c:v>2.5</c:v>
                </c:pt>
                <c:pt idx="69">
                  <c:v>3.5</c:v>
                </c:pt>
                <c:pt idx="70">
                  <c:v>4.5</c:v>
                </c:pt>
                <c:pt idx="71">
                  <c:v>5.5</c:v>
                </c:pt>
                <c:pt idx="72">
                  <c:v>6.5</c:v>
                </c:pt>
                <c:pt idx="73">
                  <c:v>7.5</c:v>
                </c:pt>
                <c:pt idx="74">
                  <c:v>8</c:v>
                </c:pt>
                <c:pt idx="75">
                  <c:v>8.2000000000000011</c:v>
                </c:pt>
              </c:numCache>
            </c:numRef>
          </c:xVal>
          <c:yVal>
            <c:numRef>
              <c:f>Sheet3!$F$3:$F$78</c:f>
              <c:numCache>
                <c:formatCode>General</c:formatCode>
                <c:ptCount val="76"/>
                <c:pt idx="36">
                  <c:v>1.9506000000000301</c:v>
                </c:pt>
                <c:pt idx="37">
                  <c:v>14.33100000000001</c:v>
                </c:pt>
                <c:pt idx="38">
                  <c:v>52.271000000000015</c:v>
                </c:pt>
                <c:pt idx="39">
                  <c:v>85.091000000000022</c:v>
                </c:pt>
                <c:pt idx="40">
                  <c:v>112.79100000000012</c:v>
                </c:pt>
                <c:pt idx="41">
                  <c:v>135.37100000000001</c:v>
                </c:pt>
                <c:pt idx="42">
                  <c:v>152.83100000000007</c:v>
                </c:pt>
                <c:pt idx="43">
                  <c:v>165.17100000000002</c:v>
                </c:pt>
                <c:pt idx="44">
                  <c:v>172.39100000000047</c:v>
                </c:pt>
                <c:pt idx="45">
                  <c:v>174.49100000000004</c:v>
                </c:pt>
                <c:pt idx="46">
                  <c:v>171.47100000000003</c:v>
                </c:pt>
                <c:pt idx="47">
                  <c:v>163.33100000000007</c:v>
                </c:pt>
                <c:pt idx="48">
                  <c:v>150.07100000000003</c:v>
                </c:pt>
                <c:pt idx="49">
                  <c:v>131.69100000000003</c:v>
                </c:pt>
                <c:pt idx="50">
                  <c:v>108.19100000000003</c:v>
                </c:pt>
                <c:pt idx="51">
                  <c:v>79.571000000000012</c:v>
                </c:pt>
                <c:pt idx="52">
                  <c:v>45.831000000000024</c:v>
                </c:pt>
                <c:pt idx="53">
                  <c:v>6.9710000000000134</c:v>
                </c:pt>
                <c:pt idx="54">
                  <c:v>0.27826400000003559</c:v>
                </c:pt>
              </c:numCache>
            </c:numRef>
          </c:yVal>
        </c:ser>
        <c:ser>
          <c:idx val="3"/>
          <c:order val="3"/>
          <c:tx>
            <c:v>MAT at seed source: 8 C</c:v>
          </c:tx>
          <c:marker>
            <c:symbol val="none"/>
          </c:marker>
          <c:xVal>
            <c:numRef>
              <c:f>Sheet3!$B$3:$B$78</c:f>
              <c:numCache>
                <c:formatCode>General</c:formatCode>
                <c:ptCount val="76"/>
                <c:pt idx="0">
                  <c:v>-5.2</c:v>
                </c:pt>
                <c:pt idx="1">
                  <c:v>-5</c:v>
                </c:pt>
                <c:pt idx="2">
                  <c:v>-4.5</c:v>
                </c:pt>
                <c:pt idx="3">
                  <c:v>-3.5</c:v>
                </c:pt>
                <c:pt idx="4">
                  <c:v>-2.5</c:v>
                </c:pt>
                <c:pt idx="5">
                  <c:v>-1</c:v>
                </c:pt>
                <c:pt idx="6">
                  <c:v>-0.30000000000000032</c:v>
                </c:pt>
                <c:pt idx="7">
                  <c:v>0.5</c:v>
                </c:pt>
                <c:pt idx="8">
                  <c:v>1.5</c:v>
                </c:pt>
                <c:pt idx="9">
                  <c:v>2.5</c:v>
                </c:pt>
                <c:pt idx="10">
                  <c:v>3.5</c:v>
                </c:pt>
                <c:pt idx="11">
                  <c:v>4.5</c:v>
                </c:pt>
                <c:pt idx="12">
                  <c:v>5.5</c:v>
                </c:pt>
                <c:pt idx="13">
                  <c:v>6.5</c:v>
                </c:pt>
                <c:pt idx="14">
                  <c:v>7.5</c:v>
                </c:pt>
                <c:pt idx="15">
                  <c:v>8.5</c:v>
                </c:pt>
                <c:pt idx="16">
                  <c:v>9.5</c:v>
                </c:pt>
                <c:pt idx="17">
                  <c:v>9.7000000000000011</c:v>
                </c:pt>
                <c:pt idx="18">
                  <c:v>-6.92</c:v>
                </c:pt>
                <c:pt idx="19">
                  <c:v>-6.5</c:v>
                </c:pt>
                <c:pt idx="20">
                  <c:v>-5.5</c:v>
                </c:pt>
                <c:pt idx="21">
                  <c:v>-4.5</c:v>
                </c:pt>
                <c:pt idx="22">
                  <c:v>-3.5</c:v>
                </c:pt>
                <c:pt idx="23">
                  <c:v>-2.5</c:v>
                </c:pt>
                <c:pt idx="24">
                  <c:v>-1</c:v>
                </c:pt>
                <c:pt idx="25">
                  <c:v>-0.30000000000000032</c:v>
                </c:pt>
                <c:pt idx="26">
                  <c:v>0.5</c:v>
                </c:pt>
                <c:pt idx="27">
                  <c:v>1.5</c:v>
                </c:pt>
                <c:pt idx="28">
                  <c:v>2.5</c:v>
                </c:pt>
                <c:pt idx="29">
                  <c:v>3.5</c:v>
                </c:pt>
                <c:pt idx="30">
                  <c:v>4.5</c:v>
                </c:pt>
                <c:pt idx="31">
                  <c:v>5.5</c:v>
                </c:pt>
                <c:pt idx="32">
                  <c:v>6.5</c:v>
                </c:pt>
                <c:pt idx="33">
                  <c:v>7.5</c:v>
                </c:pt>
                <c:pt idx="34">
                  <c:v>8.5</c:v>
                </c:pt>
                <c:pt idx="35">
                  <c:v>9</c:v>
                </c:pt>
                <c:pt idx="36">
                  <c:v>-7.8</c:v>
                </c:pt>
                <c:pt idx="37">
                  <c:v>-7.5</c:v>
                </c:pt>
                <c:pt idx="38">
                  <c:v>-6.5</c:v>
                </c:pt>
                <c:pt idx="39">
                  <c:v>-5.5</c:v>
                </c:pt>
                <c:pt idx="40">
                  <c:v>-4.5</c:v>
                </c:pt>
                <c:pt idx="41">
                  <c:v>-3.5</c:v>
                </c:pt>
                <c:pt idx="42">
                  <c:v>-2.5</c:v>
                </c:pt>
                <c:pt idx="43">
                  <c:v>-1.5</c:v>
                </c:pt>
                <c:pt idx="44">
                  <c:v>-0.5</c:v>
                </c:pt>
                <c:pt idx="45">
                  <c:v>0.5</c:v>
                </c:pt>
                <c:pt idx="46">
                  <c:v>1.5</c:v>
                </c:pt>
                <c:pt idx="47">
                  <c:v>2.5</c:v>
                </c:pt>
                <c:pt idx="48">
                  <c:v>3.5</c:v>
                </c:pt>
                <c:pt idx="49">
                  <c:v>4.5</c:v>
                </c:pt>
                <c:pt idx="50">
                  <c:v>5.5</c:v>
                </c:pt>
                <c:pt idx="51">
                  <c:v>6.5</c:v>
                </c:pt>
                <c:pt idx="52">
                  <c:v>7.5</c:v>
                </c:pt>
                <c:pt idx="53">
                  <c:v>8.5</c:v>
                </c:pt>
                <c:pt idx="54">
                  <c:v>8.66</c:v>
                </c:pt>
                <c:pt idx="55">
                  <c:v>-9.75</c:v>
                </c:pt>
                <c:pt idx="56">
                  <c:v>-9.5</c:v>
                </c:pt>
                <c:pt idx="57">
                  <c:v>-8.5</c:v>
                </c:pt>
                <c:pt idx="58">
                  <c:v>-7.5</c:v>
                </c:pt>
                <c:pt idx="59">
                  <c:v>-6.5</c:v>
                </c:pt>
                <c:pt idx="60">
                  <c:v>-5.5</c:v>
                </c:pt>
                <c:pt idx="61">
                  <c:v>-4.5</c:v>
                </c:pt>
                <c:pt idx="62">
                  <c:v>-3.5</c:v>
                </c:pt>
                <c:pt idx="63">
                  <c:v>-2.5</c:v>
                </c:pt>
                <c:pt idx="64">
                  <c:v>-1.5</c:v>
                </c:pt>
                <c:pt idx="65">
                  <c:v>-0.5</c:v>
                </c:pt>
                <c:pt idx="66">
                  <c:v>0.5</c:v>
                </c:pt>
                <c:pt idx="67">
                  <c:v>1.5</c:v>
                </c:pt>
                <c:pt idx="68">
                  <c:v>2.5</c:v>
                </c:pt>
                <c:pt idx="69">
                  <c:v>3.5</c:v>
                </c:pt>
                <c:pt idx="70">
                  <c:v>4.5</c:v>
                </c:pt>
                <c:pt idx="71">
                  <c:v>5.5</c:v>
                </c:pt>
                <c:pt idx="72">
                  <c:v>6.5</c:v>
                </c:pt>
                <c:pt idx="73">
                  <c:v>7.5</c:v>
                </c:pt>
                <c:pt idx="74">
                  <c:v>8</c:v>
                </c:pt>
                <c:pt idx="75">
                  <c:v>8.2000000000000011</c:v>
                </c:pt>
              </c:numCache>
            </c:numRef>
          </c:xVal>
          <c:yVal>
            <c:numRef>
              <c:f>Sheet3!$G$3:$G$78</c:f>
              <c:numCache>
                <c:formatCode>General</c:formatCode>
                <c:ptCount val="76"/>
                <c:pt idx="55">
                  <c:v>0.27599999999998498</c:v>
                </c:pt>
                <c:pt idx="56">
                  <c:v>11.591000000000008</c:v>
                </c:pt>
                <c:pt idx="57">
                  <c:v>53.650999999999996</c:v>
                </c:pt>
                <c:pt idx="58">
                  <c:v>90.590999999999994</c:v>
                </c:pt>
                <c:pt idx="59">
                  <c:v>122.41100000000046</c:v>
                </c:pt>
                <c:pt idx="60">
                  <c:v>149.11099999999999</c:v>
                </c:pt>
                <c:pt idx="61">
                  <c:v>170.69099999999997</c:v>
                </c:pt>
                <c:pt idx="62">
                  <c:v>187.15100000000001</c:v>
                </c:pt>
                <c:pt idx="63">
                  <c:v>198.49100000000001</c:v>
                </c:pt>
                <c:pt idx="64">
                  <c:v>204.71099999999998</c:v>
                </c:pt>
                <c:pt idx="65">
                  <c:v>205.81100000000001</c:v>
                </c:pt>
                <c:pt idx="66">
                  <c:v>201.79100000000003</c:v>
                </c:pt>
                <c:pt idx="67">
                  <c:v>192.65100000000001</c:v>
                </c:pt>
                <c:pt idx="68">
                  <c:v>178.39100000000047</c:v>
                </c:pt>
                <c:pt idx="69">
                  <c:v>159.011</c:v>
                </c:pt>
                <c:pt idx="70">
                  <c:v>134.51100000000002</c:v>
                </c:pt>
                <c:pt idx="71">
                  <c:v>104.89100000000002</c:v>
                </c:pt>
                <c:pt idx="72">
                  <c:v>70.150999999999982</c:v>
                </c:pt>
                <c:pt idx="73">
                  <c:v>30.291000000000011</c:v>
                </c:pt>
                <c:pt idx="74">
                  <c:v>8.4410000000000149</c:v>
                </c:pt>
                <c:pt idx="75">
                  <c:v>-0.65739999999996712</c:v>
                </c:pt>
              </c:numCache>
            </c:numRef>
          </c:yVal>
        </c:ser>
        <c:axId val="46989696"/>
        <c:axId val="46991616"/>
      </c:scatterChart>
      <c:valAx>
        <c:axId val="46989696"/>
        <c:scaling>
          <c:orientation val="minMax"/>
        </c:scaling>
        <c:axPos val="b"/>
        <c:title>
          <c:tx>
            <c:rich>
              <a:bodyPr/>
              <a:lstStyle/>
              <a:p>
                <a:pPr>
                  <a:defRPr sz="1400">
                    <a:latin typeface="+mj-lt"/>
                  </a:defRPr>
                </a:pPr>
                <a:r>
                  <a:rPr lang="en-US" sz="1400" dirty="0">
                    <a:latin typeface="+mj-lt"/>
                  </a:rPr>
                  <a:t>Mean temp. of the coldest month</a:t>
                </a:r>
                <a:r>
                  <a:rPr lang="en-US" sz="1400" baseline="0" dirty="0">
                    <a:latin typeface="+mj-lt"/>
                  </a:rPr>
                  <a:t> transfer distance (⁰C)</a:t>
                </a:r>
              </a:p>
              <a:p>
                <a:pPr>
                  <a:defRPr sz="1400">
                    <a:latin typeface="+mj-lt"/>
                  </a:defRPr>
                </a:pPr>
                <a:r>
                  <a:rPr lang="en-US" sz="1200" baseline="0" dirty="0">
                    <a:latin typeface="+mj-lt"/>
                  </a:rPr>
                  <a:t>moved to colder climates	 moved to warmer climates</a:t>
                </a:r>
                <a:endParaRPr lang="en-US" sz="1200" dirty="0">
                  <a:latin typeface="+mj-lt"/>
                </a:endParaRPr>
              </a:p>
            </c:rich>
          </c:tx>
          <c:layout>
            <c:manualLayout>
              <c:xMode val="edge"/>
              <c:yMode val="edge"/>
              <c:x val="0.19134487469888167"/>
              <c:y val="0.87195170474450212"/>
            </c:manualLayout>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6991616"/>
        <c:crosses val="autoZero"/>
        <c:crossBetween val="midCat"/>
      </c:valAx>
      <c:valAx>
        <c:axId val="46991616"/>
        <c:scaling>
          <c:orientation val="minMax"/>
        </c:scaling>
        <c:axPos val="l"/>
        <c:title>
          <c:tx>
            <c:rich>
              <a:bodyPr/>
              <a:lstStyle/>
              <a:p>
                <a:pPr>
                  <a:defRPr sz="1200"/>
                </a:pPr>
                <a:r>
                  <a:rPr lang="en-US" sz="1200"/>
                  <a:t>3-yrHt (cm)</a:t>
                </a:r>
              </a:p>
            </c:rich>
          </c:tx>
          <c:layout>
            <c:manualLayout>
              <c:xMode val="edge"/>
              <c:yMode val="edge"/>
              <c:x val="4.4444444444444828E-2"/>
              <c:y val="0.3979771324653214"/>
            </c:manualLayout>
          </c:layout>
        </c:title>
        <c:numFmt formatCode="General" sourceLinked="1"/>
        <c:majorTickMark val="none"/>
        <c:tickLblPos val="nextTo"/>
        <c:crossAx val="46989696"/>
        <c:crosses val="autoZero"/>
        <c:crossBetween val="midCat"/>
      </c:valAx>
    </c:plotArea>
    <c:legend>
      <c:legendPos val="r"/>
      <c:layout>
        <c:manualLayout>
          <c:xMode val="edge"/>
          <c:yMode val="edge"/>
          <c:x val="0.58611111111111058"/>
          <c:y val="3.0580193869208992E-2"/>
          <c:w val="0.39166666666667016"/>
          <c:h val="0.20191508848279463"/>
        </c:manualLayout>
      </c:layout>
      <c:txPr>
        <a:bodyPr/>
        <a:lstStyle/>
        <a:p>
          <a:pPr>
            <a:defRPr sz="1200"/>
          </a:pPr>
          <a:endParaRPr lang="en-US"/>
        </a:p>
      </c:txPr>
    </c:legend>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Species</a:t>
            </a:r>
            <a:r>
              <a:rPr lang="en-US" baseline="0" dirty="0"/>
              <a:t> Composition by </a:t>
            </a:r>
            <a:r>
              <a:rPr lang="en-US" dirty="0"/>
              <a:t>Basal Area</a:t>
            </a:r>
            <a:r>
              <a:rPr lang="en-US" baseline="0" dirty="0"/>
              <a:t> </a:t>
            </a:r>
            <a:r>
              <a:rPr lang="en-US" baseline="0" dirty="0" smtClean="0"/>
              <a:t> 2006</a:t>
            </a:r>
            <a:endParaRPr lang="en-US" dirty="0"/>
          </a:p>
        </c:rich>
      </c:tx>
    </c:title>
    <c:plotArea>
      <c:layout/>
      <c:pieChart>
        <c:varyColors val="1"/>
        <c:ser>
          <c:idx val="0"/>
          <c:order val="0"/>
          <c:dLbls>
            <c:dLbl>
              <c:idx val="1"/>
              <c:layout>
                <c:manualLayout>
                  <c:x val="-2.5873468941382326E-2"/>
                  <c:y val="5.642315543890347E-3"/>
                </c:manualLayout>
              </c:layout>
              <c:showPercent val="1"/>
            </c:dLbl>
            <c:dLbl>
              <c:idx val="2"/>
              <c:layout>
                <c:manualLayout>
                  <c:x val="2.3207020997375351E-2"/>
                  <c:y val="-2.2241178186060261E-2"/>
                </c:manualLayout>
              </c:layout>
              <c:showPercent val="1"/>
            </c:dLbl>
            <c:showPercent val="1"/>
            <c:showLeaderLines val="1"/>
          </c:dLbls>
          <c:cat>
            <c:strRef>
              <c:f>base!$G$190:$I$190</c:f>
              <c:strCache>
                <c:ptCount val="3"/>
                <c:pt idx="0">
                  <c:v>Live DF</c:v>
                </c:pt>
                <c:pt idx="1">
                  <c:v>Live RC</c:v>
                </c:pt>
                <c:pt idx="2">
                  <c:v>Live WH</c:v>
                </c:pt>
              </c:strCache>
            </c:strRef>
          </c:cat>
          <c:val>
            <c:numRef>
              <c:f>base!$G$7:$I$7</c:f>
              <c:numCache>
                <c:formatCode>General</c:formatCode>
                <c:ptCount val="3"/>
                <c:pt idx="0">
                  <c:v>162</c:v>
                </c:pt>
                <c:pt idx="1">
                  <c:v>2.1</c:v>
                </c:pt>
                <c:pt idx="2">
                  <c:v>1.3</c:v>
                </c:pt>
              </c:numCache>
            </c:numRef>
          </c:val>
        </c:ser>
        <c:dLbls>
          <c:showPercent val="1"/>
        </c:dLbls>
        <c:firstSliceAng val="0"/>
      </c:pieChart>
    </c:plotArea>
    <c:legend>
      <c:legendPos val="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Species</a:t>
            </a:r>
            <a:r>
              <a:rPr lang="en-US" baseline="0" dirty="0"/>
              <a:t> Composition by </a:t>
            </a:r>
            <a:r>
              <a:rPr lang="en-US" dirty="0"/>
              <a:t>Basal </a:t>
            </a:r>
            <a:r>
              <a:rPr lang="en-US" dirty="0" smtClean="0"/>
              <a:t>Area 2096</a:t>
            </a:r>
            <a:r>
              <a:rPr lang="en-US" baseline="0" dirty="0" smtClean="0"/>
              <a:t> </a:t>
            </a:r>
            <a:endParaRPr lang="en-US" dirty="0"/>
          </a:p>
        </c:rich>
      </c:tx>
    </c:title>
    <c:plotArea>
      <c:layout/>
      <c:pieChart>
        <c:varyColors val="1"/>
        <c:ser>
          <c:idx val="0"/>
          <c:order val="0"/>
          <c:dLbls>
            <c:dLbl>
              <c:idx val="1"/>
              <c:layout>
                <c:manualLayout>
                  <c:x val="-2.5873468941382326E-2"/>
                  <c:y val="5.642315543890347E-3"/>
                </c:manualLayout>
              </c:layout>
              <c:showPercent val="1"/>
            </c:dLbl>
            <c:dLbl>
              <c:idx val="2"/>
              <c:layout>
                <c:manualLayout>
                  <c:x val="2.3207020997375351E-2"/>
                  <c:y val="-2.2241178186060261E-2"/>
                </c:manualLayout>
              </c:layout>
              <c:showPercent val="1"/>
            </c:dLbl>
            <c:showPercent val="1"/>
            <c:showLeaderLines val="1"/>
          </c:dLbls>
          <c:cat>
            <c:strRef>
              <c:f>base!$G$190:$I$190</c:f>
              <c:strCache>
                <c:ptCount val="3"/>
                <c:pt idx="0">
                  <c:v>Live DF</c:v>
                </c:pt>
                <c:pt idx="1">
                  <c:v>Live RC</c:v>
                </c:pt>
                <c:pt idx="2">
                  <c:v>Live WH</c:v>
                </c:pt>
              </c:strCache>
            </c:strRef>
          </c:cat>
          <c:val>
            <c:numRef>
              <c:f>base!$G$200:$I$200</c:f>
              <c:numCache>
                <c:formatCode>General</c:formatCode>
                <c:ptCount val="3"/>
                <c:pt idx="0">
                  <c:v>297.8</c:v>
                </c:pt>
                <c:pt idx="1">
                  <c:v>1.3</c:v>
                </c:pt>
                <c:pt idx="2">
                  <c:v>2.9</c:v>
                </c:pt>
              </c:numCache>
            </c:numRef>
          </c:val>
        </c:ser>
        <c:dLbls>
          <c:showPercent val="1"/>
        </c:dLbls>
        <c:firstSliceAng val="0"/>
      </c:pieChart>
    </c:plotArea>
    <c:legend>
      <c:legendPos val="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HADMC3_B2 Species Composition by Basal Area 2096 </a:t>
            </a:r>
          </a:p>
        </c:rich>
      </c:tx>
    </c:title>
    <c:plotArea>
      <c:layout/>
      <c:pieChart>
        <c:varyColors val="1"/>
        <c:ser>
          <c:idx val="0"/>
          <c:order val="0"/>
          <c:dLbls>
            <c:dLbl>
              <c:idx val="1"/>
              <c:layout>
                <c:manualLayout>
                  <c:x val="-3.0417541557305416E-2"/>
                  <c:y val="-1.6729731700204149E-2"/>
                </c:manualLayout>
              </c:layout>
              <c:showPercent val="1"/>
            </c:dLbl>
            <c:dLbl>
              <c:idx val="2"/>
              <c:layout>
                <c:manualLayout>
                  <c:x val="1.9582458442694711E-2"/>
                  <c:y val="-2.5988990959463412E-2"/>
                </c:manualLayout>
              </c:layout>
              <c:showPercent val="1"/>
            </c:dLbl>
            <c:dLbl>
              <c:idx val="3"/>
              <c:layout>
                <c:manualLayout>
                  <c:x val="-6.0531933508311514E-2"/>
                  <c:y val="6.8350831146107047E-4"/>
                </c:manualLayout>
              </c:layout>
              <c:showPercent val="1"/>
            </c:dLbl>
            <c:dLbl>
              <c:idx val="4"/>
              <c:layout>
                <c:manualLayout>
                  <c:x val="9.7731627296587922E-2"/>
                  <c:y val="3.2436570428696571E-3"/>
                </c:manualLayout>
              </c:layout>
              <c:showPercent val="1"/>
            </c:dLbl>
            <c:showPercent val="1"/>
            <c:showLeaderLines val="1"/>
          </c:dLbls>
          <c:cat>
            <c:strRef>
              <c:f>hadb2!$G$185:$K$185</c:f>
              <c:strCache>
                <c:ptCount val="5"/>
                <c:pt idx="0">
                  <c:v>Live DF</c:v>
                </c:pt>
                <c:pt idx="1">
                  <c:v>Live RC</c:v>
                </c:pt>
                <c:pt idx="2">
                  <c:v>Live WH</c:v>
                </c:pt>
                <c:pt idx="3">
                  <c:v>Live GF</c:v>
                </c:pt>
                <c:pt idx="4">
                  <c:v>Live WP</c:v>
                </c:pt>
              </c:strCache>
            </c:strRef>
          </c:cat>
          <c:val>
            <c:numRef>
              <c:f>hadb2!$G$195:$K$195</c:f>
              <c:numCache>
                <c:formatCode>General</c:formatCode>
                <c:ptCount val="5"/>
                <c:pt idx="0">
                  <c:v>247.4</c:v>
                </c:pt>
                <c:pt idx="1">
                  <c:v>0</c:v>
                </c:pt>
                <c:pt idx="2">
                  <c:v>0</c:v>
                </c:pt>
                <c:pt idx="3">
                  <c:v>0.30000000000000032</c:v>
                </c:pt>
                <c:pt idx="4">
                  <c:v>1.7</c:v>
                </c:pt>
              </c:numCache>
            </c:numRef>
          </c:val>
        </c:ser>
        <c:dLbls>
          <c:showPercent val="1"/>
        </c:dLbls>
        <c:firstSliceAng val="0"/>
      </c:pieChart>
    </c:plotArea>
    <c:legend>
      <c:legendPos val="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HADMC3_A2 Species Composition by Basal Area 2096 </a:t>
            </a:r>
            <a:endParaRPr lang="en-US"/>
          </a:p>
        </c:rich>
      </c:tx>
    </c:title>
    <c:plotArea>
      <c:layout/>
      <c:pieChart>
        <c:varyColors val="1"/>
        <c:ser>
          <c:idx val="0"/>
          <c:order val="0"/>
          <c:dLbls>
            <c:showPercent val="1"/>
          </c:dLbls>
          <c:cat>
            <c:strRef>
              <c:f>hada2!$G$185:$I$185</c:f>
              <c:strCache>
                <c:ptCount val="3"/>
                <c:pt idx="0">
                  <c:v>Live DF</c:v>
                </c:pt>
                <c:pt idx="1">
                  <c:v>Live GF</c:v>
                </c:pt>
                <c:pt idx="2">
                  <c:v>Live WP</c:v>
                </c:pt>
              </c:strCache>
            </c:strRef>
          </c:cat>
          <c:val>
            <c:numRef>
              <c:f>hada2!$G$195:$I$195</c:f>
              <c:numCache>
                <c:formatCode>General</c:formatCode>
                <c:ptCount val="3"/>
                <c:pt idx="0">
                  <c:v>251.5</c:v>
                </c:pt>
                <c:pt idx="1">
                  <c:v>0.30000000000000032</c:v>
                </c:pt>
                <c:pt idx="2">
                  <c:v>0.30000000000000032</c:v>
                </c:pt>
              </c:numCache>
            </c:numRef>
          </c:val>
        </c:ser>
        <c:dLbls>
          <c:showPercent val="1"/>
        </c:dLbls>
        <c:firstSliceAng val="0"/>
      </c:pieChart>
    </c:plotArea>
    <c:legend>
      <c:legendPos val="t"/>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smtClean="0">
                <a:latin typeface="+mn-lt"/>
              </a:defRPr>
            </a:lvl1pPr>
          </a:lstStyle>
          <a:p>
            <a:pPr>
              <a:defRPr/>
            </a:pPr>
            <a:fld id="{37927075-2A15-4543-B117-D37A92A0E660}" type="datetimeFigureOut">
              <a:rPr lang="en-US"/>
              <a:pPr>
                <a:defRPr/>
              </a:pPr>
              <a:t>11/15/2009</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smtClean="0">
                <a:latin typeface="+mn-lt"/>
              </a:defRPr>
            </a:lvl1pPr>
          </a:lstStyle>
          <a:p>
            <a:pPr>
              <a:defRPr/>
            </a:pPr>
            <a:fld id="{FDBE94DE-70B4-4BDD-8D8B-8D500E637E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smtClean="0">
                <a:latin typeface="+mn-lt"/>
              </a:defRPr>
            </a:lvl1pPr>
          </a:lstStyle>
          <a:p>
            <a:pPr>
              <a:defRPr/>
            </a:pPr>
            <a:fld id="{AB565D61-53A2-4A4D-BFCA-1CBD9E001B34}" type="datetimeFigureOut">
              <a:rPr lang="en-US"/>
              <a:pPr>
                <a:defRPr/>
              </a:pPr>
              <a:t>11/15/2009</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smtClean="0">
                <a:latin typeface="+mn-lt"/>
              </a:defRPr>
            </a:lvl1pPr>
          </a:lstStyle>
          <a:p>
            <a:pPr>
              <a:defRPr/>
            </a:pPr>
            <a:fld id="{93364F2D-EDC8-447E-B7F4-9DB5DD42E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Forest Vegetation Simulator (Crookston and Dixon 2005, Dixon 2009) is designed to simulate stand dynamics for a few centuries. Like most models of its class, the model assumes that climate does not change, notably by assuming that site quality is constant over time. Undisputedly, this assumption is not tenable in a changing climate. </a:t>
            </a:r>
          </a:p>
          <a:p>
            <a:pPr>
              <a:spcBef>
                <a:spcPct val="0"/>
              </a:spcBef>
            </a:pPr>
            <a:r>
              <a:rPr lang="en-US" smtClean="0"/>
              <a:t> </a:t>
            </a:r>
          </a:p>
          <a:p>
            <a:pPr>
              <a:spcBef>
                <a:spcPct val="0"/>
              </a:spcBef>
            </a:pPr>
            <a:r>
              <a:rPr lang="en-US" smtClean="0"/>
              <a:t>Climate-FVS, Version 0.1, is the first release of a new extension to FVS that relaxes this long-standing assumption. Ideas for the development of this system have been presented in previous symposiums (Crookston </a:t>
            </a:r>
            <a:r>
              <a:rPr lang="en-US" i="1" smtClean="0"/>
              <a:t>et al</a:t>
            </a:r>
            <a:r>
              <a:rPr lang="en-US" smtClean="0"/>
              <a:t>. 2007; Crookston </a:t>
            </a:r>
            <a:r>
              <a:rPr lang="en-US" i="1" smtClean="0"/>
              <a:t>et al</a:t>
            </a:r>
            <a:r>
              <a:rPr lang="en-US" smtClean="0"/>
              <a:t>. 2008), considered in two workshops (ESSA Technologies Ltd. 2007, 2008). Climate-FVS is an extension to the base FVS model that adjusts model performance based on input of climatic variables and species climate profiles.</a:t>
            </a:r>
          </a:p>
          <a:p>
            <a:pPr>
              <a:spcBef>
                <a:spcPct val="0"/>
              </a:spcBef>
            </a:pPr>
            <a:r>
              <a:rPr lang="en-US" smtClean="0"/>
              <a:t> </a:t>
            </a:r>
          </a:p>
          <a:p>
            <a:pPr>
              <a:spcBef>
                <a:spcPct val="0"/>
              </a:spcBef>
            </a:pPr>
            <a:r>
              <a:rPr lang="en-US" smtClean="0"/>
              <a:t>Note that Climate-FVS version 0.1 is available for all FVS variants in the western United States (excluding Alaska).</a:t>
            </a:r>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95F5E3-8369-4514-B7EC-E6B59605D0D2}"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an example Based on the Geophysical Fluid Dynamics Laboratory –A2 Model (GFDLCM21), prediction of the Annual Dryness Index change in 90 years. </a:t>
            </a:r>
          </a:p>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B124C7-8723-4DCF-9C70-4B3C77107B66}"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Work has been done by Rehfelt et al 2006, to look at the viability of tree species in the west based on these predictions of changing climate. Here we have the viability scores using the Hadley A2 Scenario over the next 100 year to predict species likelihood of occurrence.</a:t>
            </a:r>
          </a:p>
          <a:p>
            <a:pPr>
              <a:spcBef>
                <a:spcPct val="0"/>
              </a:spcBef>
            </a:pPr>
            <a:r>
              <a:rPr lang="en-US" b="1" smtClean="0">
                <a:solidFill>
                  <a:srgbClr val="FF0000"/>
                </a:solidFill>
              </a:rPr>
              <a:t> </a:t>
            </a:r>
            <a:endParaRPr lang="en-US" smtClean="0"/>
          </a:p>
          <a:p>
            <a:pPr>
              <a:spcBef>
                <a:spcPct val="0"/>
              </a:spcBef>
            </a:pPr>
            <a:r>
              <a:rPr lang="en-US" smtClean="0"/>
              <a:t>For this site on the GPNF,  the viability of Douglas-fir slightly decreases, Western Hemlock’s viability sharply decreases and the viability of Ponderosa pine slightly increases.</a:t>
            </a:r>
          </a:p>
          <a:p>
            <a:pPr>
              <a:spcBef>
                <a:spcPct val="0"/>
              </a:spcBef>
            </a:pPr>
            <a:endParaRPr lang="en-US" smtClean="0"/>
          </a:p>
          <a:p>
            <a:pPr>
              <a:spcBef>
                <a:spcPct val="0"/>
              </a:spcBef>
            </a:pPr>
            <a:r>
              <a:rPr lang="en-US" smtClean="0"/>
              <a:t>The idea is that if climate changes at this site such that the site’s climate is different than the climate recorded where the species exists today, then it will be difficult for a tree such as Western Hemlock to survive, grow or reproduce at this site in the future.  On the other hand the site historically and presently does not have the right growing conditions for Ponderosa pine, however over time the site conditions will change to site conditions that have historically supported Ponderosa pine, so future predictions are that Ponderosa pine’s ability to thrive at this site in the future will increase.</a:t>
            </a:r>
          </a:p>
          <a:p>
            <a:pPr>
              <a:spcBef>
                <a:spcPct val="0"/>
              </a:spcBef>
            </a:pPr>
            <a:endParaRPr lang="en-US" smtClean="0"/>
          </a:p>
          <a:p>
            <a:pPr>
              <a:spcBef>
                <a:spcPct val="0"/>
              </a:spcBef>
            </a:pPr>
            <a:endParaRPr lang="en-US" smtClean="0"/>
          </a:p>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D69B4-9FAF-4607-BD0F-BD43BD6BB819}"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pictorial description of species viability and how changing climate will impact whether a species will be able to continue to grow and regenerate where it is presently found.</a:t>
            </a:r>
          </a:p>
          <a:p>
            <a:pPr>
              <a:spcBef>
                <a:spcPct val="0"/>
              </a:spcBef>
            </a:pPr>
            <a:r>
              <a:rPr lang="en-US" smtClean="0"/>
              <a:t>The orange represents sites in which Douglas-fir presently grows but under the future predicted climate will no longer be able to. </a:t>
            </a:r>
          </a:p>
          <a:p>
            <a:pPr>
              <a:spcBef>
                <a:spcPct val="0"/>
              </a:spcBef>
            </a:pPr>
            <a:r>
              <a:rPr lang="en-US" smtClean="0"/>
              <a:t>The bright green are areas that Douglas-fir presently does not occupy, but under future predicted climate will be able to grow. </a:t>
            </a:r>
          </a:p>
          <a:p>
            <a:pPr>
              <a:spcBef>
                <a:spcPct val="0"/>
              </a:spcBef>
            </a:pPr>
            <a:endParaRPr lang="en-US" b="1"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CEBDE-59F1-4A15-BBFA-0956D019B12D}"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Up to this point in time, FVS has always assumed that site is a constant, however under the assumptions of changing climate this will not work. </a:t>
            </a:r>
          </a:p>
          <a:p>
            <a:pPr>
              <a:spcBef>
                <a:spcPct val="0"/>
              </a:spcBef>
            </a:pPr>
            <a:r>
              <a:rPr lang="en-US" smtClean="0"/>
              <a:t>So we have changed that major assumption, however we have not changed the current structure in terms of how the user interfaces with the model, the user’s ability to apply management, or modify the model. </a:t>
            </a:r>
          </a:p>
          <a:p>
            <a:pPr>
              <a:spcBef>
                <a:spcPct val="0"/>
              </a:spcBef>
            </a:pPr>
            <a:r>
              <a:rPr lang="en-US" smtClean="0"/>
              <a:t>One thing to understand is that Climate-FVS does not contain a climate model, it just uses species viability scores and predictions of future climate to effect tree growth. The viability scores are for 75 western species and are based on Rehfelt’s work and are pulled into the model via an external text file. So if a user desired they could use any source of scores they do not necessarily have to use Rehfeldt and Nick’s research on species viability. Nick felt it important to allow the user the freedom to use any researcher’s work on climate’s impact on tree species with in FVS.</a:t>
            </a:r>
          </a:p>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28449-D138-4B0B-9F52-E349E27ECF3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Four main components have been altered in the model and I will go into detail about each of them.</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3B7EE-9648-486F-8D55-C78FA464C9C7}"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in many variants, if you had a stand that half the stand’s BA was DF and the other half was WH, then the MAXSDI would probably be about 725, because the MAXSDI of DF is 600 and MAXSDI of WH is about 850, so weighted it comes out to be 725 for the stand. However under climate-FVS we no longer use the basal area weighted  maximum SDI instead we use the viability score to weight the stand carrying capacity. </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A3D1D2-D233-4A9F-81FA-F50D550A3F6C}"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 idea is that if climate changes at a site such that the site’s climate is different than the climate recorded where the species exists today, then tree of that species will die over time. </a:t>
            </a:r>
          </a:p>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BCB730-3EA3-4E88-A5B4-49D94BBEA2C1}"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3</a:t>
            </a:r>
            <a:r>
              <a:rPr lang="en-US" baseline="30000" smtClean="0"/>
              <a:t>rd</a:t>
            </a:r>
            <a:r>
              <a:rPr lang="en-US" smtClean="0"/>
              <a:t> model change is species establishment….it is simplistic model, however give the users the ability to easily modify the amount of seedlings and stocking thresholds. It will essentially regenerate the 4 most viable species based on the stocking threshold. And the amount it adds of each species will be apportioned based on the relative viability scores.</a:t>
            </a:r>
          </a:p>
          <a:p>
            <a:pPr>
              <a:spcBef>
                <a:spcPct val="0"/>
              </a:spcBef>
            </a:pPr>
            <a:endParaRPr lang="en-US" smtClean="0"/>
          </a:p>
          <a:p>
            <a:pPr>
              <a:spcBef>
                <a:spcPct val="0"/>
              </a:spcBef>
            </a:pPr>
            <a:r>
              <a:rPr lang="en-US" smtClean="0"/>
              <a:t>This automatic establishment works in variants that do not have the full establishment model.</a:t>
            </a:r>
          </a:p>
          <a:p>
            <a:pPr>
              <a:spcBef>
                <a:spcPct val="0"/>
              </a:spcBef>
            </a:pPr>
            <a:r>
              <a:rPr lang="en-US" smtClean="0"/>
              <a:t>This option can be turned off.</a:t>
            </a:r>
          </a:p>
          <a:p>
            <a:pPr>
              <a:spcBef>
                <a:spcPct val="0"/>
              </a:spcBef>
            </a:pPr>
            <a:r>
              <a:rPr lang="en-US" smtClean="0"/>
              <a:t>Both the seedling amount and threshold can be changed.</a:t>
            </a:r>
          </a:p>
          <a:p>
            <a:pPr>
              <a:spcBef>
                <a:spcPct val="0"/>
              </a:spcBef>
            </a:pPr>
            <a:r>
              <a:rPr lang="en-US" smtClean="0"/>
              <a:t>The assumption is that trees presently not on the site can migrate to the site, so there is some assumption of assisted migration.</a:t>
            </a:r>
          </a:p>
          <a:p>
            <a:pPr>
              <a:spcBef>
                <a:spcPct val="0"/>
              </a:spcBef>
            </a:pPr>
            <a:r>
              <a:rPr lang="en-US" smtClean="0"/>
              <a:t> </a:t>
            </a: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1605F4-8BD8-4C84-9D07-06AE4F2A9400}"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Presently, Nick is in the process of examining this process and making some revisions, but at this time this is how it is implemented in the model.</a:t>
            </a:r>
          </a:p>
          <a:p>
            <a:pPr>
              <a:spcBef>
                <a:spcPct val="0"/>
              </a:spcBef>
            </a:pPr>
            <a:r>
              <a:rPr lang="en-US" smtClean="0"/>
              <a:t>Site Quality: The idea here is that changing climate will effect site quality, in most of our models site quality plays a part in both diameter and height growth, in the form of site index or habitat type. The model uses ADI as an indicator of site quality changes. The use of ADI in this context is supported by the experience of using this variable that indicates that it is a key driver of plant response to climate change by both Rehfeldt, 2006, 2008 and Monserud 2008 in lodgepole in Canada. </a:t>
            </a:r>
          </a:p>
          <a:p>
            <a:pPr>
              <a:spcBef>
                <a:spcPct val="0"/>
              </a:spcBef>
            </a:pPr>
            <a:r>
              <a:rPr lang="en-US" smtClean="0"/>
              <a:t>Tree Genetics: The idea is that trees growing on sites they are adapted for are going to grow faster than trees growing on sites they are maladapted for, and we are using common garden expirements to help inform us of whether a tree is adapted for the new climate.</a:t>
            </a:r>
          </a:p>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77D903-EEA8-4DF2-8ADC-690617E56783}"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Here is an example of transfer distances, seed transfer distance, based on Laura </a:t>
            </a:r>
            <a:r>
              <a:rPr lang="en-US" dirty="0" err="1" smtClean="0"/>
              <a:t>Leites</a:t>
            </a:r>
            <a:r>
              <a:rPr lang="en-US" dirty="0" smtClean="0"/>
              <a:t> work from the University of Idaho, re-</a:t>
            </a:r>
            <a:r>
              <a:rPr lang="en-US" dirty="0" err="1" smtClean="0"/>
              <a:t>anializing</a:t>
            </a:r>
            <a:r>
              <a:rPr lang="en-US" dirty="0" smtClean="0"/>
              <a:t> common garden experiments. </a:t>
            </a:r>
          </a:p>
          <a:p>
            <a:pPr fontAlgn="auto">
              <a:spcBef>
                <a:spcPts val="0"/>
              </a:spcBef>
              <a:spcAft>
                <a:spcPts val="0"/>
              </a:spcAft>
              <a:defRPr/>
            </a:pPr>
            <a:endParaRPr lang="en-US" dirty="0" smtClean="0"/>
          </a:p>
          <a:p>
            <a:pPr fontAlgn="auto">
              <a:spcBef>
                <a:spcPts val="0"/>
              </a:spcBef>
              <a:spcAft>
                <a:spcPts val="0"/>
              </a:spcAft>
              <a:defRPr/>
            </a:pPr>
            <a:r>
              <a:rPr lang="en-US" dirty="0" smtClean="0"/>
              <a:t>The brown lines is an example of a seedling that genetically can thrive in much colder climate then the blue line. You can see the seed source from the brown line has maximum growth at just below 0 degrees MAT, but growth quickly decreases above 0 degrees. On the other hand the blue line does not show nearly as much growth , however it can thrive at a higher MAT then the Brown line.</a:t>
            </a:r>
          </a:p>
          <a:p>
            <a:pPr marL="396875" indent="-396875" fontAlgn="auto">
              <a:spcBef>
                <a:spcPts val="0"/>
              </a:spcBef>
              <a:spcAft>
                <a:spcPts val="0"/>
              </a:spcAft>
              <a:defRPr/>
            </a:pPr>
            <a:r>
              <a:rPr lang="en-US" dirty="0" smtClean="0">
                <a:solidFill>
                  <a:srgbClr val="000000"/>
                </a:solidFill>
              </a:rPr>
              <a:t>The change in relative growth is used to adjust the growth in FVS.</a:t>
            </a:r>
          </a:p>
          <a:p>
            <a:pPr marL="396875" indent="-396875" fontAlgn="auto">
              <a:spcBef>
                <a:spcPts val="0"/>
              </a:spcBef>
              <a:spcAft>
                <a:spcPts val="0"/>
              </a:spcAft>
              <a:defRPr/>
            </a:pPr>
            <a:r>
              <a:rPr lang="en-US" dirty="0" smtClean="0">
                <a:solidFill>
                  <a:srgbClr val="000000"/>
                </a:solidFill>
              </a:rPr>
              <a:t>We have preliminary models for Larch and Douglas-fir, they are used for all species based on a ranking of genetic specialization. Nick’s hope is that as more of this data is re-</a:t>
            </a:r>
            <a:r>
              <a:rPr lang="en-US" dirty="0" err="1" smtClean="0">
                <a:solidFill>
                  <a:srgbClr val="000000"/>
                </a:solidFill>
              </a:rPr>
              <a:t>analized</a:t>
            </a:r>
            <a:r>
              <a:rPr lang="en-US" dirty="0" smtClean="0">
                <a:solidFill>
                  <a:srgbClr val="000000"/>
                </a:solidFill>
              </a:rPr>
              <a:t> we can incorporate more of into the model.</a:t>
            </a:r>
          </a:p>
          <a:p>
            <a:pPr fontAlgn="auto">
              <a:spcBef>
                <a:spcPts val="0"/>
              </a:spcBef>
              <a:spcAft>
                <a:spcPts val="0"/>
              </a:spcAft>
              <a:defRPr/>
            </a:pP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26F37-56BC-44A1-9E34-F57C247FF6B8}"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E2BCA9-9C6E-4853-82BC-D517DAB610A6}"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Give me or someone on the staff a call and we can get you a climate executable. </a:t>
            </a:r>
          </a:p>
          <a:p>
            <a:pPr>
              <a:spcBef>
                <a:spcPct val="0"/>
              </a:spcBef>
            </a:pPr>
            <a:r>
              <a:rPr lang="en-US" smtClean="0"/>
              <a:t>You’ll need to go out to Nick’s web site and submit a text file with the elevation , lat and long for each site, so you can obtain a FVS input viability file.</a:t>
            </a:r>
          </a:p>
          <a:p>
            <a:pPr>
              <a:spcBef>
                <a:spcPct val="0"/>
              </a:spcBef>
            </a:pPr>
            <a:r>
              <a:rPr lang="en-US" smtClean="0"/>
              <a:t>You’ll need to include the CLIMDATA keyword, which just give the location of the viability file.</a:t>
            </a:r>
          </a:p>
          <a:p>
            <a:pPr>
              <a:spcBef>
                <a:spcPct val="0"/>
              </a:spcBef>
            </a:pPr>
            <a:r>
              <a:rPr lang="en-US" smtClean="0"/>
              <a:t>There are 4 other keywords you can use to change the assumption of climate change effects on growth, mortality and establishment.</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D365A8-23BF-4B7D-9A1D-FC8A0E235C16}"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an example of the input file FVS reads. It contains the stand name, and the climate attributes over time for each GCM scenario, along with the viability scores by species. On the web site, instructions are present. But basically you submit to the site a text file with the stand identifier, longitude, latitude and elevation. With in 24 hours typically you receive through email a package of data including the necessary comma delimited file that fvs needs (typically named FVSClimAttrs.csv). The data is based on Nick Crookston’s work along with Jerry Rehfeld’s and others. If a user preferred to use another researchers work that predicted species viability, all a user would have to do was format a file in the same way.</a:t>
            </a: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E0ECD9-97BC-4D4E-A07A-FFA369D58BEC}"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With each one of these features you can turn the keyword off, so that FVS-Climate doesn’t effect that specific part of the model. This is useful if you want to be able to zero in on what climatic variables are effecting what parts of the model. </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45FD1-71A0-4C65-B5AE-443F30796EA8}"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58D190-588A-4BB8-BFE3-E22DC9D4F380}"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original intent of FVS and the growth and yield models that it was based and developed from (such as Prognosis), was to create a tool for forest managers to be able to compare management scenarios with the understanding that the predictions had some error associated with them. The purpose of Climate-FVS is the same. It is a model to help forest managers and practitioners compare management scenarios under the assumptions of changing climate.  The following slides are examples of comparisons of no management under the seven climate change models. This particular slide shows total metric tons of live and dead carbon per hectare based on the 7 climate change scenarios. In all these scenarios the black line is base FVS under the no climate change assumption.</a:t>
            </a: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A2CFB0-70D2-4C59-A47A-BA24385B3FD7}"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graphs are also for the same site on the Clearwater NF, but looks at the change in Basal Area for 5 different species. </a:t>
            </a:r>
          </a:p>
          <a:p>
            <a:pPr>
              <a:spcBef>
                <a:spcPct val="0"/>
              </a:spcBef>
            </a:pPr>
            <a:r>
              <a:rPr lang="en-US" smtClean="0"/>
              <a:t>For example you can see that under most of the scenarios Grand fir and Douglas-fir basal area is slightly reduce for most of the GCM scenarios, but under the Hadley B2 scenario both of these species have a drastic reduction in basal area.</a:t>
            </a:r>
          </a:p>
          <a:p>
            <a:pPr>
              <a:spcBef>
                <a:spcPct val="0"/>
              </a:spcBef>
            </a:pPr>
            <a:r>
              <a:rPr lang="en-US" smtClean="0"/>
              <a:t>You can also see from the graphs that all of the GCM scenarios show a large reduction of Lodgepole pine basal area, in other words, the scenarios agree that Lodgepole pines’s ability to grow, survive and reproduce at this site in the future is unlikely. In other words this site in the future under climate change will be different than sites regionally that we presently find lodgepole. </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DE859-D347-4B37-A8CA-C2E756D79AD5}"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Climate-FVS is still in the testing phase</a:t>
            </a:r>
          </a:p>
          <a:p>
            <a:pPr>
              <a:spcBef>
                <a:spcPct val="0"/>
              </a:spcBef>
            </a:pPr>
            <a:endParaRPr lang="en-US" smtClean="0"/>
          </a:p>
          <a:p>
            <a:pPr>
              <a:spcBef>
                <a:spcPct val="0"/>
              </a:spcBef>
            </a:pPr>
            <a:r>
              <a:rPr lang="en-US" smtClean="0"/>
              <a:t>However, its intent is the same as base FVS, a model that allows the user to compare management scenarios.. </a:t>
            </a:r>
          </a:p>
          <a:p>
            <a:pPr>
              <a:spcBef>
                <a:spcPct val="0"/>
              </a:spcBef>
            </a:pPr>
            <a:endParaRPr lang="en-US" smtClean="0"/>
          </a:p>
          <a:p>
            <a:pPr>
              <a:spcBef>
                <a:spcPct val="0"/>
              </a:spcBef>
            </a:pPr>
            <a:r>
              <a:rPr lang="en-US" smtClean="0"/>
              <a:t>Although in this example we see that Douglas Fir still remains the dominant species, we can see that Western Hemlock and Western Red cedar are predicted to no longer be viable species on these site, and instead we see the introduction of White Pine, Grand Fir.</a:t>
            </a:r>
          </a:p>
          <a:p>
            <a:pPr>
              <a:spcBef>
                <a:spcPct val="0"/>
              </a:spcBef>
            </a:pPr>
            <a:endParaRPr lang="en-US" smtClean="0"/>
          </a:p>
          <a:p>
            <a:pPr>
              <a:spcBef>
                <a:spcPct val="0"/>
              </a:spcBef>
            </a:pPr>
            <a:r>
              <a:rPr lang="en-US" smtClean="0"/>
              <a:t>This could be used by managers when they begin to think about what species they want to be plant, and that planting a variety of species, rather than one leaves your options open under the assumption of climate change</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8078D3-BAFF-4A2C-98DB-53B13F383923}"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test version of the model is available. If you would like to look into you can contact the Forest Management Service Center. The only thing we ask is that any comments or feedback are given to Nick so he can incorporate peoples suggestions and concerns at this early stage of model development.</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70C9BC-8C80-4216-950E-BE8BB7173B25}" type="slidenum">
              <a:rPr lang="en-US"/>
              <a:pPr fontAlgn="base">
                <a:spcBef>
                  <a:spcPct val="0"/>
                </a:spcBef>
                <a:spcAft>
                  <a:spcPct val="0"/>
                </a:spcAft>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4CF690-753C-401C-803D-4FB42A87C24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Since the birth of Prognosis the precursor to FVS, its purpose was to create a tool for forest manager to compare management alternatives. One of my favorite quotes is </a:t>
            </a:r>
          </a:p>
          <a:p>
            <a:pPr>
              <a:spcBef>
                <a:spcPct val="0"/>
              </a:spcBef>
            </a:pPr>
            <a:r>
              <a:rPr lang="en-US" smtClean="0"/>
              <a:t>“All models are wrong, but some are useful” by a well known statistician and modeler Prof. George E.P. Box. I think it highlights what we strive for in a model, one that is useful---or informs the user--- and a model that minimizes as much as possible the error associated with the answer. </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3E5D48-CE72-4E62-9C79-3DF47520A97B}"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A43C25-638A-46E4-8349-9A5C285C253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F0A32-7745-431B-A504-FB5633DCD8CB}"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D3F2C0-9F79-4CCF-A7DA-59C9055B9C5C}"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that you have a brief background on FVS, I’m going to give you some basic background on Climate Models or </a:t>
            </a:r>
          </a:p>
          <a:p>
            <a:pPr>
              <a:spcBef>
                <a:spcPct val="0"/>
              </a:spcBef>
            </a:pPr>
            <a:r>
              <a:rPr lang="en-US" smtClean="0"/>
              <a:t>General Circulation models, which are just numerical models (General Circulation Models or GCMs), representing physical processes in the atmosphere, ocean, cryosphere for simulating the response of the global climate system to increasing greenhouse gas concentrations .</a:t>
            </a:r>
          </a:p>
          <a:p>
            <a:pPr>
              <a:spcBef>
                <a:spcPct val="0"/>
              </a:spcBef>
            </a:pPr>
            <a:endParaRPr lang="en-US" smtClean="0"/>
          </a:p>
          <a:p>
            <a:pPr>
              <a:spcBef>
                <a:spcPct val="0"/>
              </a:spcBef>
            </a:pPr>
            <a:r>
              <a:rPr lang="en-US" smtClean="0"/>
              <a:t>There are a number of GCM models available, FVS has included a total of 3 circulation models, using 2 to 3 emissions scenarios for each GCM. In the next slide I’ll explain what the emissions scenarios mean.</a:t>
            </a:r>
          </a:p>
          <a:p>
            <a:pPr>
              <a:spcBef>
                <a:spcPct val="0"/>
              </a:spcBef>
            </a:pPr>
            <a:endParaRPr lang="en-US" smtClean="0"/>
          </a:p>
          <a:p>
            <a:pPr>
              <a:spcBef>
                <a:spcPct val="0"/>
              </a:spcBef>
            </a:pPr>
            <a:r>
              <a:rPr lang="en-US" smtClean="0"/>
              <a:t>Cryosphere Definitions: describes the portions of the Earth’s surface where water is in solid form, including sea ice, lake ice, river ice, snow cover, glaciers, ice caps and ice sheets, and frozen ground.</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4DE7CF-6AF2-464B-92AD-69976E29505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1100" smtClean="0"/>
              <a:t>There are 4 main Emissions scenarios which describe developments in many different social, economic, technological, environmental and policy dimensions. The titles of the storylines have been kept simple: A1, A2, B1 and B2. </a:t>
            </a:r>
          </a:p>
          <a:p>
            <a:pPr>
              <a:lnSpc>
                <a:spcPct val="80000"/>
              </a:lnSpc>
              <a:spcBef>
                <a:spcPct val="0"/>
              </a:spcBef>
            </a:pPr>
            <a:endParaRPr lang="en-US" sz="1100" smtClean="0"/>
          </a:p>
          <a:p>
            <a:pPr>
              <a:lnSpc>
                <a:spcPct val="80000"/>
              </a:lnSpc>
              <a:spcBef>
                <a:spcPct val="0"/>
              </a:spcBef>
            </a:pPr>
            <a:r>
              <a:rPr lang="en-US" sz="1100" smtClean="0"/>
              <a:t>A’s Driven by Economic processes</a:t>
            </a:r>
          </a:p>
          <a:p>
            <a:pPr>
              <a:lnSpc>
                <a:spcPct val="80000"/>
              </a:lnSpc>
              <a:spcBef>
                <a:spcPct val="0"/>
              </a:spcBef>
            </a:pPr>
            <a:r>
              <a:rPr lang="en-US" sz="1100" smtClean="0"/>
              <a:t>B’s Driven by Environmental (sustainability)</a:t>
            </a:r>
          </a:p>
          <a:p>
            <a:pPr>
              <a:lnSpc>
                <a:spcPct val="80000"/>
              </a:lnSpc>
              <a:spcBef>
                <a:spcPct val="0"/>
              </a:spcBef>
            </a:pPr>
            <a:r>
              <a:rPr lang="en-US" sz="1100" smtClean="0"/>
              <a:t>1’s global growth- globalization</a:t>
            </a:r>
          </a:p>
          <a:p>
            <a:pPr>
              <a:lnSpc>
                <a:spcPct val="80000"/>
              </a:lnSpc>
              <a:spcBef>
                <a:spcPct val="0"/>
              </a:spcBef>
            </a:pPr>
            <a:r>
              <a:rPr lang="en-US" sz="1100" smtClean="0"/>
              <a:t>2’s regional growth- preservation of local identities/cultural</a:t>
            </a:r>
          </a:p>
          <a:p>
            <a:pPr>
              <a:lnSpc>
                <a:spcPct val="80000"/>
              </a:lnSpc>
              <a:spcBef>
                <a:spcPct val="0"/>
              </a:spcBef>
            </a:pPr>
            <a:endParaRPr lang="en-US" sz="1100" smtClean="0"/>
          </a:p>
          <a:p>
            <a:pPr>
              <a:lnSpc>
                <a:spcPct val="80000"/>
              </a:lnSpc>
              <a:spcBef>
                <a:spcPct val="0"/>
              </a:spcBef>
            </a:pPr>
            <a:r>
              <a:rPr lang="en-US" sz="1100" smtClean="0"/>
              <a:t>More Detailed Description:</a:t>
            </a:r>
          </a:p>
          <a:p>
            <a:pPr>
              <a:lnSpc>
                <a:spcPct val="80000"/>
              </a:lnSpc>
              <a:spcBef>
                <a:spcPct val="0"/>
              </a:spcBef>
            </a:pPr>
            <a:r>
              <a:rPr lang="en-US" sz="1100" smtClean="0"/>
              <a:t>The </a:t>
            </a:r>
            <a:r>
              <a:rPr lang="en-US" sz="1100" b="1" smtClean="0"/>
              <a:t>A1</a:t>
            </a:r>
            <a:r>
              <a:rPr lang="en-US" sz="1100" smtClean="0"/>
              <a:t> storyline and scenario family describes a future world of very rapid economic growth, low population growth, and the rapid introduction of new and more efficient technologies. </a:t>
            </a:r>
          </a:p>
          <a:p>
            <a:pPr>
              <a:lnSpc>
                <a:spcPct val="80000"/>
              </a:lnSpc>
              <a:spcBef>
                <a:spcPct val="0"/>
              </a:spcBef>
            </a:pPr>
            <a:r>
              <a:rPr lang="en-US" sz="1100" smtClean="0"/>
              <a:t>The </a:t>
            </a:r>
            <a:r>
              <a:rPr lang="en-US" sz="1100" b="1" smtClean="0"/>
              <a:t>A2</a:t>
            </a:r>
            <a:r>
              <a:rPr lang="en-US" sz="1100" smtClean="0"/>
              <a:t> storyline and scenario family describes a very heterogeneous world. The underlying theme is self-reliance and preservation of local identities. Fertility patterns across regions converge very slowly, which results in high population growth. Economic development is primarily regionally oriented and per capita economic growth and technological change are more fragmented and slower than in other storylines. </a:t>
            </a:r>
          </a:p>
          <a:p>
            <a:pPr>
              <a:lnSpc>
                <a:spcPct val="80000"/>
              </a:lnSpc>
              <a:spcBef>
                <a:spcPct val="0"/>
              </a:spcBef>
            </a:pPr>
            <a:r>
              <a:rPr lang="en-US" sz="1100" smtClean="0"/>
              <a:t>The </a:t>
            </a:r>
            <a:r>
              <a:rPr lang="en-US" sz="1100" b="1" smtClean="0"/>
              <a:t>B1</a:t>
            </a:r>
            <a:r>
              <a:rPr lang="en-US" sz="1100" smtClean="0"/>
              <a:t> storyline and scenario family describes a convergent world with the same low population growth as in the A1 storyline, but with rapid changes in economic structures toward a service and information economy, with reductions in material intensity, and the introduction of clean and resource-efficient technologies. The emphasis is on global solutions to economic, social, and environmental sustainability, including improved equity, but without additional climate initiatives. </a:t>
            </a:r>
          </a:p>
          <a:p>
            <a:pPr>
              <a:lnSpc>
                <a:spcPct val="80000"/>
              </a:lnSpc>
              <a:spcBef>
                <a:spcPct val="0"/>
              </a:spcBef>
            </a:pPr>
            <a:r>
              <a:rPr lang="en-US" sz="1100" smtClean="0"/>
              <a:t>The </a:t>
            </a:r>
            <a:r>
              <a:rPr lang="en-US" sz="1100" b="1" smtClean="0"/>
              <a:t>B2</a:t>
            </a:r>
            <a:r>
              <a:rPr lang="en-US" sz="1100" smtClean="0"/>
              <a:t> storyline and scenario family describes a world in which the emphasis is on local solutions to economic, social, and environmental sustainability. It is a world with moderate population growth, intermediate levels of economic development, and less rapid and more diverse technological change than in the B1 and A1 storylines. While the scenario is also oriented toward environmental protection and social equity, it focuses on local and regional levels. </a:t>
            </a:r>
          </a:p>
          <a:p>
            <a:pPr>
              <a:lnSpc>
                <a:spcPct val="80000"/>
              </a:lnSpc>
              <a:spcBef>
                <a:spcPct val="0"/>
              </a:spcBef>
            </a:pPr>
            <a:endParaRPr lang="en-US" sz="110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8A1ABA-EA02-4755-9B7F-74C9196EEEC5}"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24C96A2-4089-45A6-A79D-873F1D63F287}" type="datetimeFigureOut">
              <a:rPr lang="en-US"/>
              <a:pPr>
                <a:defRPr/>
              </a:pPr>
              <a:t>11/15/2009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DDF89B4-2959-4C7B-9224-19CC0C0721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D18BF6-C4BE-4B81-AA61-BB4856A19179}" type="datetimeFigureOut">
              <a:rPr lang="en-US"/>
              <a:pPr>
                <a:defRPr/>
              </a:pPr>
              <a:t>11/15/2009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06C14-3000-4307-B624-CBE45A8DFA4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C96AD26-0859-4203-B8EE-286519CF8498}"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764C8DDE-3867-4889-B1E2-F481E0975513}" type="datetimeFigureOut">
              <a:rPr lang="en-US"/>
              <a:pPr>
                <a:defRPr/>
              </a:pPr>
              <a:t>11/15/2009</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a:ln>
            <a:noFill/>
          </a:ln>
        </p:spPr>
        <p:txBody>
          <a:bodyPr/>
          <a:lstStyle>
            <a:lvl2pPr>
              <a:buClr>
                <a:schemeClr val="accent1"/>
              </a:buClr>
              <a:defRPr>
                <a:solidFill>
                  <a:schemeClr val="tx1"/>
                </a:solidFill>
              </a:defRPr>
            </a:lvl2pPr>
            <a:lvl3pPr>
              <a:buClr>
                <a:schemeClr val="accent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CC2E4-C087-4400-B4B9-8D3B296AF6DC}" type="datetimeFigureOut">
              <a:rPr lang="en-US"/>
              <a:pPr>
                <a:defRPr/>
              </a:pPr>
              <a:t>11/15/2009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5B7E3E6D-DB91-425D-B641-2CFFA2C6C9D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F57346D-14D8-4A65-9B94-780FAF492D3E}" type="datetimeFigureOut">
              <a:rPr lang="en-US"/>
              <a:pPr>
                <a:defRPr/>
              </a:pPr>
              <a:t>11/15/2009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2D79071-F98F-4825-930F-7654A5A9E9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4D503B72-0D4A-453A-9499-2DD9DCAB3377}" type="datetimeFigureOut">
              <a:rPr lang="en-US"/>
              <a:pPr>
                <a:defRPr/>
              </a:pPr>
              <a:t>11/15/2009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F730B78-FF3D-43A3-A0E6-2BF304CDB57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923019E-90C3-43B4-A222-D605FF9B60A3}" type="datetimeFigureOut">
              <a:rPr lang="en-US"/>
              <a:pPr>
                <a:defRPr/>
              </a:pPr>
              <a:t>11/15/2009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6642E19B-3F2F-4CB9-877E-33DEC4A04EA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CBE40E2-2DC6-4D09-975E-107EB15024C2}" type="datetimeFigureOut">
              <a:rPr lang="en-US"/>
              <a:pPr>
                <a:defRPr/>
              </a:pPr>
              <a:t>11/15/2009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09CEE37-50BB-4C56-B7EA-924C633FB2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191F7994-3321-4DA3-8A5F-DC01BE5A600C}" type="datetimeFigureOut">
              <a:rPr lang="en-US"/>
              <a:pPr>
                <a:defRPr/>
              </a:pPr>
              <a:t>11/15/2009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28DEDF59-855A-4E6E-8A2C-055CE87856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D9BCB310-0914-44FE-98BE-4FDCEF5E4216}"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9E24C0E5-141E-485D-BBE8-FA3AB3D84753}" type="datetimeFigureOut">
              <a:rPr lang="en-US"/>
              <a:pPr>
                <a:defRPr/>
              </a:pPr>
              <a:t>11/15/2009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DB449E14-DCAA-47B5-8A9A-E43FDA7DA1A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7B9D4B83-5FD6-495C-8353-2AC493FD4764}" type="datetimeFigureOut">
              <a:rPr lang="en-US"/>
              <a:pPr>
                <a:defRPr/>
              </a:pPr>
              <a:t>11/15/2009</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A3F803F5-7049-4CAC-8E4A-DA12A989C39E}" type="datetimeFigureOut">
              <a:rPr lang="en-US"/>
              <a:pPr>
                <a:defRPr/>
              </a:pPr>
              <a:t>11/15/2009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47EB326A-6CAE-40BC-AF3F-DF732BF82A19}"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orest.moscowfsl.wsu.edu/climate/customData/fvs_data.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eesmith\Desktop\climatePPT\Alternative_2.AVI" TargetMode="External"/><Relationship Id="rId1" Type="http://schemas.openxmlformats.org/officeDocument/2006/relationships/video" Target="file:///C:\Documents%20and%20Settings\eesmith\Desktop\climatePPT\Alternative_1.AVI"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219200"/>
          </a:xfrm>
        </p:spPr>
        <p:txBody>
          <a:bodyPr>
            <a:normAutofit/>
          </a:bodyPr>
          <a:lstStyle/>
          <a:p>
            <a:pPr fontAlgn="auto">
              <a:spcAft>
                <a:spcPts val="0"/>
              </a:spcAft>
              <a:buFont typeface="Wingdings 2"/>
              <a:buNone/>
              <a:defRPr/>
            </a:pPr>
            <a:r>
              <a:rPr lang="en-US" dirty="0" smtClean="0"/>
              <a:t>USING the forest vegetation simulator to model stand dynamics under the assumption of changing climate</a:t>
            </a:r>
            <a:endParaRPr lang="en-US" dirty="0"/>
          </a:p>
        </p:txBody>
      </p:sp>
      <p:sp>
        <p:nvSpPr>
          <p:cNvPr id="15362" name="Title 1"/>
          <p:cNvSpPr>
            <a:spLocks noGrp="1"/>
          </p:cNvSpPr>
          <p:nvPr>
            <p:ph type="ctrTitle"/>
          </p:nvPr>
        </p:nvSpPr>
        <p:spPr/>
        <p:txBody>
          <a:bodyPr/>
          <a:lstStyle/>
          <a:p>
            <a:r>
              <a:rPr lang="en-US" sz="6000" smtClean="0"/>
              <a:t>Climate-FVS</a:t>
            </a:r>
            <a:br>
              <a:rPr lang="en-US" sz="6000" smtClean="0"/>
            </a:br>
            <a:r>
              <a:rPr lang="en-US" sz="2400" smtClean="0"/>
              <a:t>Version 0.1</a:t>
            </a:r>
          </a:p>
        </p:txBody>
      </p:sp>
      <p:pic>
        <p:nvPicPr>
          <p:cNvPr id="15363" name="Picture 4" descr="fvslogo640.gif"/>
          <p:cNvPicPr>
            <a:picLocks noChangeAspect="1"/>
          </p:cNvPicPr>
          <p:nvPr/>
        </p:nvPicPr>
        <p:blipFill>
          <a:blip r:embed="rId3"/>
          <a:srcRect/>
          <a:stretch>
            <a:fillRect/>
          </a:stretch>
        </p:blipFill>
        <p:spPr bwMode="auto">
          <a:xfrm>
            <a:off x="304800" y="4343400"/>
            <a:ext cx="1749425" cy="1749425"/>
          </a:xfrm>
          <a:prstGeom prst="rect">
            <a:avLst/>
          </a:prstGeom>
          <a:noFill/>
          <a:ln w="9525">
            <a:noFill/>
            <a:miter lim="800000"/>
            <a:headEnd/>
            <a:tailEnd/>
          </a:ln>
        </p:spPr>
      </p:pic>
      <p:sp>
        <p:nvSpPr>
          <p:cNvPr id="15364" name="TextBox 5"/>
          <p:cNvSpPr txBox="1">
            <a:spLocks noChangeArrowheads="1"/>
          </p:cNvSpPr>
          <p:nvPr/>
        </p:nvSpPr>
        <p:spPr bwMode="auto">
          <a:xfrm>
            <a:off x="1981200" y="4114800"/>
            <a:ext cx="7162800" cy="1784350"/>
          </a:xfrm>
          <a:prstGeom prst="rect">
            <a:avLst/>
          </a:prstGeom>
          <a:noFill/>
          <a:ln w="9525">
            <a:noFill/>
            <a:miter lim="800000"/>
            <a:headEnd/>
            <a:tailEnd/>
          </a:ln>
        </p:spPr>
        <p:txBody>
          <a:bodyPr>
            <a:spAutoFit/>
          </a:bodyPr>
          <a:lstStyle/>
          <a:p>
            <a:endParaRPr lang="en-US">
              <a:latin typeface="Georgia" pitchFamily="18" charset="0"/>
            </a:endParaRPr>
          </a:p>
          <a:p>
            <a:r>
              <a:rPr lang="en-US">
                <a:latin typeface="Georgia" pitchFamily="18" charset="0"/>
              </a:rPr>
              <a:t>Developed by :</a:t>
            </a:r>
          </a:p>
          <a:p>
            <a:r>
              <a:rPr lang="en-US" sz="2000" b="1">
                <a:latin typeface="Georgia" pitchFamily="18" charset="0"/>
              </a:rPr>
              <a:t>Nicholas L. Crookston, USDA-FS, RMRS, Moscow, ID</a:t>
            </a:r>
          </a:p>
          <a:p>
            <a:r>
              <a:rPr lang="en-US">
                <a:latin typeface="Georgia" pitchFamily="18" charset="0"/>
              </a:rPr>
              <a:t>Gary E. Dixon, (Retired) USDA-FS, FMSC, Fort Collins, CO</a:t>
            </a:r>
          </a:p>
          <a:p>
            <a:r>
              <a:rPr lang="en-US">
                <a:latin typeface="Georgia" pitchFamily="18" charset="0"/>
              </a:rPr>
              <a:t>Gerald E. Rehfeldt, (Retired) USDA-FS, RMRS, Moscow, ID</a:t>
            </a:r>
          </a:p>
          <a:p>
            <a:endParaRPr lang="en-US">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Example of predicted changes in climate</a:t>
            </a:r>
          </a:p>
        </p:txBody>
      </p:sp>
      <p:sp>
        <p:nvSpPr>
          <p:cNvPr id="63490" name="Content Placeholder 2"/>
          <p:cNvSpPr>
            <a:spLocks noGrp="1"/>
          </p:cNvSpPr>
          <p:nvPr>
            <p:ph sz="quarter" idx="1"/>
          </p:nvPr>
        </p:nvSpPr>
        <p:spPr>
          <a:xfrm>
            <a:off x="301625" y="1527175"/>
            <a:ext cx="8504238" cy="4572000"/>
          </a:xfrm>
        </p:spPr>
        <p:txBody>
          <a:bodyPr/>
          <a:lstStyle/>
          <a:p>
            <a:endParaRPr lang="en-US" smtClean="0"/>
          </a:p>
        </p:txBody>
      </p:sp>
      <p:pic>
        <p:nvPicPr>
          <p:cNvPr id="63491" name="Picture 2" descr="GFDLCM21_A2_y2090_ADI"/>
          <p:cNvPicPr>
            <a:picLocks noChangeAspect="1" noChangeArrowheads="1"/>
          </p:cNvPicPr>
          <p:nvPr/>
        </p:nvPicPr>
        <p:blipFill>
          <a:blip r:embed="rId3"/>
          <a:srcRect/>
          <a:stretch>
            <a:fillRect/>
          </a:stretch>
        </p:blipFill>
        <p:spPr bwMode="auto">
          <a:xfrm>
            <a:off x="4724400" y="1676400"/>
            <a:ext cx="3505200" cy="4513263"/>
          </a:xfrm>
          <a:prstGeom prst="rect">
            <a:avLst/>
          </a:prstGeom>
          <a:noFill/>
          <a:ln w="9525">
            <a:noFill/>
            <a:miter lim="800000"/>
            <a:headEnd/>
            <a:tailEnd/>
          </a:ln>
        </p:spPr>
      </p:pic>
      <p:pic>
        <p:nvPicPr>
          <p:cNvPr id="63492" name="Picture 3" descr="CURCLIM_ADI"/>
          <p:cNvPicPr>
            <a:picLocks noChangeAspect="1" noChangeArrowheads="1"/>
          </p:cNvPicPr>
          <p:nvPr/>
        </p:nvPicPr>
        <p:blipFill>
          <a:blip r:embed="rId4"/>
          <a:srcRect/>
          <a:stretch>
            <a:fillRect/>
          </a:stretch>
        </p:blipFill>
        <p:spPr bwMode="auto">
          <a:xfrm>
            <a:off x="914400" y="1676400"/>
            <a:ext cx="3487738" cy="451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Example of Viability Scores </a:t>
            </a:r>
          </a:p>
        </p:txBody>
      </p:sp>
      <p:graphicFrame>
        <p:nvGraphicFramePr>
          <p:cNvPr id="7" name="Content Placeholder 6"/>
          <p:cNvGraphicFramePr>
            <a:graphicFrameLocks noGrp="1"/>
          </p:cNvGraphicFramePr>
          <p:nvPr>
            <p:ph sz="quarter" idx="1"/>
          </p:nvPr>
        </p:nvGraphicFramePr>
        <p:xfrm>
          <a:off x="301625" y="1600200"/>
          <a:ext cx="8537575" cy="4343400"/>
        </p:xfrm>
        <a:graphic>
          <a:graphicData uri="http://schemas.openxmlformats.org/drawingml/2006/table">
            <a:tbl>
              <a:tblPr firstRow="1" bandRow="1">
                <a:tableStyleId>{073A0DAA-6AF3-43AB-8588-CEC1D06C72B9}</a:tableStyleId>
              </a:tblPr>
              <a:tblGrid>
                <a:gridCol w="2134394"/>
                <a:gridCol w="2134394"/>
                <a:gridCol w="2134394"/>
                <a:gridCol w="2134394"/>
              </a:tblGrid>
              <a:tr h="620485">
                <a:tc gridSpan="4">
                  <a:txBody>
                    <a:bodyPr/>
                    <a:lstStyle/>
                    <a:p>
                      <a:pPr algn="l" fontAlgn="b"/>
                      <a:r>
                        <a:rPr lang="en-US" sz="2000" u="none" strike="noStrike" dirty="0"/>
                        <a:t>Viability Scores* </a:t>
                      </a:r>
                      <a:r>
                        <a:rPr lang="en-US" sz="2000" u="none" strike="noStrike" dirty="0" smtClean="0"/>
                        <a:t> Location </a:t>
                      </a:r>
                      <a:r>
                        <a:rPr lang="en-US" sz="2000" u="none" strike="noStrike" dirty="0"/>
                        <a:t>on Gifford Pinchot NF</a:t>
                      </a:r>
                      <a:endParaRPr lang="en-US" sz="20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20485">
                <a:tc>
                  <a:txBody>
                    <a:bodyPr/>
                    <a:lstStyle/>
                    <a:p>
                      <a:pPr algn="ctr" fontAlgn="ctr"/>
                      <a:r>
                        <a:rPr lang="en-US" sz="2000" u="none" strike="noStrike" dirty="0"/>
                        <a:t>CODES:</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dirty="0"/>
                        <a:t>PSME</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a:t>TSHE</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a:t>PIPO</a:t>
                      </a:r>
                      <a:endParaRPr lang="en-US" sz="2000" b="0" i="0" u="none" strike="noStrike">
                        <a:solidFill>
                          <a:srgbClr val="000000"/>
                        </a:solidFill>
                        <a:latin typeface="Calibri"/>
                      </a:endParaRPr>
                    </a:p>
                  </a:txBody>
                  <a:tcPr marL="9525" marR="9525" marT="9525" marB="0" anchor="ctr"/>
                </a:tc>
              </a:tr>
              <a:tr h="620485">
                <a:tc>
                  <a:txBody>
                    <a:bodyPr/>
                    <a:lstStyle/>
                    <a:p>
                      <a:pPr algn="ctr" fontAlgn="ctr"/>
                      <a:r>
                        <a:rPr lang="en-US" sz="2000" u="none" strike="noStrike"/>
                        <a:t>1990</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dirty="0"/>
                        <a:t>0.973</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dirty="0"/>
                        <a:t>0.96</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a:t>0.376</a:t>
                      </a:r>
                      <a:endParaRPr lang="en-US" sz="2000" b="0" i="0" u="none" strike="noStrike">
                        <a:solidFill>
                          <a:srgbClr val="000000"/>
                        </a:solidFill>
                        <a:latin typeface="Calibri"/>
                      </a:endParaRPr>
                    </a:p>
                  </a:txBody>
                  <a:tcPr marL="9525" marR="9525" marT="9525" marB="0" anchor="ctr"/>
                </a:tc>
              </a:tr>
              <a:tr h="620485">
                <a:tc>
                  <a:txBody>
                    <a:bodyPr/>
                    <a:lstStyle/>
                    <a:p>
                      <a:pPr algn="ctr" fontAlgn="ctr"/>
                      <a:r>
                        <a:rPr lang="en-US" sz="2000" u="none" strike="noStrike"/>
                        <a:t>2030</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a:t>0.96</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dirty="0"/>
                        <a:t>0.656</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a:t>0.29</a:t>
                      </a:r>
                      <a:endParaRPr lang="en-US" sz="2000" b="0" i="0" u="none" strike="noStrike">
                        <a:solidFill>
                          <a:srgbClr val="000000"/>
                        </a:solidFill>
                        <a:latin typeface="Calibri"/>
                      </a:endParaRPr>
                    </a:p>
                  </a:txBody>
                  <a:tcPr marL="9525" marR="9525" marT="9525" marB="0" anchor="ctr"/>
                </a:tc>
              </a:tr>
              <a:tr h="620485">
                <a:tc>
                  <a:txBody>
                    <a:bodyPr/>
                    <a:lstStyle/>
                    <a:p>
                      <a:pPr algn="ctr" fontAlgn="ctr"/>
                      <a:r>
                        <a:rPr lang="en-US" sz="2000" u="none" strike="noStrike"/>
                        <a:t>2060</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a:t>0.857</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dirty="0"/>
                        <a:t>0.236</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a:t>0.546</a:t>
                      </a:r>
                      <a:endParaRPr lang="en-US" sz="2000" b="0" i="0" u="none" strike="noStrike">
                        <a:solidFill>
                          <a:srgbClr val="000000"/>
                        </a:solidFill>
                        <a:latin typeface="Calibri"/>
                      </a:endParaRPr>
                    </a:p>
                  </a:txBody>
                  <a:tcPr marL="9525" marR="9525" marT="9525" marB="0" anchor="ctr"/>
                </a:tc>
              </a:tr>
              <a:tr h="620485">
                <a:tc>
                  <a:txBody>
                    <a:bodyPr/>
                    <a:lstStyle/>
                    <a:p>
                      <a:pPr algn="ctr" fontAlgn="ctr"/>
                      <a:r>
                        <a:rPr lang="en-US" sz="2000" u="none" strike="noStrike"/>
                        <a:t>2090</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a:t>0.877</a:t>
                      </a:r>
                      <a:endParaRPr lang="en-US" sz="2000" b="0" i="0" u="none" strike="noStrike">
                        <a:solidFill>
                          <a:srgbClr val="000000"/>
                        </a:solidFill>
                        <a:latin typeface="Calibri"/>
                      </a:endParaRPr>
                    </a:p>
                  </a:txBody>
                  <a:tcPr marL="9525" marR="9525" marT="9525" marB="0" anchor="ctr"/>
                </a:tc>
                <a:tc>
                  <a:txBody>
                    <a:bodyPr/>
                    <a:lstStyle/>
                    <a:p>
                      <a:pPr algn="ctr" fontAlgn="ctr"/>
                      <a:r>
                        <a:rPr lang="en-US" sz="2000" u="none" strike="noStrike" dirty="0"/>
                        <a:t>0.131</a:t>
                      </a:r>
                      <a:endParaRPr lang="en-US" sz="2000" b="0" i="0" u="none" strike="noStrike" dirty="0">
                        <a:solidFill>
                          <a:srgbClr val="000000"/>
                        </a:solidFill>
                        <a:latin typeface="Calibri"/>
                      </a:endParaRPr>
                    </a:p>
                  </a:txBody>
                  <a:tcPr marL="9525" marR="9525" marT="9525" marB="0" anchor="ctr"/>
                </a:tc>
                <a:tc>
                  <a:txBody>
                    <a:bodyPr/>
                    <a:lstStyle/>
                    <a:p>
                      <a:pPr algn="ctr" fontAlgn="ctr"/>
                      <a:r>
                        <a:rPr lang="en-US" sz="2000" u="none" strike="noStrike" dirty="0"/>
                        <a:t>0.596</a:t>
                      </a:r>
                      <a:endParaRPr lang="en-US" sz="2000" b="0" i="0" u="none" strike="noStrike" dirty="0">
                        <a:solidFill>
                          <a:srgbClr val="000000"/>
                        </a:solidFill>
                        <a:latin typeface="Calibri"/>
                      </a:endParaRPr>
                    </a:p>
                  </a:txBody>
                  <a:tcPr marL="9525" marR="9525" marT="9525" marB="0" anchor="ctr"/>
                </a:tc>
              </a:tr>
              <a:tr h="620485">
                <a:tc gridSpan="4">
                  <a:txBody>
                    <a:bodyPr/>
                    <a:lstStyle/>
                    <a:p>
                      <a:pPr algn="l" fontAlgn="b"/>
                      <a:r>
                        <a:rPr lang="en-US" sz="2000" u="none" strike="noStrike" dirty="0"/>
                        <a:t>* Lat: 46.67, Long: 121.54, </a:t>
                      </a:r>
                      <a:r>
                        <a:rPr lang="en-US" sz="2000" u="none" strike="noStrike" dirty="0" err="1"/>
                        <a:t>Elev</a:t>
                      </a:r>
                      <a:r>
                        <a:rPr lang="en-US" sz="2000" u="none" strike="noStrike" dirty="0"/>
                        <a:t>: </a:t>
                      </a:r>
                      <a:r>
                        <a:rPr lang="en-US" sz="2000" u="none" strike="noStrike" dirty="0" smtClean="0"/>
                        <a:t>2583, based on Hadley A2 Scenario</a:t>
                      </a:r>
                      <a:endParaRPr lang="en-US" sz="20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smtClean="0"/>
              <a:t>Douglas-fir climate profile</a:t>
            </a:r>
          </a:p>
        </p:txBody>
      </p:sp>
      <p:pic>
        <p:nvPicPr>
          <p:cNvPr id="22532" name="Content Placeholder 3"/>
          <p:cNvPicPr>
            <a:picLocks noGrp="1" noChangeAspect="1" noChangeArrowheads="1"/>
          </p:cNvPicPr>
          <p:nvPr>
            <p:ph sz="quarter" idx="1"/>
          </p:nvPr>
        </p:nvPicPr>
        <p:blipFill>
          <a:blip r:embed="rId4"/>
          <a:srcRect/>
          <a:stretch>
            <a:fillRect/>
          </a:stretch>
        </p:blipFill>
        <p:spPr>
          <a:xfrm>
            <a:off x="3505200" y="1219200"/>
            <a:ext cx="5148263" cy="5453063"/>
          </a:xfrm>
        </p:spPr>
      </p:pic>
      <p:grpSp>
        <p:nvGrpSpPr>
          <p:cNvPr id="22533" name="Group 4"/>
          <p:cNvGrpSpPr>
            <a:grpSpLocks/>
          </p:cNvGrpSpPr>
          <p:nvPr/>
        </p:nvGrpSpPr>
        <p:grpSpPr bwMode="auto">
          <a:xfrm>
            <a:off x="914400" y="4419600"/>
            <a:ext cx="1600200" cy="1676400"/>
            <a:chOff x="192" y="1728"/>
            <a:chExt cx="1122" cy="1056"/>
          </a:xfrm>
        </p:grpSpPr>
        <p:graphicFrame>
          <p:nvGraphicFramePr>
            <p:cNvPr id="22530" name="Object 2"/>
            <p:cNvGraphicFramePr>
              <a:graphicFrameLocks noChangeAspect="1"/>
            </p:cNvGraphicFramePr>
            <p:nvPr/>
          </p:nvGraphicFramePr>
          <p:xfrm>
            <a:off x="192" y="1728"/>
            <a:ext cx="210" cy="1044"/>
          </p:xfrm>
          <a:graphic>
            <a:graphicData uri="http://schemas.openxmlformats.org/presentationml/2006/ole">
              <p:oleObj spid="_x0000_s22530" name="Bitmap Image" r:id="rId5" imgW="333333" imgH="1657581" progId="PBrush">
                <p:embed/>
              </p:oleObj>
            </a:graphicData>
          </a:graphic>
        </p:graphicFrame>
        <p:sp>
          <p:nvSpPr>
            <p:cNvPr id="22535" name="Rectangle 6"/>
            <p:cNvSpPr>
              <a:spLocks noChangeArrowheads="1"/>
            </p:cNvSpPr>
            <p:nvPr/>
          </p:nvSpPr>
          <p:spPr bwMode="auto">
            <a:xfrm>
              <a:off x="450" y="2448"/>
              <a:ext cx="624" cy="336"/>
            </a:xfrm>
            <a:prstGeom prst="rect">
              <a:avLst/>
            </a:prstGeom>
            <a:noFill/>
            <a:ln w="9525">
              <a:noFill/>
              <a:miter lim="800000"/>
              <a:headEnd/>
              <a:tailEnd/>
            </a:ln>
          </p:spPr>
          <p:txBody>
            <a:bodyPr lIns="0" tIns="0" rIns="0" bIns="0"/>
            <a:lstStyle/>
            <a:p>
              <a:pPr>
                <a:lnSpc>
                  <a:spcPct val="90000"/>
                </a:lnSpc>
                <a:spcBef>
                  <a:spcPct val="20000"/>
                </a:spcBef>
              </a:pPr>
              <a:r>
                <a:rPr lang="en-US" sz="2800">
                  <a:solidFill>
                    <a:srgbClr val="000000"/>
                  </a:solidFill>
                  <a:latin typeface="Georgia" pitchFamily="18" charset="0"/>
                </a:rPr>
                <a:t>stays</a:t>
              </a:r>
            </a:p>
          </p:txBody>
        </p:sp>
        <p:sp>
          <p:nvSpPr>
            <p:cNvPr id="22536" name="Rectangle 7"/>
            <p:cNvSpPr>
              <a:spLocks noChangeArrowheads="1"/>
            </p:cNvSpPr>
            <p:nvPr/>
          </p:nvSpPr>
          <p:spPr bwMode="auto">
            <a:xfrm>
              <a:off x="450" y="1776"/>
              <a:ext cx="864" cy="336"/>
            </a:xfrm>
            <a:prstGeom prst="rect">
              <a:avLst/>
            </a:prstGeom>
            <a:noFill/>
            <a:ln w="9525">
              <a:noFill/>
              <a:miter lim="800000"/>
              <a:headEnd/>
              <a:tailEnd/>
            </a:ln>
          </p:spPr>
          <p:txBody>
            <a:bodyPr lIns="0" tIns="0" rIns="0" bIns="0"/>
            <a:lstStyle/>
            <a:p>
              <a:pPr>
                <a:lnSpc>
                  <a:spcPct val="90000"/>
                </a:lnSpc>
                <a:spcBef>
                  <a:spcPct val="20000"/>
                </a:spcBef>
              </a:pPr>
              <a:r>
                <a:rPr lang="en-US" sz="2800">
                  <a:solidFill>
                    <a:srgbClr val="000000"/>
                  </a:solidFill>
                  <a:latin typeface="Georgia" pitchFamily="18" charset="0"/>
                </a:rPr>
                <a:t>new</a:t>
              </a:r>
            </a:p>
          </p:txBody>
        </p:sp>
        <p:sp>
          <p:nvSpPr>
            <p:cNvPr id="22537" name="Rectangle 8"/>
            <p:cNvSpPr>
              <a:spLocks noChangeArrowheads="1"/>
            </p:cNvSpPr>
            <p:nvPr/>
          </p:nvSpPr>
          <p:spPr bwMode="auto">
            <a:xfrm>
              <a:off x="432" y="2112"/>
              <a:ext cx="768" cy="240"/>
            </a:xfrm>
            <a:prstGeom prst="rect">
              <a:avLst/>
            </a:prstGeom>
            <a:noFill/>
            <a:ln w="9525">
              <a:noFill/>
              <a:miter lim="800000"/>
              <a:headEnd/>
              <a:tailEnd/>
            </a:ln>
          </p:spPr>
          <p:txBody>
            <a:bodyPr lIns="0" tIns="0" rIns="0" bIns="0"/>
            <a:lstStyle/>
            <a:p>
              <a:pPr>
                <a:lnSpc>
                  <a:spcPct val="90000"/>
                </a:lnSpc>
                <a:spcBef>
                  <a:spcPct val="20000"/>
                </a:spcBef>
              </a:pPr>
              <a:r>
                <a:rPr lang="en-US" sz="2800">
                  <a:solidFill>
                    <a:srgbClr val="000000"/>
                  </a:solidFill>
                  <a:latin typeface="Georgia" pitchFamily="18" charset="0"/>
                </a:rPr>
                <a:t>recede</a:t>
              </a:r>
            </a:p>
          </p:txBody>
        </p:sp>
      </p:grpSp>
      <p:sp>
        <p:nvSpPr>
          <p:cNvPr id="22534" name="Rectangle 2"/>
          <p:cNvSpPr>
            <a:spLocks noChangeArrowheads="1"/>
          </p:cNvSpPr>
          <p:nvPr/>
        </p:nvSpPr>
        <p:spPr bwMode="auto">
          <a:xfrm>
            <a:off x="533400" y="1600200"/>
            <a:ext cx="2362200" cy="2133600"/>
          </a:xfrm>
          <a:prstGeom prst="rect">
            <a:avLst/>
          </a:prstGeom>
          <a:noFill/>
          <a:ln w="9525">
            <a:noFill/>
            <a:miter lim="800000"/>
            <a:headEnd/>
            <a:tailEnd/>
          </a:ln>
        </p:spPr>
        <p:txBody>
          <a:bodyPr lIns="0" tIns="0" rIns="0" bIns="0"/>
          <a:lstStyle/>
          <a:p>
            <a:pPr algn="ctr">
              <a:lnSpc>
                <a:spcPct val="90000"/>
              </a:lnSpc>
              <a:spcBef>
                <a:spcPct val="20000"/>
              </a:spcBef>
            </a:pPr>
            <a:r>
              <a:rPr lang="en-US" sz="3200">
                <a:solidFill>
                  <a:srgbClr val="000000"/>
                </a:solidFill>
                <a:latin typeface="Georgia" pitchFamily="18" charset="0"/>
              </a:rPr>
              <a:t>Douglas-fir</a:t>
            </a:r>
          </a:p>
          <a:p>
            <a:pPr algn="ctr">
              <a:lnSpc>
                <a:spcPct val="90000"/>
              </a:lnSpc>
              <a:spcBef>
                <a:spcPct val="20000"/>
              </a:spcBef>
            </a:pPr>
            <a:r>
              <a:rPr lang="en-US" sz="2800">
                <a:solidFill>
                  <a:srgbClr val="000000"/>
                </a:solidFill>
                <a:latin typeface="Georgia" pitchFamily="18" charset="0"/>
              </a:rPr>
              <a:t>climate profile</a:t>
            </a:r>
          </a:p>
          <a:p>
            <a:pPr algn="ctr">
              <a:lnSpc>
                <a:spcPct val="90000"/>
              </a:lnSpc>
              <a:spcBef>
                <a:spcPct val="20000"/>
              </a:spcBef>
            </a:pPr>
            <a:r>
              <a:rPr lang="en-US" sz="2800">
                <a:solidFill>
                  <a:srgbClr val="000000"/>
                </a:solidFill>
                <a:latin typeface="Georgia" pitchFamily="18" charset="0"/>
              </a:rPr>
              <a:t>location change</a:t>
            </a:r>
          </a:p>
          <a:p>
            <a:pPr algn="ctr">
              <a:lnSpc>
                <a:spcPct val="90000"/>
              </a:lnSpc>
              <a:spcBef>
                <a:spcPct val="20000"/>
              </a:spcBef>
            </a:pPr>
            <a:r>
              <a:rPr lang="en-US" sz="2400">
                <a:solidFill>
                  <a:srgbClr val="000000"/>
                </a:solidFill>
                <a:latin typeface="Georgia" pitchFamily="18" charset="0"/>
              </a:rPr>
              <a:t>(current to 2060)</a:t>
            </a:r>
            <a:endParaRPr lang="en-US" sz="2800">
              <a:solidFill>
                <a:srgbClr val="000000"/>
              </a:solidFill>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Climate-FVS: Architecture</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dirty="0" smtClean="0"/>
              <a:t>Base FVS assumes site is constant over time, this assumption is not tenable under changing climate.</a:t>
            </a:r>
          </a:p>
          <a:p>
            <a:pPr marL="274320" indent="-274320" fontAlgn="auto">
              <a:spcAft>
                <a:spcPts val="0"/>
              </a:spcAft>
              <a:buFont typeface="Wingdings 2"/>
              <a:buChar char=""/>
              <a:defRPr/>
            </a:pPr>
            <a:r>
              <a:rPr lang="en-US" dirty="0" smtClean="0"/>
              <a:t>The current structure of FVS to apply management has not changed</a:t>
            </a:r>
          </a:p>
          <a:p>
            <a:pPr marL="274320" indent="-274320" fontAlgn="auto">
              <a:spcAft>
                <a:spcPts val="0"/>
              </a:spcAft>
              <a:buFont typeface="Wingdings 2"/>
              <a:buChar char=""/>
              <a:defRPr/>
            </a:pPr>
            <a:r>
              <a:rPr lang="en-US" dirty="0" smtClean="0"/>
              <a:t>Climate-FVS does NOT contain a climate model, it uses species viability scores. </a:t>
            </a:r>
          </a:p>
          <a:p>
            <a:pPr marL="274320" indent="-274320" fontAlgn="auto">
              <a:spcAft>
                <a:spcPts val="0"/>
              </a:spcAft>
              <a:buFont typeface="Wingdings 2"/>
              <a:buChar char=""/>
              <a:defRPr/>
            </a:pPr>
            <a:r>
              <a:rPr lang="en-US" dirty="0" smtClean="0"/>
              <a:t>The species viability scores are for 75 western U.S. species predicted from seven future climate scenarios (presently based on </a:t>
            </a:r>
            <a:r>
              <a:rPr lang="en-US" dirty="0" err="1" smtClean="0"/>
              <a:t>Rehfeldt</a:t>
            </a:r>
            <a:r>
              <a:rPr lang="en-US" dirty="0" smtClean="0"/>
              <a:t> et al, but user could use any source of scores)</a:t>
            </a:r>
          </a:p>
          <a:p>
            <a:pPr marL="274320" indent="-274320" fontAlgn="auto">
              <a:spcAft>
                <a:spcPts val="0"/>
              </a:spcAft>
              <a:buFont typeface="Wingdings 2"/>
              <a:buChar char=""/>
              <a:defRPr/>
            </a:pPr>
            <a:r>
              <a:rPr lang="en-US" dirty="0" smtClean="0"/>
              <a:t>Viability scores are used to compute mortality rates and modify FVS-predicted growth rates.</a:t>
            </a:r>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Changes to the model under Climate-FVS</a:t>
            </a:r>
          </a:p>
        </p:txBody>
      </p:sp>
      <p:sp>
        <p:nvSpPr>
          <p:cNvPr id="72706" name="Content Placeholder 2"/>
          <p:cNvSpPr>
            <a:spLocks noGrp="1"/>
          </p:cNvSpPr>
          <p:nvPr>
            <p:ph sz="quarter" idx="1"/>
          </p:nvPr>
        </p:nvSpPr>
        <p:spPr>
          <a:xfrm>
            <a:off x="301625" y="1527175"/>
            <a:ext cx="8504238" cy="4572000"/>
          </a:xfrm>
        </p:spPr>
        <p:txBody>
          <a:bodyPr/>
          <a:lstStyle/>
          <a:p>
            <a:r>
              <a:rPr lang="en-US" smtClean="0"/>
              <a:t>Carrying capacity may change</a:t>
            </a:r>
          </a:p>
          <a:p>
            <a:r>
              <a:rPr lang="en-US" smtClean="0"/>
              <a:t>Additional species specific mortality</a:t>
            </a:r>
          </a:p>
          <a:p>
            <a:r>
              <a:rPr lang="en-US" smtClean="0"/>
              <a:t>Species Establishment changes</a:t>
            </a:r>
          </a:p>
          <a:p>
            <a:r>
              <a:rPr lang="en-US" smtClean="0"/>
              <a:t>Growth is impacted </a:t>
            </a:r>
          </a:p>
          <a:p>
            <a:pPr lvl="1"/>
            <a:r>
              <a:rPr lang="en-US" smtClean="0"/>
              <a:t>by genetics </a:t>
            </a:r>
          </a:p>
          <a:p>
            <a:pPr lvl="1"/>
            <a:r>
              <a:rPr lang="en-US" smtClean="0"/>
              <a:t>by site quality changes</a:t>
            </a:r>
          </a:p>
          <a:p>
            <a:endParaRPr lang="en-US" smtClean="0"/>
          </a:p>
          <a:p>
            <a:pPr>
              <a:buFont typeface="Wingdings 2" pitchFamily="18" charset="2"/>
              <a:buNone/>
            </a:pPr>
            <a:endParaRPr lang="en-US" smtClean="0"/>
          </a:p>
        </p:txBody>
      </p:sp>
      <p:pic>
        <p:nvPicPr>
          <p:cNvPr id="72707" name="Picture 2" descr="C:\Documents and Settings\ckeyser\My Documents\My Pictures\Microsoft Clip Organizer\j0288976.wmf"/>
          <p:cNvPicPr>
            <a:picLocks noChangeAspect="1" noChangeArrowheads="1"/>
          </p:cNvPicPr>
          <p:nvPr/>
        </p:nvPicPr>
        <p:blipFill>
          <a:blip r:embed="rId3"/>
          <a:srcRect/>
          <a:stretch>
            <a:fillRect/>
          </a:stretch>
        </p:blipFill>
        <p:spPr bwMode="auto">
          <a:xfrm>
            <a:off x="5105400" y="3581400"/>
            <a:ext cx="3455988" cy="22812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Site Carrying Capacity</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Changes maximum density as a function of climate.</a:t>
            </a:r>
          </a:p>
          <a:p>
            <a:pPr marL="274320" indent="-274320" fontAlgn="auto">
              <a:spcAft>
                <a:spcPts val="0"/>
              </a:spcAft>
              <a:buFont typeface="Wingdings 2"/>
              <a:buChar char=""/>
              <a:defRPr/>
            </a:pPr>
            <a:r>
              <a:rPr lang="en-US" dirty="0" smtClean="0"/>
              <a:t>Presently FVS uses Maximum SDI or BA as a measure of carrying capacity and uses it to compute density related mortality.</a:t>
            </a:r>
          </a:p>
          <a:p>
            <a:pPr marL="274320" indent="-274320" fontAlgn="auto">
              <a:spcAft>
                <a:spcPts val="0"/>
              </a:spcAft>
              <a:buFont typeface="Wingdings 2"/>
              <a:buChar char=""/>
              <a:defRPr/>
            </a:pPr>
            <a:r>
              <a:rPr lang="en-US" dirty="0" smtClean="0"/>
              <a:t>These maximum densities are typically species based and the maximum for the stand varies based on the basal area-weighted average maximum</a:t>
            </a:r>
          </a:p>
          <a:p>
            <a:pPr marL="274320" indent="-274320" fontAlgn="auto">
              <a:spcAft>
                <a:spcPts val="0"/>
              </a:spcAft>
              <a:buFont typeface="Wingdings 2"/>
              <a:buChar char=""/>
              <a:defRPr/>
            </a:pPr>
            <a:r>
              <a:rPr lang="en-US" dirty="0" smtClean="0"/>
              <a:t>Climate-FVS computes a proportional change in carry capacity, where the viability scores are used instead of basal area-weighted to compute maximum density.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Additional Species Specific Mortality</a:t>
            </a:r>
          </a:p>
        </p:txBody>
      </p:sp>
      <p:sp>
        <p:nvSpPr>
          <p:cNvPr id="76802" name="Content Placeholder 2"/>
          <p:cNvSpPr>
            <a:spLocks noGrp="1"/>
          </p:cNvSpPr>
          <p:nvPr>
            <p:ph sz="quarter" idx="1"/>
          </p:nvPr>
        </p:nvSpPr>
        <p:spPr>
          <a:xfrm>
            <a:off x="301625" y="1527175"/>
            <a:ext cx="8504238" cy="4572000"/>
          </a:xfrm>
        </p:spPr>
        <p:txBody>
          <a:bodyPr/>
          <a:lstStyle/>
          <a:p>
            <a:r>
              <a:rPr lang="en-US" smtClean="0"/>
              <a:t>Additional species specific mortality is applied to all species with a viability score below 0.50.</a:t>
            </a:r>
          </a:p>
          <a:p>
            <a:r>
              <a:rPr lang="en-US" smtClean="0"/>
              <a:t>As the viability score decreases, the mortality rate increases.</a:t>
            </a:r>
          </a:p>
          <a:p>
            <a:r>
              <a:rPr lang="en-US" smtClean="0"/>
              <a:t>The mortality rate is proportional to the viability score.</a:t>
            </a:r>
          </a:p>
          <a:p>
            <a:pPr>
              <a:buFont typeface="Wingdings 2" pitchFamily="18" charset="2"/>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Species Establishment</a:t>
            </a:r>
          </a:p>
        </p:txBody>
      </p:sp>
      <p:sp>
        <p:nvSpPr>
          <p:cNvPr id="78850" name="Content Placeholder 2"/>
          <p:cNvSpPr>
            <a:spLocks noGrp="1"/>
          </p:cNvSpPr>
          <p:nvPr>
            <p:ph sz="quarter" idx="1"/>
          </p:nvPr>
        </p:nvSpPr>
        <p:spPr>
          <a:xfrm>
            <a:off x="301625" y="1527175"/>
            <a:ext cx="8504238" cy="4572000"/>
          </a:xfrm>
        </p:spPr>
        <p:txBody>
          <a:bodyPr/>
          <a:lstStyle/>
          <a:p>
            <a:r>
              <a:rPr lang="en-US" smtClean="0"/>
              <a:t>Climate-FVS will establish 500 seedling/acre when stand density falls below a stocking threshold</a:t>
            </a:r>
          </a:p>
          <a:p>
            <a:r>
              <a:rPr lang="en-US" smtClean="0"/>
              <a:t>The four most viable species will be regenerated</a:t>
            </a:r>
          </a:p>
          <a:p>
            <a:r>
              <a:rPr lang="en-US" smtClean="0"/>
              <a:t>The number of trees of each species will be apportioned based on the relative viability scores</a:t>
            </a:r>
          </a:p>
          <a:p>
            <a:r>
              <a:rPr lang="en-US" smtClean="0"/>
              <a:t>The consequence is that more trees of the most viable species will be regenerated</a:t>
            </a:r>
          </a:p>
          <a:p>
            <a:r>
              <a:rPr lang="en-US" smtClean="0"/>
              <a:t>If no species are viable, none are regenerated.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Growth</a:t>
            </a:r>
          </a:p>
        </p:txBody>
      </p:sp>
      <p:sp>
        <p:nvSpPr>
          <p:cNvPr id="80898" name="Content Placeholder 2"/>
          <p:cNvSpPr>
            <a:spLocks noGrp="1"/>
          </p:cNvSpPr>
          <p:nvPr>
            <p:ph sz="quarter" idx="1"/>
          </p:nvPr>
        </p:nvSpPr>
        <p:spPr>
          <a:xfrm>
            <a:off x="301625" y="1527175"/>
            <a:ext cx="8504238" cy="4572000"/>
          </a:xfrm>
        </p:spPr>
        <p:txBody>
          <a:bodyPr/>
          <a:lstStyle/>
          <a:p>
            <a:r>
              <a:rPr lang="en-US" smtClean="0"/>
              <a:t>Site quality </a:t>
            </a:r>
          </a:p>
          <a:p>
            <a:pPr lvl="1"/>
            <a:r>
              <a:rPr lang="en-US" smtClean="0"/>
              <a:t>If the stand site quality changes due to climatic change, growth will be affected. </a:t>
            </a:r>
          </a:p>
          <a:p>
            <a:pPr lvl="1"/>
            <a:r>
              <a:rPr lang="en-US" smtClean="0"/>
              <a:t>The Annual Dryness Index (ADI) is used as an indicator of site quality change. As ADI increases or decreases compared to contemporary, it proportionally affects Site Quality. </a:t>
            </a:r>
          </a:p>
          <a:p>
            <a:endParaRPr lang="en-US" smtClean="0"/>
          </a:p>
          <a:p>
            <a:r>
              <a:rPr lang="en-US" smtClean="0"/>
              <a:t>Tree genetics</a:t>
            </a:r>
          </a:p>
          <a:p>
            <a:pPr lvl="1"/>
            <a:r>
              <a:rPr lang="en-US" smtClean="0"/>
              <a:t>Trees growing on sites they are adapted for grow faster than those growing on site they are maladapted for.</a:t>
            </a:r>
          </a:p>
          <a:p>
            <a:pPr lvl="1"/>
            <a:r>
              <a:rPr lang="en-US" smtClean="0"/>
              <a:t>Transfer distances, seed zones</a:t>
            </a:r>
          </a:p>
          <a:p>
            <a:pPr lvl="1"/>
            <a:endParaRPr lang="en-US" smtClean="0"/>
          </a:p>
          <a:p>
            <a:endParaRPr lang="en-US" smtClean="0"/>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11225"/>
          </a:xfrm>
        </p:spPr>
        <p:txBody>
          <a:bodyPr>
            <a:normAutofit fontScale="90000"/>
          </a:bodyPr>
          <a:lstStyle/>
          <a:p>
            <a:pPr fontAlgn="auto">
              <a:spcAft>
                <a:spcPts val="0"/>
              </a:spcAft>
              <a:defRPr/>
            </a:pPr>
            <a:r>
              <a:rPr lang="en-US" dirty="0" smtClean="0"/>
              <a:t>Growth modified</a:t>
            </a:r>
            <a:br>
              <a:rPr lang="en-US" dirty="0" smtClean="0"/>
            </a:br>
            <a:r>
              <a:rPr lang="en-US" dirty="0" smtClean="0"/>
              <a:t>based on Seed Transfer Distance</a:t>
            </a:r>
            <a:endParaRPr lang="en-US" dirty="0"/>
          </a:p>
        </p:txBody>
      </p:sp>
      <p:graphicFrame>
        <p:nvGraphicFramePr>
          <p:cNvPr id="4" name="Content Placeholder 3"/>
          <p:cNvGraphicFramePr>
            <a:graphicFrameLocks noGrp="1"/>
          </p:cNvGraphicFramePr>
          <p:nvPr>
            <p:ph sz="quarter" idx="1"/>
          </p:nvPr>
        </p:nvGraphicFramePr>
        <p:xfrm>
          <a:off x="304800" y="16002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2947" name="TextBox 4"/>
          <p:cNvSpPr txBox="1">
            <a:spLocks noChangeArrowheads="1"/>
          </p:cNvSpPr>
          <p:nvPr/>
        </p:nvSpPr>
        <p:spPr bwMode="auto">
          <a:xfrm>
            <a:off x="2286000" y="6096000"/>
            <a:ext cx="4760913" cy="369888"/>
          </a:xfrm>
          <a:prstGeom prst="rect">
            <a:avLst/>
          </a:prstGeom>
          <a:noFill/>
          <a:ln w="9525">
            <a:noFill/>
            <a:miter lim="800000"/>
            <a:headEnd/>
            <a:tailEnd/>
          </a:ln>
        </p:spPr>
        <p:txBody>
          <a:bodyPr wrap="none">
            <a:spAutoFit/>
          </a:bodyPr>
          <a:lstStyle/>
          <a:p>
            <a:r>
              <a:rPr lang="en-US">
                <a:latin typeface="Georgia" pitchFamily="18" charset="0"/>
              </a:rPr>
              <a:t>Leites , L. (preliminary work, Univ. of Idaho)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Presentation Road Map</a:t>
            </a:r>
          </a:p>
        </p:txBody>
      </p:sp>
      <p:sp>
        <p:nvSpPr>
          <p:cNvPr id="17410" name="Content Placeholder 2"/>
          <p:cNvSpPr>
            <a:spLocks noGrp="1"/>
          </p:cNvSpPr>
          <p:nvPr>
            <p:ph sz="quarter" idx="1"/>
          </p:nvPr>
        </p:nvSpPr>
        <p:spPr>
          <a:xfrm>
            <a:off x="301625" y="1527175"/>
            <a:ext cx="8504238" cy="4572000"/>
          </a:xfrm>
        </p:spPr>
        <p:txBody>
          <a:bodyPr/>
          <a:lstStyle/>
          <a:p>
            <a:r>
              <a:rPr lang="en-US" sz="3000" smtClean="0"/>
              <a:t>Background on Base FVS</a:t>
            </a:r>
          </a:p>
          <a:p>
            <a:pPr>
              <a:buFont typeface="Wingdings 2" pitchFamily="18" charset="2"/>
              <a:buNone/>
            </a:pPr>
            <a:endParaRPr lang="en-US" sz="3000" smtClean="0"/>
          </a:p>
          <a:p>
            <a:r>
              <a:rPr lang="en-US" sz="3000" smtClean="0"/>
              <a:t>Background on Climate Models</a:t>
            </a:r>
          </a:p>
          <a:p>
            <a:endParaRPr lang="en-US" sz="3000" smtClean="0"/>
          </a:p>
          <a:p>
            <a:r>
              <a:rPr lang="en-US" sz="3000" smtClean="0"/>
              <a:t>Climate-FVS Architecture</a:t>
            </a:r>
          </a:p>
          <a:p>
            <a:endParaRPr lang="en-US" sz="3000" smtClean="0"/>
          </a:p>
          <a:p>
            <a:r>
              <a:rPr lang="en-US" sz="3000" smtClean="0"/>
              <a:t>Climate-FVS “How to”</a:t>
            </a:r>
          </a:p>
          <a:p>
            <a:pPr>
              <a:buFont typeface="Wingdings 2" pitchFamily="18" charset="2"/>
              <a:buNone/>
            </a:pPr>
            <a:endParaRPr lang="en-US" smtClean="0"/>
          </a:p>
        </p:txBody>
      </p:sp>
      <p:pic>
        <p:nvPicPr>
          <p:cNvPr id="17411" name="Picture 1" descr="C:\Documents and Settings\ckeyser\My Documents\My Pictures\Microsoft Clip Organizer\j0288999.wmf"/>
          <p:cNvPicPr>
            <a:picLocks noChangeAspect="1" noChangeArrowheads="1"/>
          </p:cNvPicPr>
          <p:nvPr/>
        </p:nvPicPr>
        <p:blipFill>
          <a:blip r:embed="rId3"/>
          <a:srcRect/>
          <a:stretch>
            <a:fillRect/>
          </a:stretch>
        </p:blipFill>
        <p:spPr bwMode="auto">
          <a:xfrm>
            <a:off x="5943600" y="3733800"/>
            <a:ext cx="2667000" cy="2419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t>How To Run Climate-FVS</a:t>
            </a:r>
          </a:p>
        </p:txBody>
      </p:sp>
      <p:sp>
        <p:nvSpPr>
          <p:cNvPr id="84994" name="Content Placeholder 2"/>
          <p:cNvSpPr>
            <a:spLocks noGrp="1"/>
          </p:cNvSpPr>
          <p:nvPr>
            <p:ph sz="quarter" idx="1"/>
          </p:nvPr>
        </p:nvSpPr>
        <p:spPr>
          <a:xfrm>
            <a:off x="301625" y="1527175"/>
            <a:ext cx="8504238" cy="4572000"/>
          </a:xfrm>
        </p:spPr>
        <p:txBody>
          <a:bodyPr/>
          <a:lstStyle/>
          <a:p>
            <a:r>
              <a:rPr lang="en-US" smtClean="0"/>
              <a:t>Obtain climate executable from FMSC</a:t>
            </a:r>
          </a:p>
          <a:p>
            <a:r>
              <a:rPr lang="en-US" smtClean="0"/>
              <a:t>Additional input file needed that contains viability scores</a:t>
            </a:r>
          </a:p>
          <a:p>
            <a:r>
              <a:rPr lang="en-US" smtClean="0"/>
              <a:t>One additional keyword is mandatory (CLIMDATA), that specifies the location of the viability scores files, and specifies the GCM scenario to be used.</a:t>
            </a:r>
          </a:p>
          <a:p>
            <a:r>
              <a:rPr lang="en-US" smtClean="0"/>
              <a:t>Four other option keywords can me used to change the assumptions on climate change impacts on growth, mortality, and regeneration.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t>Example of additional input file needed</a:t>
            </a:r>
          </a:p>
        </p:txBody>
      </p:sp>
      <p:sp>
        <p:nvSpPr>
          <p:cNvPr id="87042" name="Content Placeholder 5"/>
          <p:cNvSpPr>
            <a:spLocks noGrp="1"/>
          </p:cNvSpPr>
          <p:nvPr>
            <p:ph sz="quarter" idx="1"/>
          </p:nvPr>
        </p:nvSpPr>
        <p:spPr>
          <a:xfrm>
            <a:off x="304800" y="4648200"/>
            <a:ext cx="8504238" cy="1984375"/>
          </a:xfrm>
        </p:spPr>
        <p:txBody>
          <a:bodyPr/>
          <a:lstStyle/>
          <a:p>
            <a:pPr>
              <a:buFont typeface="Wingdings 2" pitchFamily="18" charset="2"/>
              <a:buNone/>
            </a:pPr>
            <a:r>
              <a:rPr lang="en-US" sz="2800" smtClean="0"/>
              <a:t>	</a:t>
            </a:r>
            <a:r>
              <a:rPr lang="en-US" sz="2400" smtClean="0"/>
              <a:t>A source of the climate and species viability data file is at this web address: </a:t>
            </a:r>
            <a:r>
              <a:rPr lang="en-US" sz="2400" u="sng" smtClean="0">
                <a:hlinkClick r:id="rId3"/>
              </a:rPr>
              <a:t>http://forest.moscowfsl.wsu.edu/climate/customData/fvs_data.php</a:t>
            </a:r>
            <a:r>
              <a:rPr lang="en-US" sz="2400" smtClean="0"/>
              <a:t>.</a:t>
            </a:r>
          </a:p>
        </p:txBody>
      </p:sp>
      <p:pic>
        <p:nvPicPr>
          <p:cNvPr id="87043" name="Picture 4"/>
          <p:cNvPicPr>
            <a:picLocks noChangeAspect="1" noChangeArrowheads="1"/>
          </p:cNvPicPr>
          <p:nvPr/>
        </p:nvPicPr>
        <p:blipFill>
          <a:blip r:embed="rId4"/>
          <a:srcRect/>
          <a:stretch>
            <a:fillRect/>
          </a:stretch>
        </p:blipFill>
        <p:spPr bwMode="auto">
          <a:xfrm>
            <a:off x="457200" y="1828800"/>
            <a:ext cx="8229600" cy="2590800"/>
          </a:xfrm>
          <a:prstGeom prst="rect">
            <a:avLst/>
          </a:prstGeom>
          <a:noFill/>
          <a:ln w="9525">
            <a:noFill/>
            <a:miter lim="800000"/>
            <a:headEnd/>
            <a:tailEnd/>
          </a:ln>
        </p:spPr>
      </p:pic>
      <p:sp>
        <p:nvSpPr>
          <p:cNvPr id="87044" name="TextBox 4"/>
          <p:cNvSpPr txBox="1">
            <a:spLocks noChangeArrowheads="1"/>
          </p:cNvSpPr>
          <p:nvPr/>
        </p:nvSpPr>
        <p:spPr bwMode="auto">
          <a:xfrm>
            <a:off x="228600" y="1447800"/>
            <a:ext cx="3429000" cy="369888"/>
          </a:xfrm>
          <a:prstGeom prst="rect">
            <a:avLst/>
          </a:prstGeom>
          <a:noFill/>
          <a:ln w="9525">
            <a:noFill/>
            <a:miter lim="800000"/>
            <a:headEnd/>
            <a:tailEnd/>
          </a:ln>
        </p:spPr>
        <p:txBody>
          <a:bodyPr>
            <a:spAutoFit/>
          </a:bodyPr>
          <a:lstStyle/>
          <a:p>
            <a:r>
              <a:rPr lang="en-US">
                <a:latin typeface="Georgia" pitchFamily="18" charset="0"/>
              </a:rPr>
              <a:t>Filename: FVSClimAttrs.csv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Four Optional Keywords</a:t>
            </a:r>
          </a:p>
        </p:txBody>
      </p:sp>
      <p:sp>
        <p:nvSpPr>
          <p:cNvPr id="89090" name="Content Placeholder 4"/>
          <p:cNvSpPr>
            <a:spLocks noGrp="1"/>
          </p:cNvSpPr>
          <p:nvPr>
            <p:ph sz="quarter" idx="1"/>
          </p:nvPr>
        </p:nvSpPr>
        <p:spPr>
          <a:xfrm>
            <a:off x="301625" y="1527175"/>
            <a:ext cx="8504238" cy="4572000"/>
          </a:xfrm>
        </p:spPr>
        <p:txBody>
          <a:bodyPr/>
          <a:lstStyle/>
          <a:p>
            <a:r>
              <a:rPr lang="en-US" b="1" smtClean="0"/>
              <a:t>AutoEstb</a:t>
            </a:r>
            <a:r>
              <a:rPr lang="en-US" smtClean="0"/>
              <a:t>: Signal that Climate-FVS automatic establishment logic is turned on and that the base FVS automatic establishment features are turned off. </a:t>
            </a:r>
          </a:p>
          <a:p>
            <a:r>
              <a:rPr lang="en-US" b="1" smtClean="0"/>
              <a:t>GrowMult</a:t>
            </a:r>
            <a:r>
              <a:rPr lang="en-US" smtClean="0"/>
              <a:t> :Specify a species-specific adjustment of the growth-rate multiplier computed by Climate-FVS.</a:t>
            </a:r>
          </a:p>
          <a:p>
            <a:r>
              <a:rPr lang="en-US" b="1" smtClean="0"/>
              <a:t>MortMult</a:t>
            </a:r>
            <a:r>
              <a:rPr lang="en-US" smtClean="0"/>
              <a:t> :Specify a species-specific mortality multiplier.</a:t>
            </a:r>
          </a:p>
          <a:p>
            <a:r>
              <a:rPr lang="en-US" b="1" smtClean="0"/>
              <a:t>MxDenMlt</a:t>
            </a:r>
            <a:r>
              <a:rPr lang="en-US" smtClean="0"/>
              <a:t>: Specify an adjustment of the maximum density multiplier computed by Climate-FVS.</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Climate-FVS Reports</a:t>
            </a:r>
          </a:p>
        </p:txBody>
      </p:sp>
      <p:sp>
        <p:nvSpPr>
          <p:cNvPr id="5" name="Content Placeholder 4"/>
          <p:cNvSpPr>
            <a:spLocks noGrp="1"/>
          </p:cNvSpPr>
          <p:nvPr>
            <p:ph sz="quarter" idx="1"/>
          </p:nvPr>
        </p:nvSpPr>
        <p:spPr>
          <a:xfrm>
            <a:off x="301625" y="1527175"/>
            <a:ext cx="8504238" cy="4572000"/>
          </a:xfrm>
        </p:spPr>
        <p:txBody>
          <a:bodyPr/>
          <a:lstStyle/>
          <a:p>
            <a:r>
              <a:rPr lang="en-US" smtClean="0"/>
              <a:t>Main Output File – Options Selected by input</a:t>
            </a:r>
          </a:p>
          <a:p>
            <a:pPr lvl="1"/>
            <a:r>
              <a:rPr lang="en-US" smtClean="0"/>
              <a:t>lists viability scores by species</a:t>
            </a:r>
          </a:p>
          <a:p>
            <a:r>
              <a:rPr lang="en-US" smtClean="0"/>
              <a:t>Climate Reports</a:t>
            </a:r>
          </a:p>
          <a:p>
            <a:pPr lvl="1"/>
            <a:r>
              <a:rPr lang="en-US" smtClean="0"/>
              <a:t>none yet developed</a:t>
            </a:r>
          </a:p>
          <a:p>
            <a:pPr lvl="1"/>
            <a:r>
              <a:rPr lang="en-US" smtClean="0"/>
              <a:t>see effects in standard output reports</a:t>
            </a:r>
          </a:p>
          <a:p>
            <a:endParaRPr lang="en-US" smtClean="0"/>
          </a:p>
        </p:txBody>
      </p:sp>
      <p:pic>
        <p:nvPicPr>
          <p:cNvPr id="4" name="Picture 8"/>
          <p:cNvPicPr>
            <a:picLocks noChangeAspect="1" noChangeArrowheads="1"/>
          </p:cNvPicPr>
          <p:nvPr/>
        </p:nvPicPr>
        <p:blipFill>
          <a:blip r:embed="rId3"/>
          <a:srcRect/>
          <a:stretch>
            <a:fillRect/>
          </a:stretch>
        </p:blipFill>
        <p:spPr bwMode="auto">
          <a:xfrm>
            <a:off x="1219200" y="3810000"/>
            <a:ext cx="7086600" cy="2519363"/>
          </a:xfrm>
          <a:prstGeom prst="rect">
            <a:avLst/>
          </a:prstGeom>
          <a:noFill/>
          <a:ln w="9525">
            <a:noFill/>
            <a:miter lim="800000"/>
            <a:headEnd/>
            <a:tailEnd/>
          </a:ln>
        </p:spPr>
      </p:pic>
      <p:pic>
        <p:nvPicPr>
          <p:cNvPr id="6" name="Picture 12"/>
          <p:cNvPicPr>
            <a:picLocks noChangeAspect="1" noChangeArrowheads="1"/>
          </p:cNvPicPr>
          <p:nvPr/>
        </p:nvPicPr>
        <p:blipFill>
          <a:blip r:embed="rId4"/>
          <a:srcRect/>
          <a:stretch>
            <a:fillRect/>
          </a:stretch>
        </p:blipFill>
        <p:spPr bwMode="auto">
          <a:xfrm>
            <a:off x="2743200" y="3810000"/>
            <a:ext cx="36576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20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xit" presetSubtype="0" fill="hold" nodeType="withEffect">
                                  <p:stCondLst>
                                    <p:cond delay="0"/>
                                  </p:stCondLst>
                                  <p:childTnLst>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Compare Climate Scenarios</a:t>
            </a:r>
          </a:p>
        </p:txBody>
      </p:sp>
      <p:pic>
        <p:nvPicPr>
          <p:cNvPr id="93186" name="Picture 29"/>
          <p:cNvPicPr>
            <a:picLocks noChangeAspect="1" noChangeArrowheads="1"/>
          </p:cNvPicPr>
          <p:nvPr/>
        </p:nvPicPr>
        <p:blipFill>
          <a:blip r:embed="rId3"/>
          <a:srcRect/>
          <a:stretch>
            <a:fillRect/>
          </a:stretch>
        </p:blipFill>
        <p:spPr bwMode="auto">
          <a:xfrm>
            <a:off x="2220913" y="1600200"/>
            <a:ext cx="4724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Compare Species by Climate Scenarios</a:t>
            </a:r>
          </a:p>
        </p:txBody>
      </p:sp>
      <p:pic>
        <p:nvPicPr>
          <p:cNvPr id="95234" name="Picture 41"/>
          <p:cNvPicPr>
            <a:picLocks noChangeAspect="1" noChangeArrowheads="1"/>
          </p:cNvPicPr>
          <p:nvPr/>
        </p:nvPicPr>
        <p:blipFill>
          <a:blip r:embed="rId3"/>
          <a:srcRect/>
          <a:stretch>
            <a:fillRect/>
          </a:stretch>
        </p:blipFill>
        <p:spPr bwMode="auto">
          <a:xfrm>
            <a:off x="1187450" y="1676400"/>
            <a:ext cx="6781800"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301625" y="228600"/>
            <a:ext cx="8534400" cy="758825"/>
          </a:xfrm>
        </p:spPr>
        <p:txBody>
          <a:bodyPr/>
          <a:lstStyle/>
          <a:p>
            <a:r>
              <a:rPr lang="en-US" smtClean="0">
                <a:solidFill>
                  <a:schemeClr val="accent1"/>
                </a:solidFill>
              </a:rPr>
              <a:t>Compare Scenarios</a:t>
            </a:r>
          </a:p>
        </p:txBody>
      </p:sp>
      <p:graphicFrame>
        <p:nvGraphicFramePr>
          <p:cNvPr id="5" name="Content Placeholder 4"/>
          <p:cNvGraphicFramePr>
            <a:graphicFrameLocks noGrp="1"/>
          </p:cNvGraphicFramePr>
          <p:nvPr>
            <p:ph sz="half" idx="1"/>
          </p:nvPr>
        </p:nvGraphicFramePr>
        <p:xfrm>
          <a:off x="301624" y="1371600"/>
          <a:ext cx="4041775"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97283" name="TextBox 6"/>
          <p:cNvSpPr txBox="1">
            <a:spLocks noChangeArrowheads="1"/>
          </p:cNvSpPr>
          <p:nvPr/>
        </p:nvSpPr>
        <p:spPr bwMode="auto">
          <a:xfrm>
            <a:off x="762000" y="990600"/>
            <a:ext cx="2971800" cy="369888"/>
          </a:xfrm>
          <a:prstGeom prst="rect">
            <a:avLst/>
          </a:prstGeom>
          <a:noFill/>
          <a:ln w="9525">
            <a:noFill/>
            <a:miter lim="800000"/>
            <a:headEnd/>
            <a:tailEnd/>
          </a:ln>
        </p:spPr>
        <p:txBody>
          <a:bodyPr>
            <a:spAutoFit/>
          </a:bodyPr>
          <a:lstStyle/>
          <a:p>
            <a:pPr algn="ctr"/>
            <a:r>
              <a:rPr lang="en-US">
                <a:latin typeface="Georgia" pitchFamily="18" charset="0"/>
              </a:rPr>
              <a:t>BASE</a:t>
            </a:r>
          </a:p>
        </p:txBody>
      </p:sp>
      <p:graphicFrame>
        <p:nvGraphicFramePr>
          <p:cNvPr id="8" name="Chart 7"/>
          <p:cNvGraphicFramePr/>
          <p:nvPr/>
        </p:nvGraphicFramePr>
        <p:xfrm>
          <a:off x="228600" y="3733800"/>
          <a:ext cx="41910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572000" y="1371600"/>
          <a:ext cx="4267200" cy="243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4572000" y="3657600"/>
          <a:ext cx="4267200" cy="2590800"/>
        </p:xfrm>
        <a:graphic>
          <a:graphicData uri="http://schemas.openxmlformats.org/drawingml/2006/chart">
            <c:chart xmlns:c="http://schemas.openxmlformats.org/drawingml/2006/chart" xmlns:r="http://schemas.openxmlformats.org/officeDocument/2006/relationships" r:id="rId6"/>
          </a:graphicData>
        </a:graphic>
      </p:graphicFrame>
      <p:sp>
        <p:nvSpPr>
          <p:cNvPr id="97287" name="TextBox 9"/>
          <p:cNvSpPr txBox="1">
            <a:spLocks noChangeArrowheads="1"/>
          </p:cNvSpPr>
          <p:nvPr/>
        </p:nvSpPr>
        <p:spPr bwMode="auto">
          <a:xfrm>
            <a:off x="5334000" y="990600"/>
            <a:ext cx="2971800" cy="369888"/>
          </a:xfrm>
          <a:prstGeom prst="rect">
            <a:avLst/>
          </a:prstGeom>
          <a:noFill/>
          <a:ln w="9525">
            <a:noFill/>
            <a:miter lim="800000"/>
            <a:headEnd/>
            <a:tailEnd/>
          </a:ln>
        </p:spPr>
        <p:txBody>
          <a:bodyPr>
            <a:spAutoFit/>
          </a:bodyPr>
          <a:lstStyle/>
          <a:p>
            <a:pPr algn="ctr"/>
            <a:r>
              <a:rPr lang="en-US">
                <a:latin typeface="Georgia" pitchFamily="18" charset="0"/>
              </a:rPr>
              <a:t>GCM Scenario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301625" y="228600"/>
            <a:ext cx="8534400" cy="758825"/>
          </a:xfrm>
        </p:spPr>
        <p:txBody>
          <a:bodyPr/>
          <a:lstStyle/>
          <a:p>
            <a:r>
              <a:rPr lang="en-US" smtClean="0">
                <a:solidFill>
                  <a:schemeClr val="accent1"/>
                </a:solidFill>
              </a:rPr>
              <a:t>Climate-FVS</a:t>
            </a:r>
            <a:r>
              <a:rPr lang="en-US" smtClean="0"/>
              <a:t> </a:t>
            </a:r>
          </a:p>
        </p:txBody>
      </p:sp>
      <p:sp>
        <p:nvSpPr>
          <p:cNvPr id="99330" name="Content Placeholder 2"/>
          <p:cNvSpPr>
            <a:spLocks noGrp="1"/>
          </p:cNvSpPr>
          <p:nvPr>
            <p:ph sz="half" idx="1"/>
          </p:nvPr>
        </p:nvSpPr>
        <p:spPr>
          <a:xfrm>
            <a:off x="301625" y="2438400"/>
            <a:ext cx="4038600" cy="2133600"/>
          </a:xfrm>
        </p:spPr>
        <p:txBody>
          <a:bodyPr/>
          <a:lstStyle/>
          <a:p>
            <a:pPr>
              <a:buFont typeface="Wingdings 2" pitchFamily="18" charset="2"/>
              <a:buNone/>
            </a:pPr>
            <a:r>
              <a:rPr lang="en-US" sz="2800" smtClean="0"/>
              <a:t>Nicholas L. Crookston</a:t>
            </a:r>
          </a:p>
          <a:p>
            <a:pPr>
              <a:buFont typeface="Wingdings 2" pitchFamily="18" charset="2"/>
              <a:buNone/>
            </a:pPr>
            <a:r>
              <a:rPr lang="en-US" sz="1800" smtClean="0"/>
              <a:t>USDA- Forest Service</a:t>
            </a:r>
          </a:p>
          <a:p>
            <a:pPr>
              <a:buFont typeface="Wingdings 2" pitchFamily="18" charset="2"/>
              <a:buNone/>
            </a:pPr>
            <a:r>
              <a:rPr lang="en-US" sz="1800" smtClean="0"/>
              <a:t>Rocky Mountain Research Station,</a:t>
            </a:r>
          </a:p>
          <a:p>
            <a:pPr>
              <a:buFont typeface="Wingdings 2" pitchFamily="18" charset="2"/>
              <a:buNone/>
            </a:pPr>
            <a:r>
              <a:rPr lang="en-US" sz="1800" smtClean="0"/>
              <a:t>Moscow, Idaho</a:t>
            </a:r>
          </a:p>
          <a:p>
            <a:pPr>
              <a:buFont typeface="Wingdings 2" pitchFamily="18" charset="2"/>
              <a:buNone/>
            </a:pPr>
            <a:r>
              <a:rPr lang="en-US" sz="1800" smtClean="0"/>
              <a:t>ncrookston@fs.fed.us</a:t>
            </a:r>
          </a:p>
          <a:p>
            <a:endParaRPr lang="en-US" smtClean="0"/>
          </a:p>
        </p:txBody>
      </p:sp>
      <p:sp>
        <p:nvSpPr>
          <p:cNvPr id="4" name="Content Placeholder 3"/>
          <p:cNvSpPr>
            <a:spLocks noGrp="1"/>
          </p:cNvSpPr>
          <p:nvPr>
            <p:ph sz="half" idx="2"/>
          </p:nvPr>
        </p:nvSpPr>
        <p:spPr>
          <a:xfrm>
            <a:off x="4800600" y="2438400"/>
            <a:ext cx="4038600" cy="2133600"/>
          </a:xfrm>
        </p:spPr>
        <p:txBody>
          <a:bodyPr>
            <a:normAutofit/>
          </a:bodyPr>
          <a:lstStyle/>
          <a:p>
            <a:pPr marL="0" indent="0" fontAlgn="auto">
              <a:spcAft>
                <a:spcPts val="0"/>
              </a:spcAft>
              <a:buFont typeface="Wingdings 2"/>
              <a:buNone/>
              <a:defRPr/>
            </a:pPr>
            <a:r>
              <a:rPr lang="en-US" sz="2800" dirty="0" smtClean="0"/>
              <a:t>Forest Management Service Center</a:t>
            </a:r>
          </a:p>
          <a:p>
            <a:pPr marL="274320" indent="-274320" fontAlgn="auto">
              <a:spcAft>
                <a:spcPts val="0"/>
              </a:spcAft>
              <a:buFont typeface="Wingdings 2"/>
              <a:buNone/>
              <a:defRPr/>
            </a:pPr>
            <a:r>
              <a:rPr lang="en-US" sz="1800" dirty="0" smtClean="0"/>
              <a:t>USDA- Forest Service</a:t>
            </a:r>
          </a:p>
          <a:p>
            <a:pPr marL="274320" indent="-274320" fontAlgn="auto">
              <a:spcAft>
                <a:spcPts val="0"/>
              </a:spcAft>
              <a:buFont typeface="Wingdings 2"/>
              <a:buNone/>
              <a:defRPr/>
            </a:pPr>
            <a:r>
              <a:rPr lang="en-US" sz="1800" dirty="0" smtClean="0"/>
              <a:t>Fort Collins, CO</a:t>
            </a:r>
          </a:p>
          <a:p>
            <a:pPr marL="274320" indent="-274320" fontAlgn="auto">
              <a:spcAft>
                <a:spcPts val="0"/>
              </a:spcAft>
              <a:buFont typeface="Wingdings 2"/>
              <a:buNone/>
              <a:defRPr/>
            </a:pPr>
            <a:r>
              <a:rPr lang="en-US" sz="2000" dirty="0" smtClean="0"/>
              <a:t>wo_ftcol_fvs@fs.fed.us</a:t>
            </a:r>
            <a:endParaRPr lang="en-US" sz="2000" dirty="0"/>
          </a:p>
        </p:txBody>
      </p:sp>
      <p:sp>
        <p:nvSpPr>
          <p:cNvPr id="99332" name="TextBox 4"/>
          <p:cNvSpPr txBox="1">
            <a:spLocks noChangeArrowheads="1"/>
          </p:cNvSpPr>
          <p:nvPr/>
        </p:nvSpPr>
        <p:spPr bwMode="auto">
          <a:xfrm>
            <a:off x="1981200" y="1600200"/>
            <a:ext cx="5257800" cy="584200"/>
          </a:xfrm>
          <a:prstGeom prst="rect">
            <a:avLst/>
          </a:prstGeom>
          <a:noFill/>
          <a:ln w="9525">
            <a:noFill/>
            <a:miter lim="800000"/>
            <a:headEnd/>
            <a:tailEnd/>
          </a:ln>
        </p:spPr>
        <p:txBody>
          <a:bodyPr>
            <a:spAutoFit/>
          </a:bodyPr>
          <a:lstStyle/>
          <a:p>
            <a:pPr algn="ctr"/>
            <a:r>
              <a:rPr lang="en-US" sz="3200">
                <a:latin typeface="Georgia" pitchFamily="18" charset="0"/>
              </a:rPr>
              <a:t>Questions?</a:t>
            </a:r>
          </a:p>
        </p:txBody>
      </p:sp>
      <p:pic>
        <p:nvPicPr>
          <p:cNvPr id="99333" name="Picture 5" descr="fvslogo640.gif"/>
          <p:cNvPicPr>
            <a:picLocks noChangeAspect="1"/>
          </p:cNvPicPr>
          <p:nvPr/>
        </p:nvPicPr>
        <p:blipFill>
          <a:blip r:embed="rId3"/>
          <a:srcRect/>
          <a:stretch>
            <a:fillRect/>
          </a:stretch>
        </p:blipFill>
        <p:spPr bwMode="auto">
          <a:xfrm>
            <a:off x="5715000" y="4340225"/>
            <a:ext cx="1828800" cy="1828800"/>
          </a:xfrm>
          <a:prstGeom prst="rect">
            <a:avLst/>
          </a:prstGeom>
          <a:noFill/>
          <a:ln w="9525">
            <a:noFill/>
            <a:miter lim="800000"/>
            <a:headEnd/>
            <a:tailEnd/>
          </a:ln>
        </p:spPr>
      </p:pic>
      <p:pic>
        <p:nvPicPr>
          <p:cNvPr id="99334" name="Picture 6" descr="RMRS.bmp"/>
          <p:cNvPicPr>
            <a:picLocks noChangeAspect="1"/>
          </p:cNvPicPr>
          <p:nvPr/>
        </p:nvPicPr>
        <p:blipFill>
          <a:blip r:embed="rId4"/>
          <a:srcRect/>
          <a:stretch>
            <a:fillRect/>
          </a:stretch>
        </p:blipFill>
        <p:spPr bwMode="auto">
          <a:xfrm>
            <a:off x="1066800" y="4495800"/>
            <a:ext cx="2590800" cy="1733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Description of FVS</a:t>
            </a:r>
          </a:p>
        </p:txBody>
      </p:sp>
      <p:sp>
        <p:nvSpPr>
          <p:cNvPr id="3" name="Content Placeholder 2"/>
          <p:cNvSpPr>
            <a:spLocks noGrp="1"/>
          </p:cNvSpPr>
          <p:nvPr>
            <p:ph sz="quarter" idx="1"/>
          </p:nvPr>
        </p:nvSpPr>
        <p:spPr>
          <a:xfrm>
            <a:off x="503238" y="1600200"/>
            <a:ext cx="8183562" cy="4800600"/>
          </a:xfrm>
        </p:spPr>
        <p:txBody>
          <a:bodyPr>
            <a:normAutofit fontScale="92500"/>
          </a:bodyPr>
          <a:lstStyle/>
          <a:p>
            <a:pPr marL="274320" indent="-274320" fontAlgn="auto">
              <a:spcAft>
                <a:spcPts val="0"/>
              </a:spcAft>
              <a:buFont typeface="Wingdings 2"/>
              <a:buChar char=""/>
              <a:defRPr/>
            </a:pPr>
            <a:r>
              <a:rPr lang="en-US" dirty="0" smtClean="0"/>
              <a:t>FVS is a distance-independent, individual-tree forest growth model widely used in the United States to support forest management decision-making</a:t>
            </a:r>
          </a:p>
          <a:p>
            <a:pPr marL="274320" indent="-274320" fontAlgn="auto">
              <a:spcAft>
                <a:spcPts val="0"/>
              </a:spcAft>
              <a:buFont typeface="Wingdings 2"/>
              <a:buChar char=""/>
              <a:defRPr/>
            </a:pPr>
            <a:r>
              <a:rPr lang="en-US" dirty="0" smtClean="0"/>
              <a:t>Individual stands are the basic projection unit and projections are dependent on interactions among trees within stands, as well as site and stand conditions.</a:t>
            </a:r>
          </a:p>
          <a:p>
            <a:pPr marL="274320" indent="-274320" fontAlgn="auto">
              <a:spcAft>
                <a:spcPts val="0"/>
              </a:spcAft>
              <a:buFont typeface="Wingdings 2"/>
              <a:buChar char=""/>
              <a:defRPr/>
            </a:pPr>
            <a:r>
              <a:rPr lang="en-US" dirty="0" smtClean="0"/>
              <a:t>FVS allows users to compare management scenarios, to meet landowner objectives.</a:t>
            </a:r>
          </a:p>
          <a:p>
            <a:pPr marL="274320" indent="-274320" fontAlgn="auto">
              <a:spcAft>
                <a:spcPts val="0"/>
              </a:spcAft>
              <a:buFont typeface="Wingdings 2"/>
              <a:buChar char=""/>
              <a:defRPr/>
            </a:pPr>
            <a:r>
              <a:rPr lang="en-US" dirty="0" smtClean="0"/>
              <a:t>Extensions to FVS model the impact of disturbance-causing agents (fire, insects, and disease)</a:t>
            </a:r>
          </a:p>
          <a:p>
            <a:pPr marL="274320" indent="-274320"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Applications example of FVS</a:t>
            </a:r>
          </a:p>
        </p:txBody>
      </p:sp>
      <p:sp>
        <p:nvSpPr>
          <p:cNvPr id="21506" name="Content Placeholder 2"/>
          <p:cNvSpPr>
            <a:spLocks noGrp="1"/>
          </p:cNvSpPr>
          <p:nvPr>
            <p:ph sz="quarter" idx="1"/>
          </p:nvPr>
        </p:nvSpPr>
        <p:spPr>
          <a:xfrm>
            <a:off x="381000" y="1447800"/>
            <a:ext cx="8183563" cy="4800600"/>
          </a:xfrm>
        </p:spPr>
        <p:txBody>
          <a:bodyPr/>
          <a:lstStyle/>
          <a:p>
            <a:r>
              <a:rPr lang="en-US" smtClean="0"/>
              <a:t>Applications range from development of silvicultural prescription for single stands to landscape and large regional assessments</a:t>
            </a:r>
            <a:endParaRPr lang="en-US" sz="1200" smtClean="0"/>
          </a:p>
          <a:p>
            <a:pPr>
              <a:buFont typeface="Wingdings 2" pitchFamily="18" charset="2"/>
              <a:buNone/>
            </a:pPr>
            <a:r>
              <a:rPr lang="en-US" sz="2200" smtClean="0"/>
              <a:t>	                    No Action		      Shelterwood</a:t>
            </a:r>
          </a:p>
        </p:txBody>
      </p:sp>
      <p:pic>
        <p:nvPicPr>
          <p:cNvPr id="6" name="Alternative_1.AVI">
            <a:hlinkClick r:id="" action="ppaction://media"/>
          </p:cNvPr>
          <p:cNvPicPr>
            <a:picLocks noRot="1" noChangeAspect="1"/>
          </p:cNvPicPr>
          <p:nvPr>
            <a:videoFile r:link="rId1"/>
          </p:nvPr>
        </p:nvPicPr>
        <p:blipFill>
          <a:blip r:embed="rId5"/>
          <a:srcRect/>
          <a:stretch>
            <a:fillRect/>
          </a:stretch>
        </p:blipFill>
        <p:spPr bwMode="auto">
          <a:xfrm>
            <a:off x="762000" y="3124200"/>
            <a:ext cx="3987800" cy="2990850"/>
          </a:xfrm>
          <a:prstGeom prst="rect">
            <a:avLst/>
          </a:prstGeom>
          <a:noFill/>
          <a:ln w="9525">
            <a:noFill/>
            <a:miter lim="800000"/>
            <a:headEnd/>
            <a:tailEnd/>
          </a:ln>
        </p:spPr>
      </p:pic>
      <p:pic>
        <p:nvPicPr>
          <p:cNvPr id="7" name="Alternative_2.AVI">
            <a:hlinkClick r:id="" action="ppaction://media"/>
          </p:cNvPr>
          <p:cNvPicPr>
            <a:picLocks noRot="1" noChangeAspect="1"/>
          </p:cNvPicPr>
          <p:nvPr>
            <a:videoFile r:link="rId2"/>
          </p:nvPr>
        </p:nvPicPr>
        <p:blipFill>
          <a:blip r:embed="rId5"/>
          <a:srcRect/>
          <a:stretch>
            <a:fillRect/>
          </a:stretch>
        </p:blipFill>
        <p:spPr bwMode="auto">
          <a:xfrm>
            <a:off x="4267200" y="3124200"/>
            <a:ext cx="3987800" cy="2990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000" fill="hold"/>
                                        <p:tgtEl>
                                          <p:spTgt spid="6"/>
                                        </p:tgtEl>
                                      </p:cBhvr>
                                    </p:cmd>
                                  </p:childTnLst>
                                </p:cTn>
                              </p:par>
                              <p:par>
                                <p:cTn id="7" presetID="1" presetClass="mediacall" presetSubtype="0" fill="hold" nodeType="withEffect">
                                  <p:stCondLst>
                                    <p:cond delay="0"/>
                                  </p:stCondLst>
                                  <p:childTnLst>
                                    <p:cmd type="call" cmd="playFrom(0.0)">
                                      <p:cBhvr>
                                        <p:cTn id="8" dur="2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6"/>
                </p:tgtEl>
              </p:cMediaNode>
            </p:video>
            <p:video>
              <p:cMediaNode>
                <p:cTn id="10"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1"/>
          <p:cNvSpPr>
            <a:spLocks noGrp="1"/>
          </p:cNvSpPr>
          <p:nvPr>
            <p:ph type="title"/>
          </p:nvPr>
        </p:nvSpPr>
        <p:spPr/>
        <p:txBody>
          <a:bodyPr/>
          <a:lstStyle/>
          <a:p>
            <a:r>
              <a:rPr lang="en-US" smtClean="0"/>
              <a:t>Variants of FVS</a:t>
            </a:r>
          </a:p>
        </p:txBody>
      </p:sp>
      <p:sp>
        <p:nvSpPr>
          <p:cNvPr id="15" name="Content Placeholder 14"/>
          <p:cNvSpPr>
            <a:spLocks noGrp="1"/>
          </p:cNvSpPr>
          <p:nvPr>
            <p:ph sz="quarter" idx="1"/>
          </p:nvPr>
        </p:nvSpPr>
        <p:spPr>
          <a:xfrm>
            <a:off x="304800" y="1600200"/>
            <a:ext cx="4038600" cy="4724400"/>
          </a:xfrm>
        </p:spPr>
        <p:txBody>
          <a:bodyPr>
            <a:normAutofit fontScale="92500" lnSpcReduction="20000"/>
          </a:bodyPr>
          <a:lstStyle/>
          <a:p>
            <a:pPr marL="274320" indent="-274320" fontAlgn="auto">
              <a:spcAft>
                <a:spcPts val="0"/>
              </a:spcAft>
              <a:buFont typeface="Wingdings 2"/>
              <a:buChar char=""/>
              <a:defRPr/>
            </a:pPr>
            <a:r>
              <a:rPr lang="en-US" dirty="0" smtClean="0"/>
              <a:t>The component models differ depending on the geographic region represented by regionally specific model variants</a:t>
            </a:r>
          </a:p>
          <a:p>
            <a:pPr marL="287338" indent="-287338" fontAlgn="auto">
              <a:spcAft>
                <a:spcPts val="0"/>
              </a:spcAft>
              <a:buFont typeface="Wingdings 2"/>
              <a:buChar char=""/>
              <a:defRPr/>
            </a:pPr>
            <a:r>
              <a:rPr lang="en-US" dirty="0" smtClean="0"/>
              <a:t>Coefficients are estimated using available data from the variant’s geographic region</a:t>
            </a:r>
          </a:p>
          <a:p>
            <a:pPr marL="274320" indent="-274320" fontAlgn="auto">
              <a:spcAft>
                <a:spcPts val="0"/>
              </a:spcAft>
              <a:buFont typeface="Wingdings 2"/>
              <a:buChar char=""/>
              <a:defRPr/>
            </a:pPr>
            <a:r>
              <a:rPr lang="en-US" dirty="0" smtClean="0"/>
              <a:t>Each variant is a self-contained program executable written in FORTRAN (</a:t>
            </a:r>
            <a:r>
              <a:rPr lang="en-US" dirty="0" err="1" smtClean="0"/>
              <a:t>FORmula</a:t>
            </a:r>
            <a:r>
              <a:rPr lang="en-US" dirty="0" smtClean="0"/>
              <a:t> </a:t>
            </a:r>
            <a:r>
              <a:rPr lang="en-US" dirty="0" err="1" smtClean="0"/>
              <a:t>TRANslation</a:t>
            </a:r>
            <a:r>
              <a:rPr lang="en-US" dirty="0" smtClean="0"/>
              <a:t>)</a:t>
            </a:r>
            <a:endParaRPr lang="en-US" dirty="0"/>
          </a:p>
        </p:txBody>
      </p:sp>
      <p:grpSp>
        <p:nvGrpSpPr>
          <p:cNvPr id="53254" name="Group 21"/>
          <p:cNvGrpSpPr>
            <a:grpSpLocks/>
          </p:cNvGrpSpPr>
          <p:nvPr/>
        </p:nvGrpSpPr>
        <p:grpSpPr bwMode="auto">
          <a:xfrm>
            <a:off x="3810000" y="1828800"/>
            <a:ext cx="5026025" cy="4489450"/>
            <a:chOff x="2134" y="1148"/>
            <a:chExt cx="3424" cy="2786"/>
          </a:xfrm>
        </p:grpSpPr>
        <p:graphicFrame>
          <p:nvGraphicFramePr>
            <p:cNvPr id="53250" name="Object 2"/>
            <p:cNvGraphicFramePr>
              <a:graphicFrameLocks noChangeAspect="1"/>
            </p:cNvGraphicFramePr>
            <p:nvPr/>
          </p:nvGraphicFramePr>
          <p:xfrm>
            <a:off x="2809" y="2093"/>
            <a:ext cx="2749" cy="1841"/>
          </p:xfrm>
          <a:graphic>
            <a:graphicData uri="http://schemas.openxmlformats.org/presentationml/2006/ole">
              <p:oleObj spid="_x0000_s53250" name="Bitmap Image" r:id="rId4" imgW="6897063" imgH="4352381" progId="PBrush">
                <p:embed/>
              </p:oleObj>
            </a:graphicData>
          </a:graphic>
        </p:graphicFrame>
        <p:grpSp>
          <p:nvGrpSpPr>
            <p:cNvPr id="53255" name="Group 19"/>
            <p:cNvGrpSpPr>
              <a:grpSpLocks/>
            </p:cNvGrpSpPr>
            <p:nvPr/>
          </p:nvGrpSpPr>
          <p:grpSpPr bwMode="auto">
            <a:xfrm>
              <a:off x="2134" y="1148"/>
              <a:ext cx="2462" cy="1056"/>
              <a:chOff x="2134" y="1148"/>
              <a:chExt cx="2462" cy="1056"/>
            </a:xfrm>
          </p:grpSpPr>
          <p:graphicFrame>
            <p:nvGraphicFramePr>
              <p:cNvPr id="53251" name="Object 3"/>
              <p:cNvGraphicFramePr>
                <a:graphicFrameLocks noChangeAspect="1"/>
              </p:cNvGraphicFramePr>
              <p:nvPr/>
            </p:nvGraphicFramePr>
            <p:xfrm>
              <a:off x="2134" y="1148"/>
              <a:ext cx="1723" cy="1056"/>
            </p:xfrm>
            <a:graphic>
              <a:graphicData uri="http://schemas.openxmlformats.org/presentationml/2006/ole">
                <p:oleObj spid="_x0000_s53251" name="Bitmap Image" r:id="rId5" imgW="2857899" imgH="1762371" progId="PBrush">
                  <p:embed/>
                </p:oleObj>
              </a:graphicData>
            </a:graphic>
          </p:graphicFrame>
          <p:grpSp>
            <p:nvGrpSpPr>
              <p:cNvPr id="53256" name="Group 18"/>
              <p:cNvGrpSpPr>
                <a:grpSpLocks/>
              </p:cNvGrpSpPr>
              <p:nvPr/>
            </p:nvGrpSpPr>
            <p:grpSpPr bwMode="auto">
              <a:xfrm>
                <a:off x="3156" y="1290"/>
                <a:ext cx="1440" cy="240"/>
                <a:chOff x="804" y="1242"/>
                <a:chExt cx="1440" cy="240"/>
              </a:xfrm>
            </p:grpSpPr>
            <p:sp>
              <p:nvSpPr>
                <p:cNvPr id="53257" name="Text Box 6"/>
                <p:cNvSpPr txBox="1">
                  <a:spLocks noChangeArrowheads="1"/>
                </p:cNvSpPr>
                <p:nvPr/>
              </p:nvSpPr>
              <p:spPr bwMode="auto">
                <a:xfrm>
                  <a:off x="1236" y="1242"/>
                  <a:ext cx="1008" cy="173"/>
                </a:xfrm>
                <a:prstGeom prst="rect">
                  <a:avLst/>
                </a:prstGeom>
                <a:noFill/>
                <a:ln w="9525">
                  <a:noFill/>
                  <a:miter lim="800000"/>
                  <a:headEnd/>
                  <a:tailEnd/>
                </a:ln>
              </p:spPr>
              <p:txBody>
                <a:bodyPr>
                  <a:spAutoFit/>
                </a:bodyPr>
                <a:lstStyle/>
                <a:p>
                  <a:pPr>
                    <a:spcBef>
                      <a:spcPct val="50000"/>
                    </a:spcBef>
                  </a:pPr>
                  <a:r>
                    <a:rPr lang="en-US" sz="1200"/>
                    <a:t>Under development</a:t>
                  </a:r>
                </a:p>
              </p:txBody>
            </p:sp>
            <p:sp>
              <p:nvSpPr>
                <p:cNvPr id="53258" name="Line 7"/>
                <p:cNvSpPr>
                  <a:spLocks noChangeShapeType="1"/>
                </p:cNvSpPr>
                <p:nvPr/>
              </p:nvSpPr>
              <p:spPr bwMode="auto">
                <a:xfrm flipH="1">
                  <a:off x="804" y="1338"/>
                  <a:ext cx="432" cy="144"/>
                </a:xfrm>
                <a:prstGeom prst="line">
                  <a:avLst/>
                </a:prstGeom>
                <a:noFill/>
                <a:ln w="9525">
                  <a:solidFill>
                    <a:schemeClr val="tx1"/>
                  </a:solidFill>
                  <a:round/>
                  <a:headEnd/>
                  <a:tailEnd type="triangle" w="med" len="med"/>
                </a:ln>
              </p:spPr>
              <p:txBody>
                <a:bodyPr/>
                <a:lstStyle/>
                <a:p>
                  <a:endParaRPr lang="en-US"/>
                </a:p>
              </p:txBody>
            </p:sp>
          </p:gr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FVS Basic Operation</a:t>
            </a:r>
          </a:p>
        </p:txBody>
      </p:sp>
      <p:sp>
        <p:nvSpPr>
          <p:cNvPr id="55298" name="Content Placeholder 2"/>
          <p:cNvSpPr>
            <a:spLocks noGrp="1"/>
          </p:cNvSpPr>
          <p:nvPr>
            <p:ph sz="quarter" idx="1"/>
          </p:nvPr>
        </p:nvSpPr>
        <p:spPr>
          <a:xfrm>
            <a:off x="301625" y="1527175"/>
            <a:ext cx="8504238" cy="4873625"/>
          </a:xfrm>
        </p:spPr>
        <p:txBody>
          <a:bodyPr/>
          <a:lstStyle/>
          <a:p>
            <a:r>
              <a:rPr lang="en-US" smtClean="0"/>
              <a:t>FVS needs a keyword file to run</a:t>
            </a:r>
          </a:p>
          <a:p>
            <a:r>
              <a:rPr lang="en-US" smtClean="0"/>
              <a:t>Keywords are mnemonic words with associated data that provide information to FVS</a:t>
            </a:r>
          </a:p>
          <a:p>
            <a:r>
              <a:rPr lang="en-US" smtClean="0"/>
              <a:t>Keywords are used to </a:t>
            </a:r>
          </a:p>
          <a:p>
            <a:pPr lvl="1"/>
            <a:r>
              <a:rPr lang="en-US" smtClean="0"/>
              <a:t>enter stand and tree information</a:t>
            </a:r>
          </a:p>
          <a:p>
            <a:pPr lvl="1"/>
            <a:r>
              <a:rPr lang="en-US" smtClean="0"/>
              <a:t>describe management treatments</a:t>
            </a:r>
          </a:p>
          <a:p>
            <a:pPr lvl="1"/>
            <a:r>
              <a:rPr lang="en-US" smtClean="0"/>
              <a:t>control the printing of output</a:t>
            </a:r>
          </a:p>
          <a:p>
            <a:pPr lvl="1"/>
            <a:r>
              <a:rPr lang="en-US" smtClean="0"/>
              <a:t>adjust model estimates</a:t>
            </a:r>
          </a:p>
          <a:p>
            <a:pPr>
              <a:buFont typeface="Wingdings 2" pitchFamily="18" charset="2"/>
              <a:buNone/>
            </a:pPr>
            <a:r>
              <a:rPr lang="en-US" smtClean="0"/>
              <a:t> </a:t>
            </a:r>
          </a:p>
        </p:txBody>
      </p:sp>
      <p:grpSp>
        <p:nvGrpSpPr>
          <p:cNvPr id="55299" name="Group 5"/>
          <p:cNvGrpSpPr>
            <a:grpSpLocks/>
          </p:cNvGrpSpPr>
          <p:nvPr/>
        </p:nvGrpSpPr>
        <p:grpSpPr bwMode="auto">
          <a:xfrm>
            <a:off x="5334000" y="3276600"/>
            <a:ext cx="3495675" cy="3086100"/>
            <a:chOff x="5334000" y="3581400"/>
            <a:chExt cx="3495675" cy="3086100"/>
          </a:xfrm>
        </p:grpSpPr>
        <p:pic>
          <p:nvPicPr>
            <p:cNvPr id="55300" name="Picture 2" descr="C:\Documents and Settings\ckeyser\My Documents\My Pictures\Microsoft Clip Organizer\j0078768.wmf"/>
            <p:cNvPicPr>
              <a:picLocks noChangeAspect="1" noChangeArrowheads="1"/>
            </p:cNvPicPr>
            <p:nvPr/>
          </p:nvPicPr>
          <p:blipFill>
            <a:blip r:embed="rId3"/>
            <a:srcRect/>
            <a:stretch>
              <a:fillRect/>
            </a:stretch>
          </p:blipFill>
          <p:spPr bwMode="auto">
            <a:xfrm>
              <a:off x="5334000" y="3581400"/>
              <a:ext cx="3495675" cy="3086100"/>
            </a:xfrm>
            <a:prstGeom prst="rect">
              <a:avLst/>
            </a:prstGeom>
            <a:noFill/>
            <a:ln w="9525">
              <a:noFill/>
              <a:miter lim="800000"/>
              <a:headEnd/>
              <a:tailEnd/>
            </a:ln>
          </p:spPr>
        </p:pic>
        <p:sp>
          <p:nvSpPr>
            <p:cNvPr id="55301" name="TextBox 4"/>
            <p:cNvSpPr txBox="1">
              <a:spLocks noChangeArrowheads="1"/>
            </p:cNvSpPr>
            <p:nvPr/>
          </p:nvSpPr>
          <p:spPr bwMode="auto">
            <a:xfrm rot="-1311267">
              <a:off x="6382548" y="4044402"/>
              <a:ext cx="2093903" cy="1477328"/>
            </a:xfrm>
            <a:prstGeom prst="rect">
              <a:avLst/>
            </a:prstGeom>
            <a:noFill/>
            <a:ln w="9525">
              <a:noFill/>
              <a:miter lim="800000"/>
              <a:headEnd/>
              <a:tailEnd/>
            </a:ln>
          </p:spPr>
          <p:txBody>
            <a:bodyPr>
              <a:spAutoFit/>
            </a:bodyPr>
            <a:lstStyle/>
            <a:p>
              <a:r>
                <a:rPr lang="en-US">
                  <a:latin typeface="Georgia" pitchFamily="18" charset="0"/>
                </a:rPr>
                <a:t>Suppose prepares the keyword file for you and executes the FVS variant of choice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Processing Sequence</a:t>
            </a:r>
          </a:p>
        </p:txBody>
      </p:sp>
      <p:sp>
        <p:nvSpPr>
          <p:cNvPr id="57346" name="AutoShape 2"/>
          <p:cNvSpPr>
            <a:spLocks noChangeArrowheads="1"/>
          </p:cNvSpPr>
          <p:nvPr/>
        </p:nvSpPr>
        <p:spPr bwMode="auto">
          <a:xfrm>
            <a:off x="301625" y="1447800"/>
            <a:ext cx="1828800" cy="914400"/>
          </a:xfrm>
          <a:prstGeom prst="flowChartInputOutput">
            <a:avLst/>
          </a:prstGeom>
          <a:solidFill>
            <a:schemeClr val="bg1"/>
          </a:solidFill>
          <a:ln w="12700" algn="ctr">
            <a:solidFill>
              <a:schemeClr val="tx1"/>
            </a:solidFill>
            <a:miter lim="800000"/>
            <a:headEnd/>
            <a:tailEnd/>
          </a:ln>
        </p:spPr>
        <p:txBody>
          <a:bodyPr anchor="ctr"/>
          <a:lstStyle/>
          <a:p>
            <a:pPr marL="342900" indent="-342900" algn="ctr">
              <a:lnSpc>
                <a:spcPct val="90000"/>
              </a:lnSpc>
            </a:pPr>
            <a:r>
              <a:rPr lang="en-US" sz="1400">
                <a:latin typeface="Georgia" pitchFamily="18" charset="0"/>
              </a:rPr>
              <a:t>Initialize </a:t>
            </a:r>
          </a:p>
          <a:p>
            <a:pPr marL="342900" indent="-342900" algn="ctr">
              <a:lnSpc>
                <a:spcPct val="90000"/>
              </a:lnSpc>
            </a:pPr>
            <a:r>
              <a:rPr lang="en-US" sz="1400">
                <a:latin typeface="Georgia" pitchFamily="18" charset="0"/>
              </a:rPr>
              <a:t>Stand</a:t>
            </a:r>
          </a:p>
          <a:p>
            <a:pPr marL="342900" indent="-342900" algn="ctr">
              <a:lnSpc>
                <a:spcPct val="90000"/>
              </a:lnSpc>
            </a:pPr>
            <a:r>
              <a:rPr lang="en-US" sz="1400">
                <a:latin typeface="Georgia" pitchFamily="18" charset="0"/>
              </a:rPr>
              <a:t>Simulation</a:t>
            </a:r>
          </a:p>
        </p:txBody>
      </p:sp>
      <p:sp>
        <p:nvSpPr>
          <p:cNvPr id="57347" name="AutoShape 4"/>
          <p:cNvSpPr>
            <a:spLocks noChangeArrowheads="1"/>
          </p:cNvSpPr>
          <p:nvPr/>
        </p:nvSpPr>
        <p:spPr bwMode="auto">
          <a:xfrm>
            <a:off x="2470150" y="2593975"/>
            <a:ext cx="1828800" cy="914400"/>
          </a:xfrm>
          <a:prstGeom prst="roundRect">
            <a:avLst>
              <a:gd name="adj" fmla="val 16667"/>
            </a:avLst>
          </a:prstGeom>
          <a:solidFill>
            <a:schemeClr val="bg1"/>
          </a:solidFill>
          <a:ln w="12700" algn="ctr">
            <a:solidFill>
              <a:schemeClr val="tx2"/>
            </a:solidFill>
            <a:round/>
            <a:headEnd/>
            <a:tailEnd/>
          </a:ln>
        </p:spPr>
        <p:txBody>
          <a:bodyPr wrap="none" anchor="ctr"/>
          <a:lstStyle/>
          <a:p>
            <a:pPr marL="342900" indent="-342900" algn="ctr">
              <a:lnSpc>
                <a:spcPct val="90000"/>
              </a:lnSpc>
            </a:pPr>
            <a:r>
              <a:rPr lang="en-US" sz="1400">
                <a:latin typeface="Georgia" pitchFamily="18" charset="0"/>
              </a:rPr>
              <a:t> Individual Tree </a:t>
            </a:r>
          </a:p>
          <a:p>
            <a:pPr marL="342900" indent="-342900" algn="ctr">
              <a:lnSpc>
                <a:spcPct val="90000"/>
              </a:lnSpc>
            </a:pPr>
            <a:r>
              <a:rPr lang="en-US" sz="1400">
                <a:latin typeface="Georgia" pitchFamily="18" charset="0"/>
              </a:rPr>
              <a:t>Growth</a:t>
            </a:r>
          </a:p>
          <a:p>
            <a:pPr marL="342900" indent="-342900" algn="ctr">
              <a:lnSpc>
                <a:spcPct val="90000"/>
              </a:lnSpc>
            </a:pPr>
            <a:r>
              <a:rPr lang="en-US" sz="1400">
                <a:latin typeface="Georgia" pitchFamily="18" charset="0"/>
              </a:rPr>
              <a:t>(DBH &amp; HT)</a:t>
            </a:r>
          </a:p>
        </p:txBody>
      </p:sp>
      <p:cxnSp>
        <p:nvCxnSpPr>
          <p:cNvPr id="57348" name="AutoShape 6"/>
          <p:cNvCxnSpPr>
            <a:cxnSpLocks noChangeShapeType="1"/>
            <a:stCxn id="57346" idx="3"/>
            <a:endCxn id="57359" idx="0"/>
          </p:cNvCxnSpPr>
          <p:nvPr/>
        </p:nvCxnSpPr>
        <p:spPr bwMode="auto">
          <a:xfrm rot="16200000" flipH="1">
            <a:off x="1049338" y="2346325"/>
            <a:ext cx="234950" cy="266700"/>
          </a:xfrm>
          <a:prstGeom prst="bentConnector3">
            <a:avLst>
              <a:gd name="adj1" fmla="val 50000"/>
            </a:avLst>
          </a:prstGeom>
          <a:noFill/>
          <a:ln w="22225">
            <a:solidFill>
              <a:schemeClr val="tx1"/>
            </a:solidFill>
            <a:miter lim="800000"/>
            <a:headEnd/>
            <a:tailEnd type="triangle" w="med" len="med"/>
          </a:ln>
        </p:spPr>
      </p:cxnSp>
      <p:sp>
        <p:nvSpPr>
          <p:cNvPr id="57349" name="AutoShape 7"/>
          <p:cNvSpPr>
            <a:spLocks noChangeArrowheads="1"/>
          </p:cNvSpPr>
          <p:nvPr/>
        </p:nvSpPr>
        <p:spPr bwMode="auto">
          <a:xfrm>
            <a:off x="4648200" y="2590800"/>
            <a:ext cx="1828800" cy="914400"/>
          </a:xfrm>
          <a:prstGeom prst="roundRect">
            <a:avLst>
              <a:gd name="adj" fmla="val 16667"/>
            </a:avLst>
          </a:prstGeom>
          <a:solidFill>
            <a:schemeClr val="bg1"/>
          </a:solidFill>
          <a:ln w="12700" algn="ctr">
            <a:solidFill>
              <a:schemeClr val="tx2"/>
            </a:solidFill>
            <a:round/>
            <a:headEnd/>
            <a:tailEnd/>
          </a:ln>
        </p:spPr>
        <p:txBody>
          <a:bodyPr wrap="none" anchor="ctr"/>
          <a:lstStyle/>
          <a:p>
            <a:pPr marL="342900" indent="-342900" algn="ctr">
              <a:lnSpc>
                <a:spcPct val="90000"/>
              </a:lnSpc>
            </a:pPr>
            <a:r>
              <a:rPr lang="en-US" sz="1400">
                <a:latin typeface="Georgia" pitchFamily="18" charset="0"/>
              </a:rPr>
              <a:t>Mortality</a:t>
            </a:r>
          </a:p>
        </p:txBody>
      </p:sp>
      <p:sp>
        <p:nvSpPr>
          <p:cNvPr id="57350" name="AutoShape 8"/>
          <p:cNvSpPr>
            <a:spLocks noChangeArrowheads="1"/>
          </p:cNvSpPr>
          <p:nvPr/>
        </p:nvSpPr>
        <p:spPr bwMode="auto">
          <a:xfrm>
            <a:off x="6781800" y="3810000"/>
            <a:ext cx="1828800" cy="914400"/>
          </a:xfrm>
          <a:prstGeom prst="roundRect">
            <a:avLst>
              <a:gd name="adj" fmla="val 16667"/>
            </a:avLst>
          </a:prstGeom>
          <a:solidFill>
            <a:schemeClr val="bg1"/>
          </a:solidFill>
          <a:ln w="12700" algn="ctr">
            <a:solidFill>
              <a:schemeClr val="tx2"/>
            </a:solidFill>
            <a:round/>
            <a:headEnd/>
            <a:tailEnd/>
          </a:ln>
        </p:spPr>
        <p:txBody>
          <a:bodyPr wrap="none" anchor="ctr"/>
          <a:lstStyle/>
          <a:p>
            <a:pPr marL="342900" indent="-342900" algn="ctr">
              <a:lnSpc>
                <a:spcPct val="90000"/>
              </a:lnSpc>
            </a:pPr>
            <a:r>
              <a:rPr lang="en-US" sz="1400">
                <a:latin typeface="Georgia" pitchFamily="18" charset="0"/>
              </a:rPr>
              <a:t>Fire and Fuels </a:t>
            </a:r>
          </a:p>
          <a:p>
            <a:pPr marL="342900" indent="-342900" algn="ctr">
              <a:lnSpc>
                <a:spcPct val="90000"/>
              </a:lnSpc>
            </a:pPr>
            <a:r>
              <a:rPr lang="en-US" sz="1400">
                <a:latin typeface="Georgia" pitchFamily="18" charset="0"/>
              </a:rPr>
              <a:t>Adjustments</a:t>
            </a:r>
          </a:p>
        </p:txBody>
      </p:sp>
      <p:sp>
        <p:nvSpPr>
          <p:cNvPr id="57351" name="AutoShape 9"/>
          <p:cNvSpPr>
            <a:spLocks noChangeArrowheads="1"/>
          </p:cNvSpPr>
          <p:nvPr/>
        </p:nvSpPr>
        <p:spPr bwMode="auto">
          <a:xfrm>
            <a:off x="4648200" y="5029200"/>
            <a:ext cx="1828800" cy="9144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gn="ctr">
              <a:lnSpc>
                <a:spcPct val="90000"/>
              </a:lnSpc>
            </a:pPr>
            <a:r>
              <a:rPr lang="en-US" sz="1400">
                <a:latin typeface="Georgia" pitchFamily="18" charset="0"/>
              </a:rPr>
              <a:t>Crown Change</a:t>
            </a:r>
          </a:p>
        </p:txBody>
      </p:sp>
      <p:cxnSp>
        <p:nvCxnSpPr>
          <p:cNvPr id="57352" name="AutoShape 10"/>
          <p:cNvCxnSpPr>
            <a:cxnSpLocks noChangeShapeType="1"/>
            <a:stCxn id="57347" idx="3"/>
            <a:endCxn id="57349" idx="1"/>
          </p:cNvCxnSpPr>
          <p:nvPr/>
        </p:nvCxnSpPr>
        <p:spPr bwMode="auto">
          <a:xfrm flipV="1">
            <a:off x="4298950" y="3048000"/>
            <a:ext cx="349250" cy="3175"/>
          </a:xfrm>
          <a:prstGeom prst="straightConnector1">
            <a:avLst/>
          </a:prstGeom>
          <a:noFill/>
          <a:ln w="22225">
            <a:solidFill>
              <a:schemeClr val="tx1"/>
            </a:solidFill>
            <a:round/>
            <a:headEnd/>
            <a:tailEnd type="triangle" w="med" len="med"/>
          </a:ln>
        </p:spPr>
      </p:cxnSp>
      <p:cxnSp>
        <p:nvCxnSpPr>
          <p:cNvPr id="57353" name="AutoShape 11"/>
          <p:cNvCxnSpPr>
            <a:cxnSpLocks noChangeShapeType="1"/>
            <a:stCxn id="57357" idx="1"/>
            <a:endCxn id="57351" idx="3"/>
          </p:cNvCxnSpPr>
          <p:nvPr/>
        </p:nvCxnSpPr>
        <p:spPr bwMode="auto">
          <a:xfrm rot="10800000">
            <a:off x="6477000" y="5486400"/>
            <a:ext cx="304800" cy="1588"/>
          </a:xfrm>
          <a:prstGeom prst="straightConnector1">
            <a:avLst/>
          </a:prstGeom>
          <a:noFill/>
          <a:ln w="22225">
            <a:solidFill>
              <a:schemeClr val="tx1"/>
            </a:solidFill>
            <a:round/>
            <a:headEnd/>
            <a:tailEnd type="triangle" w="med" len="med"/>
          </a:ln>
        </p:spPr>
      </p:cxnSp>
      <p:cxnSp>
        <p:nvCxnSpPr>
          <p:cNvPr id="57354" name="AutoShape 12"/>
          <p:cNvCxnSpPr>
            <a:cxnSpLocks noChangeShapeType="1"/>
            <a:stCxn id="57350" idx="0"/>
            <a:endCxn id="57366" idx="0"/>
          </p:cNvCxnSpPr>
          <p:nvPr/>
        </p:nvCxnSpPr>
        <p:spPr bwMode="auto">
          <a:xfrm rot="5400000" flipH="1" flipV="1">
            <a:off x="7086601" y="3200400"/>
            <a:ext cx="1219200" cy="3175"/>
          </a:xfrm>
          <a:prstGeom prst="straightConnector1">
            <a:avLst/>
          </a:prstGeom>
          <a:noFill/>
          <a:ln w="22225">
            <a:solidFill>
              <a:schemeClr val="tx1"/>
            </a:solidFill>
            <a:round/>
            <a:headEnd/>
            <a:tailEnd type="triangle" w="med" len="med"/>
          </a:ln>
        </p:spPr>
      </p:cxnSp>
      <p:cxnSp>
        <p:nvCxnSpPr>
          <p:cNvPr id="17" name="AutoShape 13"/>
          <p:cNvCxnSpPr>
            <a:cxnSpLocks noChangeShapeType="1"/>
            <a:stCxn id="57361" idx="2"/>
          </p:cNvCxnSpPr>
          <p:nvPr/>
        </p:nvCxnSpPr>
        <p:spPr bwMode="auto">
          <a:xfrm rot="16200000" flipH="1">
            <a:off x="3344863" y="6027737"/>
            <a:ext cx="171450" cy="3175"/>
          </a:xfrm>
          <a:prstGeom prst="straightConnector1">
            <a:avLst/>
          </a:prstGeom>
          <a:noFill/>
          <a:ln w="22225">
            <a:solidFill>
              <a:schemeClr val="tx1"/>
            </a:solidFill>
            <a:round/>
            <a:headEnd/>
            <a:tailEnd type="triangle" w="med" len="med"/>
          </a:ln>
        </p:spPr>
      </p:cxnSp>
      <p:cxnSp>
        <p:nvCxnSpPr>
          <p:cNvPr id="57356" name="AutoShape 14"/>
          <p:cNvCxnSpPr>
            <a:cxnSpLocks noChangeShapeType="1"/>
            <a:stCxn id="57351" idx="1"/>
            <a:endCxn id="57361" idx="3"/>
          </p:cNvCxnSpPr>
          <p:nvPr/>
        </p:nvCxnSpPr>
        <p:spPr bwMode="auto">
          <a:xfrm rot="10800000">
            <a:off x="4343400" y="5486400"/>
            <a:ext cx="304800" cy="1588"/>
          </a:xfrm>
          <a:prstGeom prst="straightConnector1">
            <a:avLst/>
          </a:prstGeom>
          <a:noFill/>
          <a:ln w="22225">
            <a:solidFill>
              <a:schemeClr val="tx1"/>
            </a:solidFill>
            <a:round/>
            <a:headEnd/>
            <a:tailEnd type="triangle" w="med" len="med"/>
          </a:ln>
        </p:spPr>
      </p:cxnSp>
      <p:sp>
        <p:nvSpPr>
          <p:cNvPr id="57357" name="AutoShape 15"/>
          <p:cNvSpPr>
            <a:spLocks noChangeArrowheads="1"/>
          </p:cNvSpPr>
          <p:nvPr/>
        </p:nvSpPr>
        <p:spPr bwMode="auto">
          <a:xfrm>
            <a:off x="6781800" y="5029200"/>
            <a:ext cx="1828800" cy="9144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gn="ctr">
              <a:lnSpc>
                <a:spcPct val="90000"/>
              </a:lnSpc>
            </a:pPr>
            <a:r>
              <a:rPr lang="en-US" sz="1400">
                <a:latin typeface="Georgia" pitchFamily="18" charset="0"/>
              </a:rPr>
              <a:t>Regeneration</a:t>
            </a:r>
          </a:p>
        </p:txBody>
      </p:sp>
      <p:cxnSp>
        <p:nvCxnSpPr>
          <p:cNvPr id="57358" name="AutoShape 16"/>
          <p:cNvCxnSpPr>
            <a:cxnSpLocks noChangeShapeType="1"/>
            <a:stCxn id="57349" idx="3"/>
            <a:endCxn id="57366" idx="1"/>
          </p:cNvCxnSpPr>
          <p:nvPr/>
        </p:nvCxnSpPr>
        <p:spPr bwMode="auto">
          <a:xfrm>
            <a:off x="6477000" y="3048000"/>
            <a:ext cx="304800" cy="1588"/>
          </a:xfrm>
          <a:prstGeom prst="straightConnector1">
            <a:avLst/>
          </a:prstGeom>
          <a:noFill/>
          <a:ln w="22225">
            <a:solidFill>
              <a:schemeClr val="tx1"/>
            </a:solidFill>
            <a:round/>
            <a:headEnd/>
            <a:tailEnd type="triangle" w="med" len="med"/>
          </a:ln>
        </p:spPr>
      </p:cxnSp>
      <p:sp>
        <p:nvSpPr>
          <p:cNvPr id="57359" name="AutoShape 17"/>
          <p:cNvSpPr>
            <a:spLocks noChangeArrowheads="1"/>
          </p:cNvSpPr>
          <p:nvPr/>
        </p:nvSpPr>
        <p:spPr bwMode="auto">
          <a:xfrm>
            <a:off x="385763" y="2597150"/>
            <a:ext cx="1828800" cy="914400"/>
          </a:xfrm>
          <a:prstGeom prst="roundRect">
            <a:avLst>
              <a:gd name="adj" fmla="val 16667"/>
            </a:avLst>
          </a:prstGeom>
          <a:solidFill>
            <a:schemeClr val="bg1"/>
          </a:solidFill>
          <a:ln w="12700" algn="ctr">
            <a:solidFill>
              <a:schemeClr val="tx2"/>
            </a:solidFill>
            <a:round/>
            <a:headEnd/>
            <a:tailEnd/>
          </a:ln>
        </p:spPr>
        <p:txBody>
          <a:bodyPr wrap="none" anchor="ctr"/>
          <a:lstStyle/>
          <a:p>
            <a:pPr marL="342900" indent="-342900" algn="ctr">
              <a:lnSpc>
                <a:spcPct val="90000"/>
              </a:lnSpc>
            </a:pPr>
            <a:r>
              <a:rPr lang="en-US" sz="1400">
                <a:latin typeface="Georgia" pitchFamily="18" charset="0"/>
              </a:rPr>
              <a:t>Performs </a:t>
            </a:r>
          </a:p>
          <a:p>
            <a:pPr marL="342900" indent="-342900" algn="ctr">
              <a:lnSpc>
                <a:spcPct val="90000"/>
              </a:lnSpc>
            </a:pPr>
            <a:r>
              <a:rPr lang="en-US" sz="1400">
                <a:latin typeface="Georgia" pitchFamily="18" charset="0"/>
              </a:rPr>
              <a:t>Cutting Activities</a:t>
            </a:r>
          </a:p>
        </p:txBody>
      </p:sp>
      <p:cxnSp>
        <p:nvCxnSpPr>
          <p:cNvPr id="57360" name="AutoShape 18"/>
          <p:cNvCxnSpPr>
            <a:cxnSpLocks noChangeShapeType="1"/>
            <a:stCxn id="57359" idx="3"/>
            <a:endCxn id="57347" idx="1"/>
          </p:cNvCxnSpPr>
          <p:nvPr/>
        </p:nvCxnSpPr>
        <p:spPr bwMode="auto">
          <a:xfrm flipV="1">
            <a:off x="2214563" y="3051175"/>
            <a:ext cx="255587" cy="3175"/>
          </a:xfrm>
          <a:prstGeom prst="straightConnector1">
            <a:avLst/>
          </a:prstGeom>
          <a:noFill/>
          <a:ln w="22225">
            <a:solidFill>
              <a:schemeClr val="tx1"/>
            </a:solidFill>
            <a:round/>
            <a:headEnd/>
            <a:tailEnd type="triangle" w="med" len="med"/>
          </a:ln>
        </p:spPr>
      </p:cxnSp>
      <p:sp>
        <p:nvSpPr>
          <p:cNvPr id="57361" name="AutoShape 19"/>
          <p:cNvSpPr>
            <a:spLocks noChangeArrowheads="1"/>
          </p:cNvSpPr>
          <p:nvPr/>
        </p:nvSpPr>
        <p:spPr bwMode="auto">
          <a:xfrm>
            <a:off x="2514600" y="5029200"/>
            <a:ext cx="1828800" cy="9144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gn="ctr">
              <a:lnSpc>
                <a:spcPct val="90000"/>
              </a:lnSpc>
            </a:pPr>
            <a:r>
              <a:rPr lang="en-US" sz="1400">
                <a:latin typeface="Georgia" pitchFamily="18" charset="0"/>
              </a:rPr>
              <a:t>Report Projected</a:t>
            </a:r>
          </a:p>
          <a:p>
            <a:pPr marL="342900" indent="-342900" algn="ctr">
              <a:lnSpc>
                <a:spcPct val="90000"/>
              </a:lnSpc>
            </a:pPr>
            <a:r>
              <a:rPr lang="en-US" sz="1400">
                <a:latin typeface="Georgia" pitchFamily="18" charset="0"/>
              </a:rPr>
              <a:t>Conditions</a:t>
            </a:r>
          </a:p>
        </p:txBody>
      </p:sp>
      <p:cxnSp>
        <p:nvCxnSpPr>
          <p:cNvPr id="57362" name="AutoShape 20"/>
          <p:cNvCxnSpPr>
            <a:cxnSpLocks noChangeShapeType="1"/>
            <a:stCxn id="57361" idx="1"/>
            <a:endCxn id="57359" idx="2"/>
          </p:cNvCxnSpPr>
          <p:nvPr/>
        </p:nvCxnSpPr>
        <p:spPr bwMode="auto">
          <a:xfrm rot="10800000">
            <a:off x="1300163" y="3511550"/>
            <a:ext cx="1214437" cy="1974850"/>
          </a:xfrm>
          <a:prstGeom prst="bentConnector2">
            <a:avLst/>
          </a:prstGeom>
          <a:noFill/>
          <a:ln w="22225">
            <a:solidFill>
              <a:schemeClr val="tx1"/>
            </a:solidFill>
            <a:miter lim="800000"/>
            <a:headEnd/>
            <a:tailEnd type="triangle" w="med" len="med"/>
          </a:ln>
        </p:spPr>
      </p:cxnSp>
      <p:sp>
        <p:nvSpPr>
          <p:cNvPr id="25" name="AutoShape 33"/>
          <p:cNvSpPr>
            <a:spLocks noChangeArrowheads="1"/>
          </p:cNvSpPr>
          <p:nvPr/>
        </p:nvSpPr>
        <p:spPr bwMode="auto">
          <a:xfrm>
            <a:off x="2057400" y="5257800"/>
            <a:ext cx="304800" cy="4572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nSpc>
                <a:spcPct val="90000"/>
              </a:lnSpc>
            </a:pPr>
            <a:r>
              <a:rPr lang="en-US" sz="1600">
                <a:latin typeface="Georgia" pitchFamily="18" charset="0"/>
              </a:rPr>
              <a:t>1</a:t>
            </a:r>
          </a:p>
        </p:txBody>
      </p:sp>
      <p:sp>
        <p:nvSpPr>
          <p:cNvPr id="26" name="AutoShape 34"/>
          <p:cNvSpPr>
            <a:spLocks noChangeArrowheads="1"/>
          </p:cNvSpPr>
          <p:nvPr/>
        </p:nvSpPr>
        <p:spPr bwMode="auto">
          <a:xfrm>
            <a:off x="1143000" y="5257800"/>
            <a:ext cx="304800" cy="4572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nSpc>
                <a:spcPct val="90000"/>
              </a:lnSpc>
            </a:pPr>
            <a:r>
              <a:rPr lang="en-US" sz="1600">
                <a:latin typeface="Georgia" pitchFamily="18" charset="0"/>
              </a:rPr>
              <a:t>3</a:t>
            </a:r>
          </a:p>
        </p:txBody>
      </p:sp>
      <p:sp>
        <p:nvSpPr>
          <p:cNvPr id="27" name="AutoShape 35"/>
          <p:cNvSpPr>
            <a:spLocks noChangeArrowheads="1"/>
          </p:cNvSpPr>
          <p:nvPr/>
        </p:nvSpPr>
        <p:spPr bwMode="auto">
          <a:xfrm>
            <a:off x="1600200" y="5257800"/>
            <a:ext cx="304800" cy="4572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nSpc>
                <a:spcPct val="90000"/>
              </a:lnSpc>
            </a:pPr>
            <a:r>
              <a:rPr lang="en-US" sz="1600">
                <a:latin typeface="Georgia" pitchFamily="18" charset="0"/>
              </a:rPr>
              <a:t>2</a:t>
            </a:r>
          </a:p>
        </p:txBody>
      </p:sp>
      <p:sp>
        <p:nvSpPr>
          <p:cNvPr id="57366" name="AutoShape 37"/>
          <p:cNvSpPr>
            <a:spLocks noChangeArrowheads="1"/>
          </p:cNvSpPr>
          <p:nvPr/>
        </p:nvSpPr>
        <p:spPr bwMode="auto">
          <a:xfrm>
            <a:off x="6781800" y="2590800"/>
            <a:ext cx="1828800" cy="914400"/>
          </a:xfrm>
          <a:prstGeom prst="roundRect">
            <a:avLst>
              <a:gd name="adj" fmla="val 16667"/>
            </a:avLst>
          </a:prstGeom>
          <a:solidFill>
            <a:schemeClr val="bg1"/>
          </a:solidFill>
          <a:ln w="12700" algn="ctr">
            <a:solidFill>
              <a:schemeClr val="tx2"/>
            </a:solidFill>
            <a:round/>
            <a:headEnd/>
            <a:tailEnd/>
          </a:ln>
        </p:spPr>
        <p:txBody>
          <a:bodyPr wrap="none" anchor="ctr"/>
          <a:lstStyle/>
          <a:p>
            <a:pPr marL="342900" indent="-342900" algn="ctr">
              <a:lnSpc>
                <a:spcPct val="90000"/>
              </a:lnSpc>
            </a:pPr>
            <a:r>
              <a:rPr lang="en-US" sz="1400">
                <a:latin typeface="Georgia" pitchFamily="18" charset="0"/>
              </a:rPr>
              <a:t>Insect and Pathogen </a:t>
            </a:r>
          </a:p>
          <a:p>
            <a:pPr marL="342900" indent="-342900" algn="ctr">
              <a:lnSpc>
                <a:spcPct val="90000"/>
              </a:lnSpc>
            </a:pPr>
            <a:r>
              <a:rPr lang="en-US" sz="1400">
                <a:latin typeface="Georgia" pitchFamily="18" charset="0"/>
              </a:rPr>
              <a:t>Adjustments</a:t>
            </a:r>
          </a:p>
        </p:txBody>
      </p:sp>
      <p:cxnSp>
        <p:nvCxnSpPr>
          <p:cNvPr id="57367" name="AutoShape 38"/>
          <p:cNvCxnSpPr>
            <a:cxnSpLocks noChangeShapeType="1"/>
            <a:stCxn id="57350" idx="2"/>
            <a:endCxn id="57357" idx="0"/>
          </p:cNvCxnSpPr>
          <p:nvPr/>
        </p:nvCxnSpPr>
        <p:spPr bwMode="auto">
          <a:xfrm rot="5400000">
            <a:off x="7543801" y="4876800"/>
            <a:ext cx="304800" cy="3175"/>
          </a:xfrm>
          <a:prstGeom prst="straightConnector1">
            <a:avLst/>
          </a:prstGeom>
          <a:noFill/>
          <a:ln w="22225">
            <a:solidFill>
              <a:schemeClr val="tx1"/>
            </a:solidFill>
            <a:round/>
            <a:headEnd/>
            <a:tailEnd type="triangle" w="med" len="med"/>
          </a:ln>
        </p:spPr>
      </p:cxnSp>
      <p:sp>
        <p:nvSpPr>
          <p:cNvPr id="31" name="AutoShape 40"/>
          <p:cNvSpPr>
            <a:spLocks noChangeArrowheads="1"/>
          </p:cNvSpPr>
          <p:nvPr/>
        </p:nvSpPr>
        <p:spPr bwMode="auto">
          <a:xfrm>
            <a:off x="457200" y="5867400"/>
            <a:ext cx="1587500" cy="495300"/>
          </a:xfrm>
          <a:prstGeom prst="roundRect">
            <a:avLst>
              <a:gd name="adj" fmla="val 16667"/>
            </a:avLst>
          </a:prstGeom>
          <a:solidFill>
            <a:schemeClr val="bg1"/>
          </a:solidFill>
          <a:ln w="12700" algn="ctr">
            <a:solidFill>
              <a:schemeClr val="tx2"/>
            </a:solidFill>
            <a:round/>
            <a:headEnd/>
            <a:tailEnd/>
          </a:ln>
        </p:spPr>
        <p:txBody>
          <a:bodyPr anchor="ctr"/>
          <a:lstStyle/>
          <a:p>
            <a:pPr marL="342900" indent="-342900" algn="ctr">
              <a:lnSpc>
                <a:spcPct val="90000"/>
              </a:lnSpc>
            </a:pPr>
            <a:r>
              <a:rPr lang="en-US" sz="1400">
                <a:latin typeface="Georgia" pitchFamily="18" charset="0"/>
              </a:rPr>
              <a:t>End Stand </a:t>
            </a:r>
          </a:p>
          <a:p>
            <a:pPr marL="342900" indent="-342900" algn="ctr">
              <a:lnSpc>
                <a:spcPct val="90000"/>
              </a:lnSpc>
            </a:pPr>
            <a:r>
              <a:rPr lang="en-US" sz="1400">
                <a:latin typeface="Georgia" pitchFamily="18" charset="0"/>
              </a:rPr>
              <a:t>Simulation</a:t>
            </a:r>
          </a:p>
        </p:txBody>
      </p:sp>
      <p:sp>
        <p:nvSpPr>
          <p:cNvPr id="33" name="Text Box 23"/>
          <p:cNvSpPr txBox="1">
            <a:spLocks noChangeArrowheads="1"/>
          </p:cNvSpPr>
          <p:nvPr/>
        </p:nvSpPr>
        <p:spPr bwMode="auto">
          <a:xfrm>
            <a:off x="2895600" y="4038600"/>
            <a:ext cx="2286000" cy="457200"/>
          </a:xfrm>
          <a:prstGeom prst="rect">
            <a:avLst/>
          </a:prstGeom>
          <a:noFill/>
          <a:ln w="9525" algn="ctr">
            <a:noFill/>
            <a:miter lim="800000"/>
            <a:headEnd/>
            <a:tailEnd/>
          </a:ln>
        </p:spPr>
        <p:txBody>
          <a:bodyPr>
            <a:spAutoFit/>
          </a:bodyPr>
          <a:lstStyle/>
          <a:p>
            <a:pPr marL="342900" indent="-342900">
              <a:spcBef>
                <a:spcPct val="50000"/>
              </a:spcBef>
            </a:pPr>
            <a:r>
              <a:rPr lang="en-US" sz="2400">
                <a:latin typeface="Georgia" pitchFamily="18" charset="0"/>
              </a:rPr>
              <a:t>Growth Cycle</a:t>
            </a:r>
          </a:p>
        </p:txBody>
      </p:sp>
      <p:cxnSp>
        <p:nvCxnSpPr>
          <p:cNvPr id="71" name="Straight Connector 70"/>
          <p:cNvCxnSpPr/>
          <p:nvPr/>
        </p:nvCxnSpPr>
        <p:spPr>
          <a:xfrm flipV="1">
            <a:off x="152400" y="2362200"/>
            <a:ext cx="8839200" cy="762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371" name="Text Box 23"/>
          <p:cNvSpPr txBox="1">
            <a:spLocks noChangeArrowheads="1"/>
          </p:cNvSpPr>
          <p:nvPr/>
        </p:nvSpPr>
        <p:spPr bwMode="auto">
          <a:xfrm>
            <a:off x="2895600" y="1752600"/>
            <a:ext cx="2743200" cy="461963"/>
          </a:xfrm>
          <a:prstGeom prst="rect">
            <a:avLst/>
          </a:prstGeom>
          <a:noFill/>
          <a:ln w="9525" algn="ctr">
            <a:noFill/>
            <a:miter lim="800000"/>
            <a:headEnd/>
            <a:tailEnd/>
          </a:ln>
        </p:spPr>
        <p:txBody>
          <a:bodyPr>
            <a:spAutoFit/>
          </a:bodyPr>
          <a:lstStyle/>
          <a:p>
            <a:pPr marL="342900" indent="-342900">
              <a:spcBef>
                <a:spcPct val="50000"/>
              </a:spcBef>
            </a:pPr>
            <a:r>
              <a:rPr lang="en-US" sz="2400">
                <a:latin typeface="Georgia" pitchFamily="18" charset="0"/>
              </a:rPr>
              <a:t>Prior to Projection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path" presetSubtype="0" repeatCount="3000" fill="hold" grpId="0" nodeType="clickEffect">
                                  <p:stCondLst>
                                    <p:cond delay="0"/>
                                  </p:stCondLst>
                                  <p:childTnLst>
                                    <p:animMotion origin="layout" path="M -0.00833 -0.06667 C 0.06476 -0.06667 0.125 -0.03958 0.125 -0.00555 C 0.125 0.02778 0.06476 0.05556 -0.00833 0.05556 C -0.08229 0.05556 -0.14166 0.02778 -0.14166 -0.00555 C -0.14166 -0.03958 -0.08229 -0.06667 -0.00833 -0.06667 Z " pathEditMode="relative" rAng="0" ptsTypes="fffff">
                                      <p:cBhvr>
                                        <p:cTn id="10" dur="3000" fill="hold"/>
                                        <p:tgtEl>
                                          <p:spTgt spid="33"/>
                                        </p:tgtEl>
                                        <p:attrNameLst>
                                          <p:attrName>ppt_x</p:attrName>
                                          <p:attrName>ppt_y</p:attrName>
                                        </p:attrNameLst>
                                      </p:cBhvr>
                                      <p:rCtr x="0" y="61"/>
                                    </p:animMotion>
                                  </p:childTnLst>
                                  <p:subTnLst>
                                    <p:set>
                                      <p:cBhvr override="childStyle">
                                        <p:cTn dur="1" fill="hold" display="0" masterRel="sameClick" afterEffect="1">
                                          <p:stCondLst>
                                            <p:cond evt="end" delay="0">
                                              <p:tn val="9"/>
                                            </p:cond>
                                          </p:stCondLst>
                                        </p:cTn>
                                        <p:tgtEl>
                                          <p:spTgt spid="33"/>
                                        </p:tgtEl>
                                        <p:attrNameLst>
                                          <p:attrName>style.visibility</p:attrName>
                                        </p:attrNameLst>
                                      </p:cBhvr>
                                      <p:to>
                                        <p:strVal val="hidden"/>
                                      </p:to>
                                    </p:set>
                                  </p:subTnLst>
                                </p:cTn>
                              </p:par>
                              <p:par>
                                <p:cTn id="11" presetID="1" presetClass="entr" presetSubtype="0" fill="hold" grpId="0" nodeType="withEffect">
                                  <p:stCondLst>
                                    <p:cond delay="300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600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9000"/>
                                  </p:stCondLst>
                                  <p:childTnLst>
                                    <p:set>
                                      <p:cBhvr>
                                        <p:cTn id="16" dur="1" fill="hold">
                                          <p:stCondLst>
                                            <p:cond delay="0"/>
                                          </p:stCondLst>
                                        </p:cTn>
                                        <p:tgtEl>
                                          <p:spTgt spid="26"/>
                                        </p:tgtEl>
                                        <p:attrNameLst>
                                          <p:attrName>style.visibility</p:attrName>
                                        </p:attrNameLst>
                                      </p:cBhvr>
                                      <p:to>
                                        <p:strVal val="visible"/>
                                      </p:to>
                                    </p:set>
                                  </p:childTnLst>
                                </p:cTn>
                              </p:par>
                              <p:par>
                                <p:cTn id="17" presetID="0" presetClass="path" presetSubtype="0" accel="50000" decel="50000" fill="hold" nodeType="withEffect">
                                  <p:stCondLst>
                                    <p:cond delay="9000"/>
                                  </p:stCondLst>
                                  <p:childTnLst>
                                    <p:animMotion origin="layout" path="M -3.61111E-6 -2.95344E-6 L -0.2335 -0.03474 " pathEditMode="relative" rAng="0" ptsTypes="AA">
                                      <p:cBhvr>
                                        <p:cTn id="18" dur="2000" fill="hold"/>
                                        <p:tgtEl>
                                          <p:spTgt spid="17"/>
                                        </p:tgtEl>
                                        <p:attrNameLst>
                                          <p:attrName>ppt_x</p:attrName>
                                          <p:attrName>ppt_y</p:attrName>
                                        </p:attrNameLst>
                                      </p:cBhvr>
                                      <p:rCtr x="-117" y="-17"/>
                                    </p:animMotion>
                                  </p:childTnLst>
                                </p:cTn>
                              </p:par>
                            </p:childTnLst>
                          </p:cTn>
                        </p:par>
                        <p:par>
                          <p:cTn id="19" fill="hold">
                            <p:stCondLst>
                              <p:cond delay="11000"/>
                            </p:stCondLst>
                            <p:childTnLst>
                              <p:par>
                                <p:cTn id="20" presetID="1" presetClass="entr" presetSubtype="0" fill="hold" grpId="2"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1" grpId="0" animBg="1"/>
      <p:bldP spid="33" grpId="0"/>
      <p:bldP spid="33" grpId="1"/>
      <p:bldP spid="3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General Circulation Models</a:t>
            </a:r>
          </a:p>
        </p:txBody>
      </p:sp>
      <p:sp>
        <p:nvSpPr>
          <p:cNvPr id="59394" name="Content Placeholder 2"/>
          <p:cNvSpPr>
            <a:spLocks noGrp="1"/>
          </p:cNvSpPr>
          <p:nvPr>
            <p:ph sz="quarter" idx="1"/>
          </p:nvPr>
        </p:nvSpPr>
        <p:spPr>
          <a:xfrm>
            <a:off x="301625" y="1527175"/>
            <a:ext cx="8504238" cy="4572000"/>
          </a:xfrm>
        </p:spPr>
        <p:txBody>
          <a:bodyPr/>
          <a:lstStyle/>
          <a:p>
            <a:r>
              <a:rPr lang="en-US" smtClean="0"/>
              <a:t>Canadian Center of Climate Modeling and Analysis</a:t>
            </a:r>
          </a:p>
          <a:p>
            <a:pPr lvl="2"/>
            <a:r>
              <a:rPr lang="en-US" smtClean="0"/>
              <a:t>CGCM3-A2</a:t>
            </a:r>
          </a:p>
          <a:p>
            <a:pPr lvl="2"/>
            <a:r>
              <a:rPr lang="en-US" smtClean="0"/>
              <a:t>CGCM3-B1</a:t>
            </a:r>
          </a:p>
          <a:p>
            <a:pPr lvl="2"/>
            <a:r>
              <a:rPr lang="en-US" smtClean="0"/>
              <a:t>CGCM3-A1B</a:t>
            </a:r>
          </a:p>
          <a:p>
            <a:r>
              <a:rPr lang="en-US" smtClean="0"/>
              <a:t>Met Office Hadley Centre –UK (HADMC3)</a:t>
            </a:r>
          </a:p>
          <a:p>
            <a:pPr lvl="2"/>
            <a:r>
              <a:rPr lang="en-US" smtClean="0"/>
              <a:t>HADMC3-A2</a:t>
            </a:r>
          </a:p>
          <a:p>
            <a:pPr lvl="2"/>
            <a:r>
              <a:rPr lang="en-US" smtClean="0"/>
              <a:t>HADMC3-B2</a:t>
            </a:r>
          </a:p>
          <a:p>
            <a:r>
              <a:rPr lang="en-US" smtClean="0"/>
              <a:t>Geophysical Fluid Dynamics Laboratory -Princeton University, NOAA Research (GFDLCM21)</a:t>
            </a:r>
          </a:p>
          <a:p>
            <a:pPr lvl="2"/>
            <a:r>
              <a:rPr lang="en-US" smtClean="0"/>
              <a:t>GFDLCM21-A2</a:t>
            </a:r>
          </a:p>
          <a:p>
            <a:pPr lvl="2"/>
            <a:r>
              <a:rPr lang="en-US" smtClean="0"/>
              <a:t>GFDLCM21-B1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Emission Scenarios</a:t>
            </a:r>
          </a:p>
        </p:txBody>
      </p:sp>
      <p:pic>
        <p:nvPicPr>
          <p:cNvPr id="61442" name="Content Placeholder 3" descr="SRES_Scenarios.gif"/>
          <p:cNvPicPr>
            <a:picLocks noGrp="1" noChangeAspect="1"/>
          </p:cNvPicPr>
          <p:nvPr>
            <p:ph sz="quarter" idx="1"/>
          </p:nvPr>
        </p:nvPicPr>
        <p:blipFill>
          <a:blip r:embed="rId3"/>
          <a:srcRect/>
          <a:stretch>
            <a:fillRect/>
          </a:stretch>
        </p:blipFill>
        <p:spPr>
          <a:xfrm>
            <a:off x="2209800" y="1524000"/>
            <a:ext cx="4292600" cy="4572000"/>
          </a:xfrm>
        </p:spPr>
      </p:pic>
      <p:pic>
        <p:nvPicPr>
          <p:cNvPr id="61443" name="Picture 1" descr="C:\Documents and Settings\ckeyser\My Documents\My Pictures\Microsoft Clip Organizer\j0078748.wmf"/>
          <p:cNvPicPr>
            <a:picLocks noChangeAspect="1" noChangeArrowheads="1"/>
          </p:cNvPicPr>
          <p:nvPr/>
        </p:nvPicPr>
        <p:blipFill>
          <a:blip r:embed="rId4"/>
          <a:srcRect/>
          <a:stretch>
            <a:fillRect/>
          </a:stretch>
        </p:blipFill>
        <p:spPr bwMode="auto">
          <a:xfrm>
            <a:off x="7162800" y="3810000"/>
            <a:ext cx="1628775"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3421</TotalTime>
  <Words>3294</Words>
  <Application>Microsoft Office PowerPoint</Application>
  <PresentationFormat>On-screen Show (4:3)</PresentationFormat>
  <Paragraphs>283</Paragraphs>
  <Slides>27</Slides>
  <Notes>27</Notes>
  <HiddenSlides>1</HiddenSlides>
  <MMClips>2</MMClips>
  <ScaleCrop>false</ScaleCrop>
  <HeadingPairs>
    <vt:vector size="8" baseType="variant">
      <vt:variant>
        <vt:lpstr>Fonts Used</vt:lpstr>
      </vt:variant>
      <vt:variant>
        <vt:i4>5</vt:i4>
      </vt:variant>
      <vt:variant>
        <vt:lpstr>Design Template</vt:lpstr>
      </vt:variant>
      <vt:variant>
        <vt:i4>12</vt:i4>
      </vt:variant>
      <vt:variant>
        <vt:lpstr>Embedded OLE Servers</vt:lpstr>
      </vt:variant>
      <vt:variant>
        <vt:i4>1</vt:i4>
      </vt:variant>
      <vt:variant>
        <vt:lpstr>Slide Titles</vt:lpstr>
      </vt:variant>
      <vt:variant>
        <vt:i4>27</vt:i4>
      </vt:variant>
    </vt:vector>
  </HeadingPairs>
  <TitlesOfParts>
    <vt:vector size="45" baseType="lpstr">
      <vt:lpstr>Georgia</vt:lpstr>
      <vt:lpstr>Arial</vt:lpstr>
      <vt:lpstr>Wingdings 2</vt:lpstr>
      <vt:lpstr>Wingdings</vt:lpstr>
      <vt:lpstr>Calibri</vt:lpstr>
      <vt:lpstr>Civic</vt:lpstr>
      <vt:lpstr>Civic</vt:lpstr>
      <vt:lpstr>Civic</vt:lpstr>
      <vt:lpstr>Civic</vt:lpstr>
      <vt:lpstr>Civic</vt:lpstr>
      <vt:lpstr>Civic</vt:lpstr>
      <vt:lpstr>Civic</vt:lpstr>
      <vt:lpstr>Civic</vt:lpstr>
      <vt:lpstr>Civic</vt:lpstr>
      <vt:lpstr>Civic</vt:lpstr>
      <vt:lpstr>Civic</vt:lpstr>
      <vt:lpstr>Civic</vt:lpstr>
      <vt:lpstr>Bitmap Image</vt:lpstr>
      <vt:lpstr>Climate-FVS Version 0.1</vt:lpstr>
      <vt:lpstr>Presentation Road Map</vt:lpstr>
      <vt:lpstr>Description of FVS</vt:lpstr>
      <vt:lpstr>Applications example of FVS</vt:lpstr>
      <vt:lpstr>Variants of FVS</vt:lpstr>
      <vt:lpstr>FVS Basic Operation</vt:lpstr>
      <vt:lpstr>Processing Sequence</vt:lpstr>
      <vt:lpstr>General Circulation Models</vt:lpstr>
      <vt:lpstr>Emission Scenarios</vt:lpstr>
      <vt:lpstr>Example of predicted changes in climate</vt:lpstr>
      <vt:lpstr>Example of Viability Scores </vt:lpstr>
      <vt:lpstr>Douglas-fir climate profile</vt:lpstr>
      <vt:lpstr>Climate-FVS: Architecture</vt:lpstr>
      <vt:lpstr>Changes to the model under Climate-FVS</vt:lpstr>
      <vt:lpstr>Site Carrying Capacity</vt:lpstr>
      <vt:lpstr>Additional Species Specific Mortality</vt:lpstr>
      <vt:lpstr>Species Establishment</vt:lpstr>
      <vt:lpstr>Growth</vt:lpstr>
      <vt:lpstr>Growth modified based on Seed Transfer Distance</vt:lpstr>
      <vt:lpstr>How To Run Climate-FVS</vt:lpstr>
      <vt:lpstr>Example of additional input file needed</vt:lpstr>
      <vt:lpstr>Four Optional Keywords</vt:lpstr>
      <vt:lpstr>Climate-FVS Reports</vt:lpstr>
      <vt:lpstr>Compare Climate Scenarios</vt:lpstr>
      <vt:lpstr>Compare Species by Climate Scenarios</vt:lpstr>
      <vt:lpstr>Compare Scenarios</vt:lpstr>
      <vt:lpstr>Climate-FVS </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Service Center</dc:title>
  <dc:creator>ckeyser</dc:creator>
  <cp:lastModifiedBy>Greg Johnson</cp:lastModifiedBy>
  <cp:revision>244</cp:revision>
  <dcterms:created xsi:type="dcterms:W3CDTF">2009-10-09T19:24:44Z</dcterms:created>
  <dcterms:modified xsi:type="dcterms:W3CDTF">2009-11-15T17:20:33Z</dcterms:modified>
  <cp:contentStatus/>
</cp:coreProperties>
</file>