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5" r:id="rId3"/>
    <p:sldId id="258" r:id="rId4"/>
    <p:sldId id="260" r:id="rId5"/>
    <p:sldId id="257" r:id="rId6"/>
    <p:sldId id="286" r:id="rId7"/>
    <p:sldId id="288" r:id="rId8"/>
    <p:sldId id="287" r:id="rId9"/>
    <p:sldId id="289" r:id="rId10"/>
    <p:sldId id="290" r:id="rId11"/>
    <p:sldId id="263" r:id="rId12"/>
    <p:sldId id="264" r:id="rId13"/>
    <p:sldId id="265" r:id="rId14"/>
    <p:sldId id="266" r:id="rId15"/>
    <p:sldId id="259" r:id="rId16"/>
    <p:sldId id="279" r:id="rId17"/>
    <p:sldId id="274" r:id="rId18"/>
    <p:sldId id="275" r:id="rId19"/>
    <p:sldId id="281" r:id="rId20"/>
    <p:sldId id="276" r:id="rId21"/>
    <p:sldId id="282" r:id="rId22"/>
    <p:sldId id="291" r:id="rId23"/>
    <p:sldId id="292" r:id="rId24"/>
    <p:sldId id="293" r:id="rId25"/>
    <p:sldId id="294" r:id="rId26"/>
    <p:sldId id="295" r:id="rId27"/>
    <p:sldId id="261" r:id="rId28"/>
    <p:sldId id="283" r:id="rId29"/>
    <p:sldId id="271" r:id="rId30"/>
    <p:sldId id="27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rix\home\haxtonz\growspace\GS3StandTable_Fina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rix\home\haxtonz\growspace\GS3StandTable_Final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rix\home\haxtonz\growspace\GS3StandTable_Fin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166666666666666"/>
          <c:y val="4.8611111111111119E-2"/>
          <c:w val="0.71875000000000033"/>
          <c:h val="0.69791666666666663"/>
        </c:manualLayout>
      </c:layout>
      <c:barChart>
        <c:barDir val="col"/>
        <c:grouping val="clustered"/>
        <c:ser>
          <c:idx val="0"/>
          <c:order val="0"/>
          <c:tx>
            <c:v>DF</c:v>
          </c:tx>
          <c:cat>
            <c:numRef>
              <c:f>GS3StandTable_Final!$H$2:$H$11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10</c:v>
                </c:pt>
                <c:pt idx="3">
                  <c:v>14</c:v>
                </c:pt>
                <c:pt idx="4">
                  <c:v>18</c:v>
                </c:pt>
                <c:pt idx="5">
                  <c:v>22</c:v>
                </c:pt>
                <c:pt idx="6">
                  <c:v>26</c:v>
                </c:pt>
                <c:pt idx="7">
                  <c:v>30</c:v>
                </c:pt>
                <c:pt idx="8">
                  <c:v>34</c:v>
                </c:pt>
                <c:pt idx="9">
                  <c:v>38</c:v>
                </c:pt>
              </c:numCache>
            </c:numRef>
          </c:cat>
          <c:val>
            <c:numRef>
              <c:f>GS3StandTable_Final!$I$2:$I$11</c:f>
              <c:numCache>
                <c:formatCode>General</c:formatCode>
                <c:ptCount val="10"/>
                <c:pt idx="0">
                  <c:v>8.0940000000000012</c:v>
                </c:pt>
                <c:pt idx="1">
                  <c:v>0</c:v>
                </c:pt>
                <c:pt idx="2">
                  <c:v>10.380978506409003</c:v>
                </c:pt>
                <c:pt idx="3">
                  <c:v>17.861017333216505</c:v>
                </c:pt>
                <c:pt idx="4">
                  <c:v>8.1316554903773977</c:v>
                </c:pt>
                <c:pt idx="5">
                  <c:v>13.153171194964949</c:v>
                </c:pt>
                <c:pt idx="6">
                  <c:v>10.147225996070999</c:v>
                </c:pt>
                <c:pt idx="7">
                  <c:v>5.7263974934684994</c:v>
                </c:pt>
                <c:pt idx="8">
                  <c:v>3.5493394093792503</c:v>
                </c:pt>
                <c:pt idx="9">
                  <c:v>0.32595541757175001</c:v>
                </c:pt>
              </c:numCache>
            </c:numRef>
          </c:val>
        </c:ser>
        <c:ser>
          <c:idx val="1"/>
          <c:order val="1"/>
          <c:tx>
            <c:strRef>
              <c:f>GS3StandTable_Final!$J$1</c:f>
              <c:strCache>
                <c:ptCount val="1"/>
                <c:pt idx="0">
                  <c:v>NF</c:v>
                </c:pt>
              </c:strCache>
            </c:strRef>
          </c:tx>
          <c:val>
            <c:numRef>
              <c:f>GS3StandTable_Final!$J$2:$J$11</c:f>
              <c:numCache>
                <c:formatCode>General</c:formatCode>
                <c:ptCount val="10"/>
                <c:pt idx="0">
                  <c:v>4.0469999999999997</c:v>
                </c:pt>
                <c:pt idx="1">
                  <c:v>8.0940000000000012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1.4667993789717</c:v>
                </c:pt>
                <c:pt idx="7">
                  <c:v>1.2663944367800999</c:v>
                </c:pt>
                <c:pt idx="8">
                  <c:v>0.49190741406959998</c:v>
                </c:pt>
                <c:pt idx="9">
                  <c:v>0.74576627796690009</c:v>
                </c:pt>
              </c:numCache>
            </c:numRef>
          </c:val>
        </c:ser>
        <c:ser>
          <c:idx val="2"/>
          <c:order val="2"/>
          <c:tx>
            <c:strRef>
              <c:f>GS3StandTable_Final!$K$1</c:f>
              <c:strCache>
                <c:ptCount val="1"/>
                <c:pt idx="0">
                  <c:v>RA</c:v>
                </c:pt>
              </c:strCache>
            </c:strRef>
          </c:tx>
          <c:val>
            <c:numRef>
              <c:f>GS3StandTable_Final!$K$2:$K$11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4.0469999999999997</c:v>
                </c:pt>
                <c:pt idx="3">
                  <c:v>6.0256601242694998</c:v>
                </c:pt>
                <c:pt idx="4">
                  <c:v>4.3584837308461495</c:v>
                </c:pt>
                <c:pt idx="5">
                  <c:v>1.1193331302831002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GS3StandTable_Final!$L$1</c:f>
              <c:strCache>
                <c:ptCount val="1"/>
                <c:pt idx="0">
                  <c:v>WH</c:v>
                </c:pt>
              </c:strCache>
            </c:strRef>
          </c:tx>
          <c:spPr>
            <a:solidFill>
              <a:prstClr val="black"/>
            </a:solidFill>
          </c:spPr>
          <c:val>
            <c:numRef>
              <c:f>GS3StandTable_Final!$L$2:$L$11</c:f>
              <c:numCache>
                <c:formatCode>General</c:formatCode>
                <c:ptCount val="10"/>
                <c:pt idx="0">
                  <c:v>0</c:v>
                </c:pt>
                <c:pt idx="1">
                  <c:v>4.0469999999999997</c:v>
                </c:pt>
                <c:pt idx="2">
                  <c:v>0</c:v>
                </c:pt>
                <c:pt idx="3">
                  <c:v>1.9824516727730999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73540352"/>
        <c:axId val="73542272"/>
      </c:barChart>
      <c:catAx>
        <c:axId val="73540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Midpoint of 4" diameter class (in)</a:t>
                </a:r>
              </a:p>
            </c:rich>
          </c:tx>
          <c:layout/>
        </c:title>
        <c:numFmt formatCode="General" sourceLinked="1"/>
        <c:tickLblPos val="nextTo"/>
        <c:crossAx val="73542272"/>
        <c:crosses val="autoZero"/>
        <c:auto val="1"/>
        <c:lblAlgn val="ctr"/>
        <c:lblOffset val="100"/>
      </c:catAx>
      <c:valAx>
        <c:axId val="735422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Absolute</a:t>
                </a:r>
                <a:r>
                  <a:rPr lang="en-US" baseline="0"/>
                  <a:t> density (trees/ac)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7354035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166666666666666"/>
          <c:y val="4.8611111111111112E-2"/>
          <c:w val="0.5791666666666665"/>
          <c:h val="0.69791666666666652"/>
        </c:manualLayout>
      </c:layout>
      <c:barChart>
        <c:barDir val="col"/>
        <c:grouping val="clustered"/>
        <c:ser>
          <c:idx val="0"/>
          <c:order val="0"/>
          <c:tx>
            <c:v>Relative density</c:v>
          </c:tx>
          <c:cat>
            <c:strRef>
              <c:f>GS3StandTable_Final!$B$34:$E$34</c:f>
              <c:strCache>
                <c:ptCount val="4"/>
                <c:pt idx="0">
                  <c:v>DF</c:v>
                </c:pt>
                <c:pt idx="1">
                  <c:v>NF</c:v>
                </c:pt>
                <c:pt idx="2">
                  <c:v>RA</c:v>
                </c:pt>
                <c:pt idx="3">
                  <c:v>WH</c:v>
                </c:pt>
              </c:strCache>
            </c:strRef>
          </c:cat>
          <c:val>
            <c:numRef>
              <c:f>GS3StandTable_Final!$B$31:$E$31</c:f>
              <c:numCache>
                <c:formatCode>0</c:formatCode>
                <c:ptCount val="4"/>
                <c:pt idx="0">
                  <c:v>67.242053994524682</c:v>
                </c:pt>
                <c:pt idx="1">
                  <c:v>14.002826597692247</c:v>
                </c:pt>
                <c:pt idx="2">
                  <c:v>13.514922005948996</c:v>
                </c:pt>
                <c:pt idx="3">
                  <c:v>5.2401974018340791</c:v>
                </c:pt>
              </c:numCache>
            </c:numRef>
          </c:val>
        </c:ser>
        <c:ser>
          <c:idx val="1"/>
          <c:order val="1"/>
          <c:tx>
            <c:v>APA</c:v>
          </c:tx>
          <c:cat>
            <c:strRef>
              <c:f>GS3StandTable_Final!$B$34:$E$34</c:f>
              <c:strCache>
                <c:ptCount val="4"/>
                <c:pt idx="0">
                  <c:v>DF</c:v>
                </c:pt>
                <c:pt idx="1">
                  <c:v>NF</c:v>
                </c:pt>
                <c:pt idx="2">
                  <c:v>RA</c:v>
                </c:pt>
                <c:pt idx="3">
                  <c:v>WH</c:v>
                </c:pt>
              </c:strCache>
            </c:strRef>
          </c:cat>
          <c:val>
            <c:numRef>
              <c:f>GS3StandTable_Final!$B$44:$E$44</c:f>
              <c:numCache>
                <c:formatCode>General</c:formatCode>
                <c:ptCount val="4"/>
                <c:pt idx="0">
                  <c:v>75</c:v>
                </c:pt>
                <c:pt idx="1">
                  <c:v>10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</c:ser>
        <c:axId val="73563520"/>
        <c:axId val="73582080"/>
      </c:barChart>
      <c:catAx>
        <c:axId val="73563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Species</a:t>
                </a:r>
              </a:p>
            </c:rich>
          </c:tx>
          <c:layout/>
        </c:title>
        <c:numFmt formatCode="General" sourceLinked="1"/>
        <c:tickLblPos val="nextTo"/>
        <c:crossAx val="73582080"/>
        <c:crosses val="autoZero"/>
        <c:auto val="1"/>
        <c:lblAlgn val="ctr"/>
        <c:lblOffset val="100"/>
      </c:catAx>
      <c:valAx>
        <c:axId val="735820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</c:title>
        <c:numFmt formatCode="0" sourceLinked="1"/>
        <c:tickLblPos val="nextTo"/>
        <c:crossAx val="7356352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166666666666666"/>
          <c:y val="4.8611111111111112E-2"/>
          <c:w val="0.5791666666666665"/>
          <c:h val="0.69791666666666652"/>
        </c:manualLayout>
      </c:layout>
      <c:barChart>
        <c:barDir val="col"/>
        <c:grouping val="clustered"/>
        <c:ser>
          <c:idx val="0"/>
          <c:order val="0"/>
          <c:tx>
            <c:v>Relative density</c:v>
          </c:tx>
          <c:cat>
            <c:numRef>
              <c:f>GS3StandTable_Final!$A$21:$A$28</c:f>
              <c:numCache>
                <c:formatCode>General</c:formatCode>
                <c:ptCount val="8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</c:numCache>
            </c:numRef>
          </c:cat>
          <c:val>
            <c:numRef>
              <c:f>GS3StandTable_Final!$F$21:$F$28</c:f>
              <c:numCache>
                <c:formatCode>0</c:formatCode>
                <c:ptCount val="8"/>
                <c:pt idx="0">
                  <c:v>12.539358400434688</c:v>
                </c:pt>
                <c:pt idx="1">
                  <c:v>22.482864216033555</c:v>
                </c:pt>
                <c:pt idx="2">
                  <c:v>10.855181971381334</c:v>
                </c:pt>
                <c:pt idx="3">
                  <c:v>12.404235765013151</c:v>
                </c:pt>
                <c:pt idx="4">
                  <c:v>10.093751289185283</c:v>
                </c:pt>
                <c:pt idx="5">
                  <c:v>6.0774365718734868</c:v>
                </c:pt>
                <c:pt idx="6">
                  <c:v>3.5122482530268071</c:v>
                </c:pt>
                <c:pt idx="7">
                  <c:v>0.93143349499107742</c:v>
                </c:pt>
              </c:numCache>
            </c:numRef>
          </c:val>
        </c:ser>
        <c:ser>
          <c:idx val="1"/>
          <c:order val="1"/>
          <c:tx>
            <c:v>APA</c:v>
          </c:tx>
          <c:cat>
            <c:numRef>
              <c:f>GS3StandTable_Final!$A$21:$A$30</c:f>
              <c:numCache>
                <c:formatCode>General</c:formatCode>
                <c:ptCount val="10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  <c:pt idx="8">
                  <c:v>42</c:v>
                </c:pt>
                <c:pt idx="9">
                  <c:v>46</c:v>
                </c:pt>
              </c:numCache>
            </c:numRef>
          </c:cat>
          <c:val>
            <c:numRef>
              <c:f>GS3StandTable_Final!$F$37:$F$43</c:f>
              <c:numCache>
                <c:formatCode>General</c:formatCode>
                <c:ptCount val="7"/>
                <c:pt idx="0">
                  <c:v>10</c:v>
                </c:pt>
                <c:pt idx="1">
                  <c:v>35</c:v>
                </c:pt>
                <c:pt idx="2">
                  <c:v>10</c:v>
                </c:pt>
                <c:pt idx="3">
                  <c:v>10</c:v>
                </c:pt>
                <c:pt idx="4">
                  <c:v>20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</c:ser>
        <c:axId val="73935104"/>
        <c:axId val="73945472"/>
      </c:barChart>
      <c:catAx>
        <c:axId val="73935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Midpoint</a:t>
                </a:r>
                <a:r>
                  <a:rPr lang="en-US" baseline="0"/>
                  <a:t> of 4" d</a:t>
                </a:r>
                <a:r>
                  <a:rPr lang="en-US"/>
                  <a:t>iameter class (in)</a:t>
                </a:r>
              </a:p>
            </c:rich>
          </c:tx>
          <c:layout/>
        </c:title>
        <c:numFmt formatCode="General" sourceLinked="1"/>
        <c:tickLblPos val="nextTo"/>
        <c:crossAx val="73945472"/>
        <c:crosses val="autoZero"/>
        <c:auto val="1"/>
        <c:lblAlgn val="ctr"/>
        <c:lblOffset val="100"/>
      </c:catAx>
      <c:valAx>
        <c:axId val="739454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</c:title>
        <c:numFmt formatCode="0" sourceLinked="1"/>
        <c:tickLblPos val="nextTo"/>
        <c:crossAx val="739351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E0A672-F06C-4296-89F4-5E3570AA23FD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AFB21FB-5450-4793-807A-F0ACB92A5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4191000" cy="29146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relative approach to stand table construction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3810000" cy="2438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Zane </a:t>
            </a:r>
            <a:r>
              <a:rPr lang="en-US" sz="2000" dirty="0" err="1" smtClean="0">
                <a:solidFill>
                  <a:schemeClr val="tx1"/>
                </a:solidFill>
              </a:rPr>
              <a:t>Haxton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Forest Engineering, Resources &amp; Mgmt.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Oregon State University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GMUG </a:t>
            </a:r>
            <a:r>
              <a:rPr lang="en-US" sz="1600" dirty="0" smtClean="0">
                <a:solidFill>
                  <a:schemeClr val="tx1"/>
                </a:solidFill>
              </a:rPr>
              <a:t>Meeting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Vancouver,  WA</a:t>
            </a:r>
            <a:endParaRPr lang="en-US" sz="1600" dirty="0"/>
          </a:p>
          <a:p>
            <a:r>
              <a:rPr lang="en-US" sz="1600" dirty="0" smtClean="0">
                <a:solidFill>
                  <a:schemeClr val="tx1"/>
                </a:solidFill>
              </a:rPr>
              <a:t>June 2, </a:t>
            </a:r>
            <a:r>
              <a:rPr lang="en-US" sz="1600" dirty="0" smtClean="0">
                <a:solidFill>
                  <a:schemeClr val="tx1"/>
                </a:solidFill>
              </a:rPr>
              <a:t>2010</a:t>
            </a:r>
          </a:p>
        </p:txBody>
      </p:sp>
      <p:pic>
        <p:nvPicPr>
          <p:cNvPr id="48140" name="Picture 12" descr="http://www.bentler.us/eastern-washington/plants/trees/ponderosa-pine-tre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685800"/>
            <a:ext cx="3181350" cy="524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considerations</a:t>
            </a:r>
            <a:endParaRPr lang="en-US" dirty="0"/>
          </a:p>
        </p:txBody>
      </p:sp>
      <p:pic>
        <p:nvPicPr>
          <p:cNvPr id="68610" name="Picture 2" descr="Figure 1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09799"/>
            <a:ext cx="2381251" cy="28956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24200" y="5181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http://pubs.ext.vt.edu/420/420-085/420-085.html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“nearest tree”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4191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Problematic for estimating density or basal area (Iles 2009).</a:t>
            </a:r>
          </a:p>
          <a:p>
            <a:endParaRPr lang="en-US" sz="2000" dirty="0" smtClean="0"/>
          </a:p>
          <a:p>
            <a:r>
              <a:rPr lang="en-US" sz="2000" dirty="0" smtClean="0"/>
              <a:t>Inclusion probability of tree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i="1" dirty="0" smtClean="0"/>
              <a:t>	</a:t>
            </a:r>
            <a:r>
              <a:rPr lang="en-US" sz="2000" dirty="0" smtClean="0"/>
              <a:t>where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= APA to tree </a:t>
            </a:r>
            <a:r>
              <a:rPr lang="en-US" sz="2000" i="1" dirty="0" err="1" smtClean="0"/>
              <a:t>i</a:t>
            </a:r>
            <a:endParaRPr lang="en-US" sz="2000" i="1" u="sng" dirty="0" smtClean="0"/>
          </a:p>
          <a:p>
            <a:pPr>
              <a:buNone/>
            </a:pPr>
            <a:r>
              <a:rPr lang="en-US" sz="2000" dirty="0" smtClean="0"/>
              <a:t>		  </a:t>
            </a:r>
            <a:r>
              <a:rPr lang="en-US" sz="2000" i="1" dirty="0" smtClean="0"/>
              <a:t>A</a:t>
            </a:r>
            <a:r>
              <a:rPr lang="en-US" sz="2000" dirty="0" smtClean="0"/>
              <a:t> = total area of tract</a:t>
            </a:r>
          </a:p>
          <a:p>
            <a:pPr>
              <a:buNone/>
            </a:pPr>
            <a:r>
              <a:rPr lang="en-US" sz="2000" dirty="0" smtClean="0"/>
              <a:t>		  </a:t>
            </a:r>
            <a:r>
              <a:rPr lang="en-US" sz="2000" i="1" dirty="0" smtClean="0"/>
              <a:t>n</a:t>
            </a:r>
            <a:r>
              <a:rPr lang="en-US" sz="2000" dirty="0" smtClean="0"/>
              <a:t> = number of sample points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000" dirty="0" smtClean="0"/>
              <a:t>Horvitz-Thompson estimators: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2000" dirty="0" smtClean="0"/>
              <a:t>Ugly </a:t>
            </a:r>
            <a:r>
              <a:rPr lang="en-US" sz="2000" dirty="0" smtClean="0"/>
              <a:t>to compute!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3457576" cy="330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86400" y="50292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Kleinn</a:t>
            </a:r>
            <a:r>
              <a:rPr lang="en-US" sz="1200" dirty="0" smtClean="0"/>
              <a:t> and </a:t>
            </a:r>
            <a:r>
              <a:rPr lang="en-US" sz="1200" dirty="0" err="1" smtClean="0"/>
              <a:t>Vilcko</a:t>
            </a:r>
            <a:r>
              <a:rPr lang="en-US" sz="1200" dirty="0" smtClean="0"/>
              <a:t> 2006</a:t>
            </a:r>
            <a:endParaRPr lang="en-US" sz="1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00200" y="2667000"/>
          <a:ext cx="976312" cy="563563"/>
        </p:xfrm>
        <a:graphic>
          <a:graphicData uri="http://schemas.openxmlformats.org/presentationml/2006/ole">
            <p:oleObj spid="_x0000_s20483" name="Equation" r:id="rId4" imgW="749160" imgH="431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57363" y="5105400"/>
          <a:ext cx="1108075" cy="762000"/>
        </p:xfrm>
        <a:graphic>
          <a:graphicData uri="http://schemas.openxmlformats.org/presentationml/2006/ole">
            <p:oleObj spid="_x0000_s20485" name="Equation" r:id="rId5" imgW="850680" imgH="58392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429000" y="5060950"/>
          <a:ext cx="1155328" cy="806450"/>
        </p:xfrm>
        <a:graphic>
          <a:graphicData uri="http://schemas.openxmlformats.org/presentationml/2006/ole">
            <p:oleObj spid="_x0000_s20486" name="Equation" r:id="rId6" imgW="83808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But when we are specifically interested in the APA…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question is not, “how big is the inclusion zone?”,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but rather, “</a:t>
            </a:r>
            <a:r>
              <a:rPr lang="en-US" sz="2000" i="1" dirty="0" smtClean="0"/>
              <a:t>are we in the inclusion zone or not</a:t>
            </a:r>
            <a:r>
              <a:rPr lang="en-US" sz="2000" dirty="0" smtClean="0"/>
              <a:t>?”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“</a:t>
            </a:r>
            <a:r>
              <a:rPr lang="en-US" sz="2000" dirty="0" err="1" smtClean="0"/>
              <a:t>Bitterlich</a:t>
            </a:r>
            <a:r>
              <a:rPr lang="en-US" sz="2000" dirty="0" smtClean="0"/>
              <a:t> found a way to tell when he was inside an invisible circle that was a multiple of the stem area without distance measurements or calculations, by simply using an angle to view the tree” (Iles 2009).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“nearest tree”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Trees are selected in proportion to the area potentially available to them.</a:t>
            </a:r>
          </a:p>
          <a:p>
            <a:endParaRPr lang="en-US" sz="2000" dirty="0" smtClean="0"/>
          </a:p>
          <a:p>
            <a:r>
              <a:rPr lang="en-US" sz="2000" dirty="0" smtClean="0"/>
              <a:t>Each tree sampled represents the same proportion of the tract.</a:t>
            </a:r>
          </a:p>
          <a:p>
            <a:endParaRPr lang="en-US" sz="2000" dirty="0" smtClean="0"/>
          </a:p>
          <a:p>
            <a:r>
              <a:rPr lang="en-US" sz="2000" dirty="0" smtClean="0"/>
              <a:t>If </a:t>
            </a:r>
            <a:r>
              <a:rPr lang="en-US" sz="2000" i="1" dirty="0" smtClean="0"/>
              <a:t>n</a:t>
            </a:r>
            <a:r>
              <a:rPr lang="en-US" sz="2000" dirty="0" smtClean="0"/>
              <a:t> sample points are located on a tract, the nearest tree to each sample point will represent</a:t>
            </a:r>
          </a:p>
          <a:p>
            <a:pPr>
              <a:buNone/>
            </a:pPr>
            <a:r>
              <a:rPr lang="en-US" sz="2000" dirty="0" smtClean="0"/>
              <a:t>	of the tract area.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3457576" cy="330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86400" y="50292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Kleinn</a:t>
            </a:r>
            <a:r>
              <a:rPr lang="en-US" sz="1200" dirty="0" smtClean="0"/>
              <a:t> and </a:t>
            </a:r>
            <a:r>
              <a:rPr lang="en-US" sz="1200" dirty="0" err="1" smtClean="0"/>
              <a:t>Vilcko</a:t>
            </a:r>
            <a:r>
              <a:rPr lang="en-US" sz="1200" dirty="0" smtClean="0"/>
              <a:t> 2006</a:t>
            </a:r>
            <a:endParaRPr lang="en-US" sz="12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19600" y="4648200"/>
          <a:ext cx="228600" cy="457200"/>
        </p:xfrm>
        <a:graphic>
          <a:graphicData uri="http://schemas.openxmlformats.org/presentationml/2006/ole">
            <p:oleObj spid="_x0000_s39937" name="Equation" r:id="rId4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math…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3879850" y="1609725"/>
          <a:ext cx="1000125" cy="576263"/>
        </p:xfrm>
        <a:graphic>
          <a:graphicData uri="http://schemas.openxmlformats.org/presentationml/2006/ole">
            <p:oleObj spid="_x0000_s21506" name="Equation" r:id="rId3" imgW="749160" imgH="431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2438400"/>
            <a:ext cx="632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 = </a:t>
            </a:r>
            <a:r>
              <a:rPr lang="en-US" dirty="0" smtClean="0"/>
              <a:t>inclusion probability of tree </a:t>
            </a:r>
            <a:r>
              <a:rPr lang="en-US" i="1" dirty="0" err="1" smtClean="0"/>
              <a:t>i</a:t>
            </a:r>
            <a:endParaRPr lang="en-US" dirty="0" smtClean="0"/>
          </a:p>
          <a:p>
            <a:r>
              <a:rPr lang="en-US" i="1" dirty="0" smtClean="0"/>
              <a:t>          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area potentially available to tree </a:t>
            </a:r>
            <a:r>
              <a:rPr lang="en-US" i="1" dirty="0" err="1" smtClean="0"/>
              <a:t>i</a:t>
            </a:r>
            <a:endParaRPr lang="en-US" dirty="0" smtClean="0"/>
          </a:p>
          <a:p>
            <a:r>
              <a:rPr lang="en-US" dirty="0" smtClean="0"/>
              <a:t>           A = total area of tract</a:t>
            </a:r>
          </a:p>
          <a:p>
            <a:r>
              <a:rPr lang="en-US" i="1" dirty="0" smtClean="0"/>
              <a:t>           n = </a:t>
            </a:r>
            <a:r>
              <a:rPr lang="en-US" dirty="0" smtClean="0"/>
              <a:t>number of sample points installed in the tract</a:t>
            </a:r>
          </a:p>
          <a:p>
            <a:endParaRPr lang="en-US" i="1" dirty="0" smtClean="0"/>
          </a:p>
          <a:p>
            <a:r>
              <a:rPr lang="en-US" dirty="0" smtClean="0"/>
              <a:t>Horvitz-Thompson estimator for the proportion of land area potentially available to tree </a:t>
            </a:r>
            <a:r>
              <a:rPr lang="en-US" i="1" dirty="0" err="1" smtClean="0"/>
              <a:t>i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19288" y="4483100"/>
          <a:ext cx="5040312" cy="1549400"/>
        </p:xfrm>
        <a:graphic>
          <a:graphicData uri="http://schemas.openxmlformats.org/presentationml/2006/ole">
            <p:oleObj spid="_x0000_s21507" name="Equation" r:id="rId4" imgW="2603160" imgH="774360" progId="Equation.3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 rot="5400000">
            <a:off x="5257800" y="5029200"/>
            <a:ext cx="6858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5257800" y="5029200"/>
            <a:ext cx="6858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35052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Locate sample points on a 1-ac grid across a 60-ac tract.</a:t>
            </a:r>
          </a:p>
          <a:p>
            <a:endParaRPr lang="en-US" sz="2000" dirty="0" smtClean="0"/>
          </a:p>
          <a:p>
            <a:r>
              <a:rPr lang="en-US" sz="2000" dirty="0" smtClean="0"/>
              <a:t>Each sample point represents 1 ac = 1/60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tract.</a:t>
            </a:r>
          </a:p>
          <a:p>
            <a:endParaRPr lang="en-US" sz="2000" dirty="0" smtClean="0"/>
          </a:p>
          <a:p>
            <a:r>
              <a:rPr lang="en-US" sz="2000" dirty="0" smtClean="0"/>
              <a:t>The nearest tree to each sample point represents 1/60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the land base.</a:t>
            </a:r>
            <a:endParaRPr lang="en-US" sz="2000" dirty="0"/>
          </a:p>
        </p:txBody>
      </p:sp>
      <p:pic>
        <p:nvPicPr>
          <p:cNvPr id="3074" name="Picture 2" descr="http://www.fao.org/docrep/w8212e/w8212e0q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600200"/>
            <a:ext cx="4302126" cy="29860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00600" y="4724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http://www.fao.org/docrep/w8212e/w8212e0q.gif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Stand-level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For trees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= 1, …, </a:t>
            </a:r>
            <a:r>
              <a:rPr lang="en-US" sz="2000" i="1" dirty="0" smtClean="0"/>
              <a:t>n, </a:t>
            </a:r>
            <a:r>
              <a:rPr lang="en-US" sz="2000" dirty="0" smtClean="0"/>
              <a:t>the area potentially available to trees in the </a:t>
            </a:r>
            <a:r>
              <a:rPr lang="en-US" sz="2000" i="1" dirty="0" err="1" smtClean="0"/>
              <a:t>j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size class can be computed as: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where </a:t>
            </a:r>
            <a:r>
              <a:rPr lang="en-US" sz="2000" i="1" dirty="0" err="1" smtClean="0"/>
              <a:t>y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is 1 if tree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is in the </a:t>
            </a:r>
            <a:r>
              <a:rPr lang="en-US" sz="2000" i="1" dirty="0" err="1" smtClean="0"/>
              <a:t>j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size class, and 0 otherwise.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Proportions of area available to other categories of trees (e.g. species) can be computed similarly. The proportion can be presented as a percentage if desired.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62400" y="2286000"/>
          <a:ext cx="1811338" cy="782638"/>
        </p:xfrm>
        <a:graphic>
          <a:graphicData uri="http://schemas.openxmlformats.org/presentationml/2006/ole">
            <p:oleObj spid="_x0000_s43010" name="Equation" r:id="rId3" imgW="1117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6629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u="sng" dirty="0" smtClean="0"/>
              <a:t>Two potential problem situations:</a:t>
            </a:r>
          </a:p>
          <a:p>
            <a:pPr>
              <a:buNone/>
            </a:pPr>
            <a:endParaRPr lang="en-US" sz="2000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tree that is nearest to the sample point, and is inside the stand, has its inclusion zone cut off by the stand boundary.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tree that  is nearest to the sample point is outside the stand.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– problem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335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Define </a:t>
            </a:r>
            <a:r>
              <a:rPr lang="en-US" sz="2000" dirty="0" smtClean="0"/>
              <a:t>APA as </a:t>
            </a:r>
            <a:r>
              <a:rPr lang="en-US" sz="2000" dirty="0" smtClean="0"/>
              <a:t>area </a:t>
            </a:r>
            <a:r>
              <a:rPr lang="en-US" sz="2000" dirty="0" smtClean="0"/>
              <a:t>potentially available to </a:t>
            </a:r>
            <a:r>
              <a:rPr lang="en-US" sz="2000" dirty="0" smtClean="0"/>
              <a:t>a tree </a:t>
            </a:r>
            <a:r>
              <a:rPr lang="en-US" sz="2000" i="1" dirty="0" smtClean="0"/>
              <a:t>within the stand</a:t>
            </a:r>
            <a:r>
              <a:rPr lang="en-US" sz="2000" dirty="0" smtClean="0"/>
              <a:t>. </a:t>
            </a:r>
            <a:endParaRPr lang="en-US" sz="2000" i="1" dirty="0"/>
          </a:p>
        </p:txBody>
      </p:sp>
      <p:sp>
        <p:nvSpPr>
          <p:cNvPr id="4" name="Freeform 3"/>
          <p:cNvSpPr/>
          <p:nvPr/>
        </p:nvSpPr>
        <p:spPr>
          <a:xfrm>
            <a:off x="5349240" y="2313432"/>
            <a:ext cx="2843784" cy="2331720"/>
          </a:xfrm>
          <a:custGeom>
            <a:avLst/>
            <a:gdLst>
              <a:gd name="connsiteX0" fmla="*/ 192024 w 2843784"/>
              <a:gd name="connsiteY0" fmla="*/ 393192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92024 w 2843784"/>
              <a:gd name="connsiteY6" fmla="*/ 393192 h 23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3784" h="2331720">
                <a:moveTo>
                  <a:pt x="192024" y="393192"/>
                </a:moveTo>
                <a:lnTo>
                  <a:pt x="1298448" y="0"/>
                </a:lnTo>
                <a:lnTo>
                  <a:pt x="2715768" y="676656"/>
                </a:lnTo>
                <a:lnTo>
                  <a:pt x="2843784" y="2221992"/>
                </a:lnTo>
                <a:lnTo>
                  <a:pt x="1335024" y="2331720"/>
                </a:lnTo>
                <a:lnTo>
                  <a:pt x="0" y="795528"/>
                </a:lnTo>
                <a:lnTo>
                  <a:pt x="192024" y="39319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610100" y="3771900"/>
            <a:ext cx="388620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1628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– problem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3429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attribute of interest will be reduced in proportion to the probability of selection, and the terms will still cancel out.</a:t>
            </a:r>
            <a:endParaRPr lang="en-US" sz="2000" i="1" dirty="0" smtClean="0"/>
          </a:p>
        </p:txBody>
      </p:sp>
      <p:sp>
        <p:nvSpPr>
          <p:cNvPr id="4" name="Freeform 3"/>
          <p:cNvSpPr/>
          <p:nvPr/>
        </p:nvSpPr>
        <p:spPr>
          <a:xfrm>
            <a:off x="6553200" y="2313432"/>
            <a:ext cx="1639824" cy="2331720"/>
          </a:xfrm>
          <a:custGeom>
            <a:avLst/>
            <a:gdLst>
              <a:gd name="connsiteX0" fmla="*/ 192024 w 2843784"/>
              <a:gd name="connsiteY0" fmla="*/ 393192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92024 w 2843784"/>
              <a:gd name="connsiteY6" fmla="*/ 393192 h 2331720"/>
              <a:gd name="connsiteX0" fmla="*/ 1203960 w 2843784"/>
              <a:gd name="connsiteY0" fmla="*/ 48768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203960 w 2843784"/>
              <a:gd name="connsiteY6" fmla="*/ 48768 h 2331720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0 w 1639824"/>
              <a:gd name="connsiteY5" fmla="*/ 734568 h 2331720"/>
              <a:gd name="connsiteX6" fmla="*/ 0 w 1639824"/>
              <a:gd name="connsiteY6" fmla="*/ 48768 h 2331720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131064 w 1639824"/>
              <a:gd name="connsiteY5" fmla="*/ 2203704 h 2331720"/>
              <a:gd name="connsiteX6" fmla="*/ 0 w 1639824"/>
              <a:gd name="connsiteY6" fmla="*/ 734568 h 2331720"/>
              <a:gd name="connsiteX7" fmla="*/ 0 w 1639824"/>
              <a:gd name="connsiteY7" fmla="*/ 48768 h 2331720"/>
              <a:gd name="connsiteX0" fmla="*/ 0 w 1639824"/>
              <a:gd name="connsiteY0" fmla="*/ 48768 h 2334768"/>
              <a:gd name="connsiteX1" fmla="*/ 94488 w 1639824"/>
              <a:gd name="connsiteY1" fmla="*/ 0 h 2334768"/>
              <a:gd name="connsiteX2" fmla="*/ 1511808 w 1639824"/>
              <a:gd name="connsiteY2" fmla="*/ 676656 h 2334768"/>
              <a:gd name="connsiteX3" fmla="*/ 1639824 w 1639824"/>
              <a:gd name="connsiteY3" fmla="*/ 2221992 h 2334768"/>
              <a:gd name="connsiteX4" fmla="*/ 131064 w 1639824"/>
              <a:gd name="connsiteY4" fmla="*/ 2331720 h 2334768"/>
              <a:gd name="connsiteX5" fmla="*/ 0 w 1639824"/>
              <a:gd name="connsiteY5" fmla="*/ 2334768 h 2334768"/>
              <a:gd name="connsiteX6" fmla="*/ 0 w 1639824"/>
              <a:gd name="connsiteY6" fmla="*/ 734568 h 2334768"/>
              <a:gd name="connsiteX7" fmla="*/ 0 w 1639824"/>
              <a:gd name="connsiteY7" fmla="*/ 48768 h 2334768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0 w 1639824"/>
              <a:gd name="connsiteY5" fmla="*/ 2182368 h 2331720"/>
              <a:gd name="connsiteX6" fmla="*/ 0 w 1639824"/>
              <a:gd name="connsiteY6" fmla="*/ 734568 h 2331720"/>
              <a:gd name="connsiteX7" fmla="*/ 0 w 1639824"/>
              <a:gd name="connsiteY7" fmla="*/ 48768 h 23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9824" h="2331720">
                <a:moveTo>
                  <a:pt x="0" y="48768"/>
                </a:moveTo>
                <a:lnTo>
                  <a:pt x="94488" y="0"/>
                </a:lnTo>
                <a:lnTo>
                  <a:pt x="1511808" y="676656"/>
                </a:lnTo>
                <a:lnTo>
                  <a:pt x="1639824" y="2221992"/>
                </a:lnTo>
                <a:lnTo>
                  <a:pt x="131064" y="2331720"/>
                </a:lnTo>
                <a:lnTo>
                  <a:pt x="0" y="2182368"/>
                </a:lnTo>
                <a:lnTo>
                  <a:pt x="0" y="734568"/>
                </a:lnTo>
                <a:lnTo>
                  <a:pt x="0" y="48768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610100" y="3771900"/>
            <a:ext cx="388620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1628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Applications</a:t>
            </a:r>
          </a:p>
          <a:p>
            <a:endParaRPr lang="en-US" dirty="0" smtClean="0"/>
          </a:p>
          <a:p>
            <a:r>
              <a:rPr lang="en-US" dirty="0" smtClean="0"/>
              <a:t>Sampling theory</a:t>
            </a:r>
          </a:p>
          <a:p>
            <a:endParaRPr lang="en-US" dirty="0" smtClean="0"/>
          </a:p>
          <a:p>
            <a:r>
              <a:rPr lang="en-US" dirty="0" smtClean="0"/>
              <a:t>Case study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– problem #2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349240" y="2313432"/>
            <a:ext cx="2843784" cy="2331720"/>
          </a:xfrm>
          <a:custGeom>
            <a:avLst/>
            <a:gdLst>
              <a:gd name="connsiteX0" fmla="*/ 192024 w 2843784"/>
              <a:gd name="connsiteY0" fmla="*/ 393192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92024 w 2843784"/>
              <a:gd name="connsiteY6" fmla="*/ 393192 h 23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3784" h="2331720">
                <a:moveTo>
                  <a:pt x="192024" y="393192"/>
                </a:moveTo>
                <a:lnTo>
                  <a:pt x="1298448" y="0"/>
                </a:lnTo>
                <a:lnTo>
                  <a:pt x="2715768" y="676656"/>
                </a:lnTo>
                <a:lnTo>
                  <a:pt x="2843784" y="2221992"/>
                </a:lnTo>
                <a:lnTo>
                  <a:pt x="1335024" y="2331720"/>
                </a:lnTo>
                <a:lnTo>
                  <a:pt x="0" y="795528"/>
                </a:lnTo>
                <a:lnTo>
                  <a:pt x="192024" y="39319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610100" y="3771900"/>
            <a:ext cx="388620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1143000" y="1600200"/>
            <a:ext cx="3429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Allow sampling of all trees </a:t>
            </a:r>
            <a:r>
              <a:rPr lang="en-US" sz="2000" dirty="0" smtClean="0"/>
              <a:t>that </a:t>
            </a:r>
            <a:r>
              <a:rPr lang="en-US" sz="2000" dirty="0" smtClean="0"/>
              <a:t>potentially occupy space within </a:t>
            </a:r>
            <a:r>
              <a:rPr lang="en-US" sz="2000" dirty="0" smtClean="0"/>
              <a:t>the stand, even if they are located outside of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53200" y="2313432"/>
            <a:ext cx="1639824" cy="2331720"/>
          </a:xfrm>
          <a:custGeom>
            <a:avLst/>
            <a:gdLst>
              <a:gd name="connsiteX0" fmla="*/ 192024 w 2843784"/>
              <a:gd name="connsiteY0" fmla="*/ 393192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92024 w 2843784"/>
              <a:gd name="connsiteY6" fmla="*/ 393192 h 2331720"/>
              <a:gd name="connsiteX0" fmla="*/ 1203960 w 2843784"/>
              <a:gd name="connsiteY0" fmla="*/ 48768 h 2331720"/>
              <a:gd name="connsiteX1" fmla="*/ 1298448 w 2843784"/>
              <a:gd name="connsiteY1" fmla="*/ 0 h 2331720"/>
              <a:gd name="connsiteX2" fmla="*/ 2715768 w 2843784"/>
              <a:gd name="connsiteY2" fmla="*/ 676656 h 2331720"/>
              <a:gd name="connsiteX3" fmla="*/ 2843784 w 2843784"/>
              <a:gd name="connsiteY3" fmla="*/ 2221992 h 2331720"/>
              <a:gd name="connsiteX4" fmla="*/ 1335024 w 2843784"/>
              <a:gd name="connsiteY4" fmla="*/ 2331720 h 2331720"/>
              <a:gd name="connsiteX5" fmla="*/ 0 w 2843784"/>
              <a:gd name="connsiteY5" fmla="*/ 795528 h 2331720"/>
              <a:gd name="connsiteX6" fmla="*/ 1203960 w 2843784"/>
              <a:gd name="connsiteY6" fmla="*/ 48768 h 2331720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0 w 1639824"/>
              <a:gd name="connsiteY5" fmla="*/ 734568 h 2331720"/>
              <a:gd name="connsiteX6" fmla="*/ 0 w 1639824"/>
              <a:gd name="connsiteY6" fmla="*/ 48768 h 2331720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131064 w 1639824"/>
              <a:gd name="connsiteY5" fmla="*/ 2203704 h 2331720"/>
              <a:gd name="connsiteX6" fmla="*/ 0 w 1639824"/>
              <a:gd name="connsiteY6" fmla="*/ 734568 h 2331720"/>
              <a:gd name="connsiteX7" fmla="*/ 0 w 1639824"/>
              <a:gd name="connsiteY7" fmla="*/ 48768 h 2331720"/>
              <a:gd name="connsiteX0" fmla="*/ 0 w 1639824"/>
              <a:gd name="connsiteY0" fmla="*/ 48768 h 2334768"/>
              <a:gd name="connsiteX1" fmla="*/ 94488 w 1639824"/>
              <a:gd name="connsiteY1" fmla="*/ 0 h 2334768"/>
              <a:gd name="connsiteX2" fmla="*/ 1511808 w 1639824"/>
              <a:gd name="connsiteY2" fmla="*/ 676656 h 2334768"/>
              <a:gd name="connsiteX3" fmla="*/ 1639824 w 1639824"/>
              <a:gd name="connsiteY3" fmla="*/ 2221992 h 2334768"/>
              <a:gd name="connsiteX4" fmla="*/ 131064 w 1639824"/>
              <a:gd name="connsiteY4" fmla="*/ 2331720 h 2334768"/>
              <a:gd name="connsiteX5" fmla="*/ 0 w 1639824"/>
              <a:gd name="connsiteY5" fmla="*/ 2334768 h 2334768"/>
              <a:gd name="connsiteX6" fmla="*/ 0 w 1639824"/>
              <a:gd name="connsiteY6" fmla="*/ 734568 h 2334768"/>
              <a:gd name="connsiteX7" fmla="*/ 0 w 1639824"/>
              <a:gd name="connsiteY7" fmla="*/ 48768 h 2334768"/>
              <a:gd name="connsiteX0" fmla="*/ 0 w 1639824"/>
              <a:gd name="connsiteY0" fmla="*/ 48768 h 2331720"/>
              <a:gd name="connsiteX1" fmla="*/ 94488 w 1639824"/>
              <a:gd name="connsiteY1" fmla="*/ 0 h 2331720"/>
              <a:gd name="connsiteX2" fmla="*/ 1511808 w 1639824"/>
              <a:gd name="connsiteY2" fmla="*/ 676656 h 2331720"/>
              <a:gd name="connsiteX3" fmla="*/ 1639824 w 1639824"/>
              <a:gd name="connsiteY3" fmla="*/ 2221992 h 2331720"/>
              <a:gd name="connsiteX4" fmla="*/ 131064 w 1639824"/>
              <a:gd name="connsiteY4" fmla="*/ 2331720 h 2331720"/>
              <a:gd name="connsiteX5" fmla="*/ 0 w 1639824"/>
              <a:gd name="connsiteY5" fmla="*/ 2182368 h 2331720"/>
              <a:gd name="connsiteX6" fmla="*/ 0 w 1639824"/>
              <a:gd name="connsiteY6" fmla="*/ 734568 h 2331720"/>
              <a:gd name="connsiteX7" fmla="*/ 0 w 1639824"/>
              <a:gd name="connsiteY7" fmla="*/ 48768 h 23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9824" h="2331720">
                <a:moveTo>
                  <a:pt x="0" y="48768"/>
                </a:moveTo>
                <a:lnTo>
                  <a:pt x="94488" y="0"/>
                </a:lnTo>
                <a:lnTo>
                  <a:pt x="1511808" y="676656"/>
                </a:lnTo>
                <a:lnTo>
                  <a:pt x="1639824" y="2221992"/>
                </a:lnTo>
                <a:lnTo>
                  <a:pt x="131064" y="2331720"/>
                </a:lnTo>
                <a:lnTo>
                  <a:pt x="0" y="2182368"/>
                </a:lnTo>
                <a:lnTo>
                  <a:pt x="0" y="734568"/>
                </a:lnTo>
                <a:lnTo>
                  <a:pt x="0" y="48768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– problem #2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3429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Same as before: the attribute of interest will be reduced in proportion to the probability of selection, and the terms will still cancel out.</a:t>
            </a:r>
            <a:endParaRPr lang="en-US" sz="2000" i="1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610100" y="3771900"/>
            <a:ext cx="388620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019800" y="3124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934200" y="31242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case study</a:t>
            </a:r>
            <a:endParaRPr lang="en-US" dirty="0"/>
          </a:p>
        </p:txBody>
      </p:sp>
      <p:pic>
        <p:nvPicPr>
          <p:cNvPr id="4" name="Content Placeholder 3" descr="IMG_29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1447800"/>
            <a:ext cx="4572000" cy="34290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5181600"/>
            <a:ext cx="6324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Thesis project: quantifying riparian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forest structure in the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headwaters of the </a:t>
            </a:r>
            <a:r>
              <a:rPr kumimoji="0" lang="en-US" sz="20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Trask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River, Oregon Coast Range.</a:t>
            </a:r>
            <a:endParaRPr kumimoji="0" lang="en-US" sz="20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Located sample points systematically, with a random start, throughout riparian area.</a:t>
            </a:r>
          </a:p>
          <a:p>
            <a:endParaRPr lang="en-US" sz="2000" dirty="0" smtClean="0"/>
          </a:p>
          <a:p>
            <a:r>
              <a:rPr lang="en-US" sz="2000" dirty="0" smtClean="0"/>
              <a:t>Used nested fixed/variable combination (13ft fixed plot and 53.3 ft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/ac BAF) to estimate density and basal area at each sample point.</a:t>
            </a:r>
          </a:p>
          <a:p>
            <a:endParaRPr lang="en-US" sz="2000" dirty="0" smtClean="0"/>
          </a:p>
          <a:p>
            <a:r>
              <a:rPr lang="en-US" sz="2000" dirty="0" smtClean="0"/>
              <a:t>Recorded the species and diameter of the nearest tree to each sample point.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 table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371600" y="1447800"/>
          <a:ext cx="7467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density vs. APA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295400" y="1295400"/>
          <a:ext cx="7543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density vs. APA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371600" y="1371600"/>
          <a:ext cx="7315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APA may be useful where </a:t>
            </a:r>
            <a:r>
              <a:rPr lang="en-US" sz="2000" i="1" dirty="0" smtClean="0"/>
              <a:t>relative</a:t>
            </a:r>
            <a:r>
              <a:rPr lang="en-US" sz="2000" dirty="0" smtClean="0"/>
              <a:t> measurements are acceptable in place of </a:t>
            </a:r>
            <a:r>
              <a:rPr lang="en-US" sz="2000" i="1" dirty="0" smtClean="0"/>
              <a:t>absolute</a:t>
            </a:r>
            <a:r>
              <a:rPr lang="en-US" sz="2000" dirty="0" smtClean="0"/>
              <a:t> measurements.</a:t>
            </a:r>
          </a:p>
          <a:p>
            <a:endParaRPr lang="en-US" sz="2000" dirty="0" smtClean="0"/>
          </a:p>
          <a:p>
            <a:r>
              <a:rPr lang="en-US" sz="2000" dirty="0" smtClean="0"/>
              <a:t>Probability of selection is proportional to the attribute of interest → efficient sampling (</a:t>
            </a:r>
            <a:r>
              <a:rPr lang="en-US" sz="2000" dirty="0" err="1" smtClean="0"/>
              <a:t>Grosenbaugh</a:t>
            </a:r>
            <a:r>
              <a:rPr lang="en-US" sz="2000" dirty="0" smtClean="0"/>
              <a:t> 1967).</a:t>
            </a:r>
          </a:p>
          <a:p>
            <a:endParaRPr lang="en-US" sz="2000" dirty="0" smtClean="0"/>
          </a:p>
          <a:p>
            <a:r>
              <a:rPr lang="en-US" sz="2000" i="1" dirty="0" smtClean="0"/>
              <a:t>May be </a:t>
            </a:r>
            <a:r>
              <a:rPr lang="en-US" sz="2000" dirty="0" smtClean="0"/>
              <a:t>a direct </a:t>
            </a:r>
            <a:r>
              <a:rPr lang="en-US" sz="2000" dirty="0" smtClean="0"/>
              <a:t>measure of growing space allocation among classes of trees.</a:t>
            </a:r>
          </a:p>
          <a:p>
            <a:endParaRPr lang="en-US" sz="2000" dirty="0" smtClean="0"/>
          </a:p>
          <a:p>
            <a:r>
              <a:rPr lang="en-US" sz="2000" dirty="0" smtClean="0"/>
              <a:t>Flexible – can quantify space allocated to different diameter classes, species or cohorts.</a:t>
            </a:r>
          </a:p>
          <a:p>
            <a:endParaRPr lang="en-US" sz="2000" dirty="0" smtClean="0"/>
          </a:p>
          <a:p>
            <a:r>
              <a:rPr lang="en-US" sz="2000" dirty="0" smtClean="0"/>
              <a:t>What do you think?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Sincere thanks to Dr. Temesgen Hailemariam for assisting with the mathematical proof on Slide 14, and for making me learn the Horvitz-Thompson theorem.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Thanks to Dr. John Bailey for providing some early feedback.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pic>
        <p:nvPicPr>
          <p:cNvPr id="26626" name="Picture 2" descr="http://shelleyszajner.files.wordpress.com/2010/01/beav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3850" y="1625732"/>
            <a:ext cx="4527550" cy="45464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62484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http://shelleyszajner.files.wordpress.com/2010/01/beaver1.jpg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Stand table – shows abundance of trees across diameter classes in tabular form.</a:t>
            </a:r>
          </a:p>
          <a:p>
            <a:endParaRPr lang="en-US" sz="2000" dirty="0" smtClean="0"/>
          </a:p>
          <a:p>
            <a:r>
              <a:rPr lang="en-US" sz="2000" dirty="0" smtClean="0"/>
              <a:t>AKA “stock table” when volume/ac  is variable of interest.</a:t>
            </a:r>
          </a:p>
          <a:p>
            <a:endParaRPr lang="en-US" sz="2000" dirty="0" smtClean="0"/>
          </a:p>
          <a:p>
            <a:r>
              <a:rPr lang="en-US" sz="2000" dirty="0" smtClean="0"/>
              <a:t>Used by </a:t>
            </a:r>
            <a:r>
              <a:rPr lang="en-US" sz="2000" dirty="0" err="1" smtClean="0"/>
              <a:t>silviculturists</a:t>
            </a:r>
            <a:r>
              <a:rPr lang="en-US" sz="2000" dirty="0" smtClean="0"/>
              <a:t> to characterize the allocation of </a:t>
            </a:r>
            <a:r>
              <a:rPr lang="en-US" sz="2000" i="1" dirty="0" smtClean="0"/>
              <a:t>growing space </a:t>
            </a:r>
            <a:r>
              <a:rPr lang="en-US" sz="2000" dirty="0" smtClean="0"/>
              <a:t>across diameter classes.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0" y="1600200"/>
          <a:ext cx="3276600" cy="3124198"/>
        </p:xfrm>
        <a:graphic>
          <a:graphicData uri="http://schemas.openxmlformats.org/drawingml/2006/table">
            <a:tbl>
              <a:tblPr/>
              <a:tblGrid>
                <a:gridCol w="1137173"/>
                <a:gridCol w="1214269"/>
                <a:gridCol w="925158"/>
              </a:tblGrid>
              <a:tr h="326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Arial"/>
                        </a:rPr>
                        <a:t>Diam. class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Trees/ac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BA/ac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0.9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20.6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74.5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17.5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101.7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25.8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37.5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258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200" dirty="0" err="1" smtClean="0"/>
              <a:t>Grosenbaugh</a:t>
            </a:r>
            <a:r>
              <a:rPr lang="en-US" sz="1200" dirty="0" smtClean="0"/>
              <a:t>, L. R. 1967. The gains </a:t>
            </a:r>
            <a:r>
              <a:rPr lang="en-US" sz="1200" dirty="0" err="1" smtClean="0"/>
              <a:t>fom</a:t>
            </a:r>
            <a:r>
              <a:rPr lang="en-US" sz="1200" dirty="0" smtClean="0"/>
              <a:t> sample-tree selection with unequal probabilities. Journal of Forestry 65(3): 203-206(4).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Hibbs, D. 1983. Forty years of forest succession in central New England. Ecology 64(6): 1394-1401.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Husch</a:t>
            </a:r>
            <a:r>
              <a:rPr lang="en-US" sz="1200" dirty="0" smtClean="0"/>
              <a:t>, B., T. W. Beers and J. A. Kershaw. 2003. Forest </a:t>
            </a:r>
            <a:r>
              <a:rPr lang="en-US" sz="1200" dirty="0" err="1" smtClean="0"/>
              <a:t>mensuration</a:t>
            </a:r>
            <a:r>
              <a:rPr lang="en-US" sz="1200" dirty="0" smtClean="0"/>
              <a:t>. John Wiley and Sons. 443pp.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Iles, K. 1993. Relative measurements, a classic idea. Inventory and Cruising Newsletter 21: 4-5.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Iles, K. 2009. “Nearest-tree” estimations: a discussion of their geometry. International Journal of Mathematical and Computational Forestry &amp; Natural-Resources Sciences 1(2): 47-51.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Kleinn</a:t>
            </a:r>
            <a:r>
              <a:rPr lang="en-US" sz="1200" dirty="0" smtClean="0"/>
              <a:t>, C. and F. </a:t>
            </a:r>
            <a:r>
              <a:rPr lang="en-US" sz="1200" dirty="0" err="1" smtClean="0"/>
              <a:t>Vilcko</a:t>
            </a:r>
            <a:r>
              <a:rPr lang="en-US" sz="1200" dirty="0" smtClean="0"/>
              <a:t>. 2006. Design-unbiased estimation for point-to-tree distance sampling. Canadian Journal of Forest Research 36(6): 1407-1414(8).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O’Hara, K. 1996. Dynamics and stocking-level relationships of multi-aged ponderosa pine stands. Forest Science Monograph 33.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O’Hara, K. 2005. </a:t>
            </a:r>
            <a:r>
              <a:rPr lang="en-US" sz="1200" dirty="0" err="1" smtClean="0"/>
              <a:t>Multiaged</a:t>
            </a:r>
            <a:r>
              <a:rPr lang="en-US" sz="1200" dirty="0" smtClean="0"/>
              <a:t> </a:t>
            </a:r>
            <a:r>
              <a:rPr lang="en-US" sz="1200" dirty="0" err="1" smtClean="0"/>
              <a:t>silviculture</a:t>
            </a:r>
            <a:r>
              <a:rPr lang="en-US" sz="1200" dirty="0" smtClean="0"/>
              <a:t> of ponderosa pine. USDA Forest Service Gen. Tech. Rep. PSW-GTR-198.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“All stocking procedures are essentially tools for allocating growing space” </a:t>
            </a:r>
            <a:r>
              <a:rPr lang="en-US" sz="2000" dirty="0" smtClean="0"/>
              <a:t> (O’Hara 2005).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E.g. planting density, </a:t>
            </a:r>
            <a:r>
              <a:rPr lang="en-US" sz="2000" i="1" dirty="0" smtClean="0"/>
              <a:t>D + x</a:t>
            </a:r>
            <a:r>
              <a:rPr lang="en-US" sz="2000" dirty="0" smtClean="0"/>
              <a:t> or </a:t>
            </a:r>
            <a:r>
              <a:rPr lang="en-US" sz="2000" i="1" dirty="0" smtClean="0"/>
              <a:t>D * x </a:t>
            </a:r>
            <a:r>
              <a:rPr lang="en-US" sz="2000" dirty="0" smtClean="0"/>
              <a:t>thinning rules.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O’Hara (1996) designed an approach for quantifying stand structure that defined available growing space in terms of leaf area index (LAI).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But… why not describe growing space in terms of </a:t>
            </a:r>
            <a:r>
              <a:rPr lang="en-US" sz="2000" i="1" dirty="0" smtClean="0"/>
              <a:t>space</a:t>
            </a:r>
            <a:r>
              <a:rPr lang="en-US" sz="2000" dirty="0" smtClean="0"/>
              <a:t> </a:t>
            </a:r>
            <a:r>
              <a:rPr lang="en-US" sz="2000" i="1" dirty="0" smtClean="0"/>
              <a:t>itself</a:t>
            </a:r>
            <a:r>
              <a:rPr lang="en-US" sz="2000" dirty="0" smtClean="0"/>
              <a:t>?</a:t>
            </a:r>
            <a:endParaRPr lang="en-US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potentially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US" sz="2000" u="sng" dirty="0" err="1" smtClean="0"/>
              <a:t>Voronoi</a:t>
            </a:r>
            <a:r>
              <a:rPr lang="en-US" sz="2000" u="sng" dirty="0" smtClean="0"/>
              <a:t> polygons</a:t>
            </a:r>
            <a:r>
              <a:rPr lang="en-US" sz="2000" dirty="0" smtClean="0"/>
              <a:t>:  A single-tree approach for defining </a:t>
            </a:r>
            <a:r>
              <a:rPr lang="en-US" sz="2000" i="1" dirty="0" smtClean="0"/>
              <a:t>potential</a:t>
            </a:r>
            <a:r>
              <a:rPr lang="en-US" sz="2000" dirty="0" smtClean="0"/>
              <a:t> </a:t>
            </a:r>
            <a:r>
              <a:rPr lang="en-US" sz="2000" i="1" dirty="0" smtClean="0"/>
              <a:t>available growing space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Has been used to quantify the degree of competition experienced by individual trees (</a:t>
            </a:r>
            <a:r>
              <a:rPr lang="en-US" sz="2000" dirty="0" err="1" smtClean="0"/>
              <a:t>Husch</a:t>
            </a:r>
            <a:r>
              <a:rPr lang="en-US" sz="2000" dirty="0" smtClean="0"/>
              <a:t> et al. 2003, p187).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76400"/>
            <a:ext cx="3457576" cy="330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105400" y="50292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Kleinn</a:t>
            </a:r>
            <a:r>
              <a:rPr lang="en-US" sz="1200" dirty="0" smtClean="0"/>
              <a:t> and </a:t>
            </a:r>
            <a:r>
              <a:rPr lang="en-US" sz="1200" dirty="0" err="1" smtClean="0"/>
              <a:t>Vilcko</a:t>
            </a:r>
            <a:r>
              <a:rPr lang="en-US" sz="1200" dirty="0" smtClean="0"/>
              <a:t> 2006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1628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This is what at “APA table” would look like…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9000" y="2286000"/>
          <a:ext cx="3708400" cy="2589435"/>
        </p:xfrm>
        <a:graphic>
          <a:graphicData uri="http://schemas.openxmlformats.org/drawingml/2006/table">
            <a:tbl>
              <a:tblPr/>
              <a:tblGrid>
                <a:gridCol w="1471442"/>
                <a:gridCol w="2236958"/>
              </a:tblGrid>
              <a:tr h="3011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DBH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class(in)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APA 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219200" y="5257800"/>
            <a:ext cx="7315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Anyone interested in this sort of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thing?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Silviculture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Forest ecology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Silviculture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Not very interesting for even-aged plantation management.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May be more useful for uneven-aged management.</a:t>
            </a:r>
          </a:p>
          <a:p>
            <a:pPr lvl="1"/>
            <a:r>
              <a:rPr lang="en-US" sz="1600" dirty="0" smtClean="0"/>
              <a:t>Describe stands and aid management plans.</a:t>
            </a:r>
          </a:p>
          <a:p>
            <a:pPr lvl="1"/>
            <a:r>
              <a:rPr lang="en-US" sz="1600" dirty="0" smtClean="0"/>
              <a:t>Determine whether </a:t>
            </a:r>
            <a:r>
              <a:rPr lang="en-US" sz="1600" i="1" dirty="0" smtClean="0"/>
              <a:t>D * x</a:t>
            </a:r>
            <a:r>
              <a:rPr lang="en-US" sz="1600" dirty="0" smtClean="0"/>
              <a:t> or </a:t>
            </a:r>
            <a:r>
              <a:rPr lang="en-US" sz="1600" i="1" dirty="0" smtClean="0"/>
              <a:t>D + x</a:t>
            </a:r>
            <a:r>
              <a:rPr lang="en-US" sz="1600" dirty="0" smtClean="0"/>
              <a:t> rules are successfully implemented.</a:t>
            </a:r>
          </a:p>
          <a:p>
            <a:pPr lvl="1"/>
            <a:r>
              <a:rPr lang="en-US" sz="1600" dirty="0" smtClean="0"/>
              <a:t>Model and examine effects of “variable density </a:t>
            </a:r>
            <a:r>
              <a:rPr lang="en-US" sz="1600" dirty="0" err="1" smtClean="0"/>
              <a:t>groupy</a:t>
            </a:r>
            <a:r>
              <a:rPr lang="en-US" sz="1600" dirty="0" smtClean="0"/>
              <a:t>, </a:t>
            </a:r>
            <a:r>
              <a:rPr lang="en-US" sz="1600" dirty="0" smtClean="0"/>
              <a:t>clumpy, </a:t>
            </a:r>
            <a:r>
              <a:rPr lang="en-US" sz="1600" dirty="0" err="1" smtClean="0"/>
              <a:t>gappy</a:t>
            </a:r>
            <a:r>
              <a:rPr lang="en-US" sz="1600" dirty="0" smtClean="0"/>
              <a:t>” type thinning treatments.</a:t>
            </a:r>
          </a:p>
          <a:p>
            <a:pPr lvl="1"/>
            <a:r>
              <a:rPr lang="en-US" sz="1600" dirty="0" smtClean="0"/>
              <a:t>Downside: </a:t>
            </a:r>
            <a:r>
              <a:rPr lang="en-US" sz="1600" dirty="0" smtClean="0"/>
              <a:t>may </a:t>
            </a:r>
            <a:r>
              <a:rPr lang="en-US" sz="1600" dirty="0" smtClean="0"/>
              <a:t>be difficult to integrate into marking guides (J. Bailey, pers. comm. 5/7/2010).</a:t>
            </a:r>
          </a:p>
          <a:p>
            <a:pPr lvl="1"/>
            <a:endParaRPr lang="en-US" sz="16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1905000"/>
          <a:ext cx="1246188" cy="711200"/>
        </p:xfrm>
        <a:graphic>
          <a:graphicData uri="http://schemas.openxmlformats.org/presentationml/2006/ole">
            <p:oleObj spid="_x0000_s45059" name="Equation" r:id="rId3" imgW="7999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 ecology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449161"/>
            <a:ext cx="3390900" cy="448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1600200"/>
            <a:ext cx="4114800" cy="4800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Studies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succession tend to describe species abundance in terms of 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density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basal area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2000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 describe changes in APA by species?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2000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Could quantify changing structure </a:t>
            </a:r>
            <a:r>
              <a:rPr lang="en-US" sz="2000" dirty="0" smtClean="0"/>
              <a:t>in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ponderosa pine forests following fire suppression.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2000" baseline="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Downside: implicitly assumes that between-tree competition is primary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driver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forest structure.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60198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Hibbs 1983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1247</TotalTime>
  <Words>1270</Words>
  <Application>Microsoft Office PowerPoint</Application>
  <PresentationFormat>On-screen Show (4:3)</PresentationFormat>
  <Paragraphs>231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Solstice</vt:lpstr>
      <vt:lpstr>Equation</vt:lpstr>
      <vt:lpstr>Microsoft Equation 3.0</vt:lpstr>
      <vt:lpstr>A relative approach to stand table construction</vt:lpstr>
      <vt:lpstr>Table of contents</vt:lpstr>
      <vt:lpstr>Introduction</vt:lpstr>
      <vt:lpstr>Slide 4</vt:lpstr>
      <vt:lpstr>Area potentially available</vt:lpstr>
      <vt:lpstr>Slide 6</vt:lpstr>
      <vt:lpstr>Applications</vt:lpstr>
      <vt:lpstr>Silviculture</vt:lpstr>
      <vt:lpstr>Forest ecology</vt:lpstr>
      <vt:lpstr>Sampling considerations</vt:lpstr>
      <vt:lpstr>Selecting the “nearest tree”</vt:lpstr>
      <vt:lpstr>Slide 12</vt:lpstr>
      <vt:lpstr>Selecting the “nearest tree”</vt:lpstr>
      <vt:lpstr>Some math…</vt:lpstr>
      <vt:lpstr>A simple example</vt:lpstr>
      <vt:lpstr>Stand-level compilation</vt:lpstr>
      <vt:lpstr>Edge correction</vt:lpstr>
      <vt:lpstr>Solution – problem #1</vt:lpstr>
      <vt:lpstr>Solution – problem #1</vt:lpstr>
      <vt:lpstr>Solution – problem #2</vt:lpstr>
      <vt:lpstr>Solution – problem #2</vt:lpstr>
      <vt:lpstr>A case study</vt:lpstr>
      <vt:lpstr>Sampling protocol</vt:lpstr>
      <vt:lpstr>Stand table</vt:lpstr>
      <vt:lpstr>Relative density vs. APA</vt:lpstr>
      <vt:lpstr>Relative density vs. APA</vt:lpstr>
      <vt:lpstr>Conclusions</vt:lpstr>
      <vt:lpstr>Acknowledgments</vt:lpstr>
      <vt:lpstr>Questions? Comments?</vt:lpstr>
      <vt:lpstr>References</vt:lpstr>
    </vt:vector>
  </TitlesOfParts>
  <Company>Oregon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stand tables?</dc:title>
  <dc:creator>College of Forestry</dc:creator>
  <cp:lastModifiedBy>College of Forestry</cp:lastModifiedBy>
  <cp:revision>171</cp:revision>
  <dcterms:created xsi:type="dcterms:W3CDTF">2010-05-07T18:06:58Z</dcterms:created>
  <dcterms:modified xsi:type="dcterms:W3CDTF">2010-06-02T05:25:10Z</dcterms:modified>
</cp:coreProperties>
</file>