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0" r:id="rId2"/>
    <p:sldMasterId id="2147483676" r:id="rId3"/>
    <p:sldMasterId id="2147483651" r:id="rId4"/>
  </p:sldMasterIdLst>
  <p:notesMasterIdLst>
    <p:notesMasterId r:id="rId19"/>
  </p:notesMasterIdLst>
  <p:handoutMasterIdLst>
    <p:handoutMasterId r:id="rId20"/>
  </p:handoutMasterIdLst>
  <p:sldIdLst>
    <p:sldId id="263" r:id="rId5"/>
    <p:sldId id="453" r:id="rId6"/>
    <p:sldId id="517" r:id="rId7"/>
    <p:sldId id="518" r:id="rId8"/>
    <p:sldId id="519" r:id="rId9"/>
    <p:sldId id="528" r:id="rId10"/>
    <p:sldId id="520" r:id="rId11"/>
    <p:sldId id="523" r:id="rId12"/>
    <p:sldId id="522" r:id="rId13"/>
    <p:sldId id="524" r:id="rId14"/>
    <p:sldId id="521" r:id="rId15"/>
    <p:sldId id="527" r:id="rId16"/>
    <p:sldId id="526" r:id="rId17"/>
    <p:sldId id="52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9A54"/>
    <a:srgbClr val="CC0000"/>
    <a:srgbClr val="000000"/>
    <a:srgbClr val="5F5F5F"/>
    <a:srgbClr val="2B693D"/>
    <a:srgbClr val="296339"/>
    <a:srgbClr val="7E6734"/>
    <a:srgbClr val="987C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1" autoAdjust="0"/>
    <p:restoredTop sz="94680" autoAdjust="0"/>
  </p:normalViewPr>
  <p:slideViewPr>
    <p:cSldViewPr>
      <p:cViewPr varScale="1">
        <p:scale>
          <a:sx n="63" d="100"/>
          <a:sy n="63" d="100"/>
        </p:scale>
        <p:origin x="-12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28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17ED-6AAF-4A4A-98F5-03E5969C6FDC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178D6-CA82-4F3C-9794-10593C0D4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2E5B3BF-7D92-47FE-873E-1C93817805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65A7C-266B-4278-8619-41F2F6E147E3}" type="slidenum">
              <a:rPr lang="en-US"/>
              <a:pPr/>
              <a:t>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40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40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40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5C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496175" y="38100"/>
          <a:ext cx="1428750" cy="914400"/>
        </p:xfrm>
        <a:graphic>
          <a:graphicData uri="http://schemas.openxmlformats.org/presentationml/2006/ole">
            <p:oleObj spid="_x0000_s15367" name="Photo Editor Photo" r:id="rId15" imgW="13619048" imgH="10050278" progId="">
              <p:embed/>
            </p:oleObj>
          </a:graphicData>
        </a:graphic>
      </p:graphicFrame>
      <p:grpSp>
        <p:nvGrpSpPr>
          <p:cNvPr id="15374" name="Group 14"/>
          <p:cNvGrpSpPr>
            <a:grpSpLocks/>
          </p:cNvGrpSpPr>
          <p:nvPr userDrawn="1"/>
        </p:nvGrpSpPr>
        <p:grpSpPr bwMode="auto">
          <a:xfrm>
            <a:off x="285750" y="962025"/>
            <a:ext cx="8556625" cy="5667375"/>
            <a:chOff x="180" y="606"/>
            <a:chExt cx="5390" cy="3570"/>
          </a:xfrm>
        </p:grpSpPr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flipV="1">
              <a:off x="5568" y="606"/>
              <a:ext cx="0" cy="3570"/>
            </a:xfrm>
            <a:prstGeom prst="line">
              <a:avLst/>
            </a:prstGeom>
            <a:noFill/>
            <a:ln w="50800">
              <a:solidFill>
                <a:srgbClr val="7E673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H="1">
              <a:off x="180" y="4176"/>
              <a:ext cx="5390" cy="0"/>
            </a:xfrm>
            <a:prstGeom prst="line">
              <a:avLst/>
            </a:prstGeom>
            <a:noFill/>
            <a:ln w="50800">
              <a:solidFill>
                <a:srgbClr val="7E673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V="1">
              <a:off x="192" y="624"/>
              <a:ext cx="0" cy="3551"/>
            </a:xfrm>
            <a:prstGeom prst="line">
              <a:avLst/>
            </a:prstGeom>
            <a:noFill/>
            <a:ln w="50800">
              <a:solidFill>
                <a:srgbClr val="BA9A5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192" y="624"/>
              <a:ext cx="5376" cy="0"/>
            </a:xfrm>
            <a:prstGeom prst="line">
              <a:avLst/>
            </a:prstGeom>
            <a:noFill/>
            <a:ln w="50800">
              <a:solidFill>
                <a:srgbClr val="BA9A5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6" name="Rectangle 16"/>
          <p:cNvSpPr>
            <a:spLocks noChangeArrowheads="1"/>
          </p:cNvSpPr>
          <p:nvPr userDrawn="1"/>
        </p:nvSpPr>
        <p:spPr bwMode="auto">
          <a:xfrm>
            <a:off x="304800" y="1524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r>
              <a:rPr lang="en-US" sz="4000" b="1" i="1" dirty="0" smtClean="0">
                <a:solidFill>
                  <a:srgbClr val="BA9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Cooperative</a:t>
            </a:r>
            <a:r>
              <a:rPr lang="en-US" sz="4000" b="1" i="1" baseline="0" dirty="0" smtClean="0">
                <a:solidFill>
                  <a:srgbClr val="BA9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 F</a:t>
            </a:r>
            <a:r>
              <a:rPr lang="en-US" sz="4000" b="1" i="1" dirty="0" smtClean="0">
                <a:solidFill>
                  <a:srgbClr val="BA9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VS</a:t>
            </a:r>
            <a:r>
              <a:rPr lang="en-US" sz="4000" b="1" i="1" baseline="0" dirty="0" smtClean="0">
                <a:solidFill>
                  <a:srgbClr val="BA9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!</a:t>
            </a:r>
            <a:endParaRPr lang="en-US" sz="4000" b="1" i="1" dirty="0">
              <a:solidFill>
                <a:srgbClr val="BA9A5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5C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496175" y="38100"/>
          <a:ext cx="1428750" cy="914400"/>
        </p:xfrm>
        <a:graphic>
          <a:graphicData uri="http://schemas.openxmlformats.org/presentationml/2006/ole">
            <p:oleObj spid="_x0000_s390146" name="Photo Editor Photo" r:id="rId16" imgW="13619048" imgH="10050278" progId="">
              <p:embed/>
            </p:oleObj>
          </a:graphicData>
        </a:graphic>
      </p:graphicFrame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285750" y="962025"/>
            <a:ext cx="8556625" cy="5667375"/>
            <a:chOff x="180" y="606"/>
            <a:chExt cx="5390" cy="3570"/>
          </a:xfrm>
        </p:grpSpPr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flipV="1">
              <a:off x="5568" y="606"/>
              <a:ext cx="0" cy="3570"/>
            </a:xfrm>
            <a:prstGeom prst="line">
              <a:avLst/>
            </a:prstGeom>
            <a:noFill/>
            <a:ln w="50800">
              <a:solidFill>
                <a:srgbClr val="7E673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H="1">
              <a:off x="180" y="4176"/>
              <a:ext cx="5390" cy="0"/>
            </a:xfrm>
            <a:prstGeom prst="line">
              <a:avLst/>
            </a:prstGeom>
            <a:noFill/>
            <a:ln w="50800">
              <a:solidFill>
                <a:srgbClr val="7E673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V="1">
              <a:off x="192" y="624"/>
              <a:ext cx="0" cy="3551"/>
            </a:xfrm>
            <a:prstGeom prst="line">
              <a:avLst/>
            </a:prstGeom>
            <a:noFill/>
            <a:ln w="50800">
              <a:solidFill>
                <a:srgbClr val="BA9A5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192" y="624"/>
              <a:ext cx="5376" cy="0"/>
            </a:xfrm>
            <a:prstGeom prst="line">
              <a:avLst/>
            </a:prstGeom>
            <a:noFill/>
            <a:ln w="50800">
              <a:solidFill>
                <a:srgbClr val="BA9A5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6" name="Rectangle 16"/>
          <p:cNvSpPr>
            <a:spLocks noChangeArrowheads="1"/>
          </p:cNvSpPr>
          <p:nvPr userDrawn="1"/>
        </p:nvSpPr>
        <p:spPr bwMode="auto">
          <a:xfrm>
            <a:off x="304800" y="1524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r>
              <a:rPr lang="en-US" sz="4000" b="1" i="1" dirty="0" smtClean="0">
                <a:solidFill>
                  <a:srgbClr val="BA9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Climate-FVS R</a:t>
            </a:r>
            <a:r>
              <a:rPr lang="en-US" sz="4000" b="1" i="1" baseline="0" dirty="0" smtClean="0">
                <a:solidFill>
                  <a:srgbClr val="BA9A5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and D</a:t>
            </a:r>
            <a:endParaRPr lang="en-US" sz="4000" b="1" i="1" dirty="0">
              <a:solidFill>
                <a:srgbClr val="BA9A5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5C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41" name="Object 13"/>
          <p:cNvGraphicFramePr>
            <a:graphicFrameLocks noChangeAspect="1"/>
          </p:cNvGraphicFramePr>
          <p:nvPr/>
        </p:nvGraphicFramePr>
        <p:xfrm>
          <a:off x="838200" y="5867400"/>
          <a:ext cx="1219200" cy="781050"/>
        </p:xfrm>
        <a:graphic>
          <a:graphicData uri="http://schemas.openxmlformats.org/presentationml/2006/ole">
            <p:oleObj spid="_x0000_s124941" name="Photo Editor Photo" r:id="rId15" imgW="13619048" imgH="10050278" progId="">
              <p:embed/>
            </p:oleObj>
          </a:graphicData>
        </a:graphic>
      </p:graphicFrame>
      <p:grpSp>
        <p:nvGrpSpPr>
          <p:cNvPr id="124942" name="Group 14"/>
          <p:cNvGrpSpPr>
            <a:grpSpLocks/>
          </p:cNvGrpSpPr>
          <p:nvPr userDrawn="1"/>
        </p:nvGrpSpPr>
        <p:grpSpPr bwMode="auto">
          <a:xfrm>
            <a:off x="146050" y="152400"/>
            <a:ext cx="2524125" cy="5562600"/>
            <a:chOff x="92" y="96"/>
            <a:chExt cx="1590" cy="3504"/>
          </a:xfrm>
        </p:grpSpPr>
        <p:sp>
          <p:nvSpPr>
            <p:cNvPr id="124937" name="Line 9"/>
            <p:cNvSpPr>
              <a:spLocks noChangeShapeType="1"/>
            </p:cNvSpPr>
            <p:nvPr/>
          </p:nvSpPr>
          <p:spPr bwMode="auto">
            <a:xfrm flipV="1">
              <a:off x="1680" y="96"/>
              <a:ext cx="0" cy="3504"/>
            </a:xfrm>
            <a:prstGeom prst="line">
              <a:avLst/>
            </a:prstGeom>
            <a:noFill/>
            <a:ln w="50800">
              <a:solidFill>
                <a:srgbClr val="7E673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 flipH="1">
              <a:off x="92" y="3600"/>
              <a:ext cx="1588" cy="0"/>
            </a:xfrm>
            <a:prstGeom prst="line">
              <a:avLst/>
            </a:prstGeom>
            <a:noFill/>
            <a:ln w="50800">
              <a:solidFill>
                <a:srgbClr val="7E673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9" name="Line 11"/>
            <p:cNvSpPr>
              <a:spLocks noChangeShapeType="1"/>
            </p:cNvSpPr>
            <p:nvPr/>
          </p:nvSpPr>
          <p:spPr bwMode="auto">
            <a:xfrm flipV="1">
              <a:off x="100" y="114"/>
              <a:ext cx="0" cy="3485"/>
            </a:xfrm>
            <a:prstGeom prst="line">
              <a:avLst/>
            </a:prstGeom>
            <a:noFill/>
            <a:ln w="50800">
              <a:solidFill>
                <a:srgbClr val="BA9A5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0" name="Line 12"/>
            <p:cNvSpPr>
              <a:spLocks noChangeShapeType="1"/>
            </p:cNvSpPr>
            <p:nvPr/>
          </p:nvSpPr>
          <p:spPr bwMode="auto">
            <a:xfrm>
              <a:off x="93" y="114"/>
              <a:ext cx="1589" cy="0"/>
            </a:xfrm>
            <a:prstGeom prst="line">
              <a:avLst/>
            </a:prstGeom>
            <a:noFill/>
            <a:ln w="50800">
              <a:solidFill>
                <a:srgbClr val="BA9A5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4000" dirty="0" smtClean="0"/>
              <a:t>Functional Requirements for a Shared Library Version of FVS, or </a:t>
            </a:r>
          </a:p>
          <a:p>
            <a:pPr algn="ctr">
              <a:buNone/>
            </a:pPr>
            <a:r>
              <a:rPr lang="en-US" sz="4000" dirty="0" smtClean="0"/>
              <a:t>Calling FVS from R!</a:t>
            </a:r>
          </a:p>
          <a:p>
            <a:pPr algn="ctr">
              <a:buFontTx/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Nicholas </a:t>
            </a:r>
            <a:r>
              <a:rPr lang="en-US" sz="2800" dirty="0">
                <a:solidFill>
                  <a:srgbClr val="000000"/>
                </a:solidFill>
              </a:rPr>
              <a:t>L. Crookston 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Rocky </a:t>
            </a:r>
            <a:r>
              <a:rPr lang="en-US" sz="2400" dirty="0">
                <a:solidFill>
                  <a:srgbClr val="000000"/>
                </a:solidFill>
              </a:rPr>
              <a:t>Mountain Research </a:t>
            </a:r>
            <a:r>
              <a:rPr lang="en-US" sz="2400" dirty="0" smtClean="0">
                <a:solidFill>
                  <a:srgbClr val="000000"/>
                </a:solidFill>
              </a:rPr>
              <a:t>Station</a:t>
            </a:r>
            <a:endParaRPr lang="en-US" sz="2400" dirty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sz="2400" b="1" dirty="0" smtClean="0"/>
              <a:t>December</a:t>
            </a:r>
            <a:r>
              <a:rPr lang="en-US" sz="2400" b="1" dirty="0" smtClean="0">
                <a:solidFill>
                  <a:srgbClr val="000000"/>
                </a:solidFill>
              </a:rPr>
              <a:t> 9, 2011</a:t>
            </a:r>
          </a:p>
          <a:p>
            <a:pPr algn="ctr">
              <a:buFontTx/>
              <a:buNone/>
            </a:pPr>
            <a:r>
              <a:rPr lang="en-US" sz="2400" b="1" dirty="0" smtClean="0"/>
              <a:t>Growth Model Users Group</a:t>
            </a:r>
          </a:p>
          <a:p>
            <a:pPr algn="ctr">
              <a:buFontTx/>
              <a:buNone/>
            </a:pPr>
            <a:r>
              <a:rPr lang="en-US" sz="2400" b="1" dirty="0" smtClean="0"/>
              <a:t>World Forestry Center Portland, Oregon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Progress: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r>
              <a:rPr lang="en-US" dirty="0" smtClean="0"/>
              <a:t>I have demonstrated that this code works as a shared library from R and provides the same output when run as a stand alone program from a command line. This is done on Linux </a:t>
            </a:r>
            <a:r>
              <a:rPr lang="en-US" dirty="0" smtClean="0"/>
              <a:t>(64 bit) and </a:t>
            </a:r>
            <a:r>
              <a:rPr lang="en-US" dirty="0" smtClean="0"/>
              <a:t>Windows.</a:t>
            </a:r>
          </a:p>
          <a:p>
            <a:pPr marL="404813" indent="-404813"/>
            <a:endParaRPr lang="en-US" dirty="0" smtClean="0"/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Progress: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r>
              <a:rPr lang="en-US" dirty="0" smtClean="0"/>
              <a:t>The API is taking shape. Functions to get and set tree attributes have been tested in R. </a:t>
            </a:r>
          </a:p>
          <a:p>
            <a:pPr marL="404813" indent="-404813"/>
            <a:r>
              <a:rPr lang="en-US" dirty="0" smtClean="0"/>
              <a:t>A function to “add trees” has been written but not tested.</a:t>
            </a:r>
          </a:p>
          <a:p>
            <a:pPr marL="404813" indent="-404813"/>
            <a:r>
              <a:rPr lang="en-US" dirty="0" smtClean="0"/>
              <a:t>A function to set the “proportion to Cut” for each tree is being </a:t>
            </a:r>
            <a:r>
              <a:rPr lang="en-US" dirty="0" smtClean="0"/>
              <a:t>built.</a:t>
            </a:r>
          </a:p>
          <a:p>
            <a:pPr marL="404813" indent="-404813"/>
            <a:r>
              <a:rPr lang="en-US" dirty="0" smtClean="0"/>
              <a:t>A function to add “FVS activities” on the fly is planned. </a:t>
            </a:r>
            <a:endParaRPr lang="en-US" dirty="0" smtClean="0"/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Progress: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r>
              <a:rPr lang="en-US" dirty="0" smtClean="0"/>
              <a:t>The ability to store the FVS memory, stop the program, restart the program and continue from where computation left off has been built and tested from both R and the command line.</a:t>
            </a:r>
          </a:p>
          <a:p>
            <a:pPr marL="404813" indent="-404813"/>
            <a:r>
              <a:rPr lang="en-US" dirty="0" smtClean="0"/>
              <a:t>A strategy for using all this with Suppose as the GUI has been thought through. </a:t>
            </a:r>
            <a:endParaRPr lang="en-US" dirty="0" smtClean="0">
              <a:solidFill>
                <a:srgbClr val="000000"/>
              </a:solidFill>
            </a:endParaRP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Closing remarks: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r>
              <a:rPr lang="en-US" dirty="0" smtClean="0"/>
              <a:t>I’m concentrating </a:t>
            </a:r>
            <a:r>
              <a:rPr lang="en-US" dirty="0" smtClean="0"/>
              <a:t>on the highest </a:t>
            </a:r>
            <a:r>
              <a:rPr lang="en-US" dirty="0" smtClean="0"/>
              <a:t>priorities, mostly centered on interoperation with other models.</a:t>
            </a:r>
          </a:p>
          <a:p>
            <a:pPr marL="404813" indent="-404813"/>
            <a:r>
              <a:rPr lang="en-US" dirty="0" smtClean="0"/>
              <a:t>Absent, for example, is a way to enter inventory data from scratch </a:t>
            </a:r>
            <a:r>
              <a:rPr lang="en-US" dirty="0" smtClean="0"/>
              <a:t>directly from R and to set </a:t>
            </a:r>
            <a:r>
              <a:rPr lang="en-US" dirty="0" smtClean="0"/>
              <a:t>the run options (I still rely on the keyword file and FVS’s initialization code). </a:t>
            </a:r>
          </a:p>
          <a:p>
            <a:pPr marL="404813" indent="-404813"/>
            <a:r>
              <a:rPr lang="en-US" dirty="0" smtClean="0"/>
              <a:t>Suppose is still </a:t>
            </a:r>
            <a:r>
              <a:rPr lang="en-US" dirty="0" smtClean="0"/>
              <a:t>relevant. </a:t>
            </a:r>
            <a:endParaRPr lang="en-US" dirty="0" smtClean="0"/>
          </a:p>
          <a:p>
            <a:pPr marL="404813" indent="-404813"/>
            <a:endParaRPr lang="en-US" dirty="0" smtClean="0"/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Open discussion: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endParaRPr lang="en-US" dirty="0" smtClean="0"/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229600" cy="464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important to you?</a:t>
            </a: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solidFill>
                  <a:srgbClr val="000000"/>
                </a:solidFill>
                <a:latin typeface="+mn-lt"/>
              </a:rPr>
              <a:t>Questions/comments?</a:t>
            </a: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Write</a:t>
            </a:r>
            <a:r>
              <a:rPr kumimoji="0" lang="en-US" sz="32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me at: </a:t>
            </a:r>
            <a:r>
              <a:rPr lang="en-US" sz="3200" b="1" kern="0" baseline="0" noProof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ncrookston@fs.fed.us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04813" marR="0" lvl="0" indent="-4048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Contents: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r>
              <a:rPr lang="en-US" b="1" dirty="0" smtClean="0"/>
              <a:t>Goals</a:t>
            </a:r>
            <a:r>
              <a:rPr lang="en-US" dirty="0" smtClean="0"/>
              <a:t>: my vision for opening FVS to more model builders and more uses.</a:t>
            </a:r>
          </a:p>
          <a:p>
            <a:pPr marL="404813" indent="-404813"/>
            <a:r>
              <a:rPr lang="en-US" b="1" dirty="0" smtClean="0">
                <a:solidFill>
                  <a:srgbClr val="000000"/>
                </a:solidFill>
              </a:rPr>
              <a:t>Strategy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my current direction and </a:t>
            </a:r>
            <a:r>
              <a:rPr lang="en-US" b="1" i="1" dirty="0" smtClean="0">
                <a:solidFill>
                  <a:srgbClr val="000000"/>
                </a:solidFill>
              </a:rPr>
              <a:t>progress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404813" indent="-404813"/>
            <a:r>
              <a:rPr lang="en-US" b="1" dirty="0" smtClean="0"/>
              <a:t>Your feedback</a:t>
            </a:r>
            <a:r>
              <a:rPr lang="en-US" dirty="0" smtClean="0"/>
              <a:t>: what do you think?</a:t>
            </a:r>
            <a:endParaRPr lang="en-US" dirty="0" smtClean="0">
              <a:solidFill>
                <a:srgbClr val="000000"/>
              </a:solidFill>
            </a:endParaRP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Goals: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r>
              <a:rPr lang="en-US" dirty="0" smtClean="0"/>
              <a:t>Provide a for interaction between FVS and other models </a:t>
            </a:r>
            <a:r>
              <a:rPr lang="en-US" b="1" i="1" dirty="0" smtClean="0"/>
              <a:t>at each time step </a:t>
            </a:r>
            <a:r>
              <a:rPr lang="en-US" dirty="0" smtClean="0"/>
              <a:t>of a simulation. Make it easy for other models to:</a:t>
            </a:r>
          </a:p>
          <a:p>
            <a:pPr marL="804863" lvl="1" indent="-404813"/>
            <a:r>
              <a:rPr lang="en-US" dirty="0" smtClean="0">
                <a:solidFill>
                  <a:srgbClr val="000000"/>
                </a:solidFill>
              </a:rPr>
              <a:t>modify growth and mortality rates,</a:t>
            </a:r>
          </a:p>
          <a:p>
            <a:pPr marL="804863" lvl="1" indent="-404813"/>
            <a:r>
              <a:rPr lang="en-US" dirty="0" smtClean="0"/>
              <a:t>define harvests, </a:t>
            </a:r>
          </a:p>
          <a:p>
            <a:pPr marL="804863" lvl="1" indent="-404813"/>
            <a:r>
              <a:rPr lang="en-US" dirty="0" smtClean="0">
                <a:solidFill>
                  <a:srgbClr val="000000"/>
                </a:solidFill>
              </a:rPr>
              <a:t>predict establishment (add trees</a:t>
            </a:r>
            <a:r>
              <a:rPr lang="en-US" dirty="0" smtClean="0">
                <a:solidFill>
                  <a:srgbClr val="000000"/>
                </a:solidFill>
              </a:rPr>
              <a:t>), and</a:t>
            </a:r>
          </a:p>
          <a:p>
            <a:pPr marL="804863" lvl="1" indent="-404813"/>
            <a:r>
              <a:rPr lang="en-US" dirty="0" smtClean="0"/>
              <a:t>c</a:t>
            </a:r>
            <a:r>
              <a:rPr lang="en-US" dirty="0" smtClean="0"/>
              <a:t>reate custom reports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marL="404813" indent="-404813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Goals: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r>
              <a:rPr lang="en-US" dirty="0" smtClean="0"/>
              <a:t>Provide for interaction at each time step </a:t>
            </a:r>
            <a:r>
              <a:rPr lang="en-US" b="1" i="1" dirty="0" smtClean="0"/>
              <a:t>for collections of stands</a:t>
            </a:r>
            <a:r>
              <a:rPr lang="en-US" dirty="0" smtClean="0"/>
              <a:t>. </a:t>
            </a:r>
            <a:endParaRPr lang="en-US" dirty="0" smtClean="0"/>
          </a:p>
          <a:p>
            <a:pPr marL="804863" lvl="1" indent="-404813"/>
            <a:r>
              <a:rPr lang="en-US" dirty="0" smtClean="0"/>
              <a:t>R</a:t>
            </a:r>
            <a:r>
              <a:rPr lang="en-US" dirty="0" smtClean="0"/>
              <a:t>un </a:t>
            </a:r>
            <a:r>
              <a:rPr lang="en-US" dirty="0" smtClean="0"/>
              <a:t>FVS for a time step for thousands of </a:t>
            </a:r>
            <a:r>
              <a:rPr lang="en-US" dirty="0" smtClean="0"/>
              <a:t>stands, stop </a:t>
            </a:r>
            <a:r>
              <a:rPr lang="en-US" dirty="0" smtClean="0"/>
              <a:t>the </a:t>
            </a:r>
            <a:r>
              <a:rPr lang="en-US" dirty="0" smtClean="0"/>
              <a:t>program, and restart from </a:t>
            </a:r>
            <a:r>
              <a:rPr lang="en-US" dirty="0" smtClean="0"/>
              <a:t>the stopping </a:t>
            </a:r>
            <a:r>
              <a:rPr lang="en-US" dirty="0" smtClean="0"/>
              <a:t>point perhaps at a later date.</a:t>
            </a:r>
            <a:endParaRPr lang="en-US" dirty="0" smtClean="0"/>
          </a:p>
          <a:p>
            <a:pPr marL="804863" lvl="1" indent="-404813"/>
            <a:r>
              <a:rPr lang="en-US" dirty="0" smtClean="0">
                <a:solidFill>
                  <a:srgbClr val="000000"/>
                </a:solidFill>
              </a:rPr>
              <a:t>Support parallel computing for this class of problem.</a:t>
            </a: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Goals: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r>
              <a:rPr lang="en-US" dirty="0" smtClean="0"/>
              <a:t>Replace the obsolete commercial library that supports the FVS database connectivity with code that </a:t>
            </a:r>
            <a:r>
              <a:rPr lang="en-US" dirty="0" smtClean="0"/>
              <a:t>runs </a:t>
            </a:r>
            <a:r>
              <a:rPr lang="en-US" dirty="0" smtClean="0"/>
              <a:t>on 64 bit Windows, Linux, and Mac OSX.  </a:t>
            </a:r>
          </a:p>
          <a:p>
            <a:pPr marL="404813" indent="-404813"/>
            <a:r>
              <a:rPr lang="en-US" dirty="0" smtClean="0"/>
              <a:t>Achieve these new capabilities without making major changes to the current code. </a:t>
            </a:r>
          </a:p>
          <a:p>
            <a:pPr marL="404813" indent="-404813"/>
            <a:r>
              <a:rPr lang="en-US" dirty="0" smtClean="0"/>
              <a:t>Keep the current capabilities, that is, don’t break what we have (including Suppose).</a:t>
            </a: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Goals: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r>
              <a:rPr lang="en-US" dirty="0" smtClean="0"/>
              <a:t>Provide a way forward where we can </a:t>
            </a:r>
            <a:r>
              <a:rPr lang="en-US" b="1" i="1" dirty="0" smtClean="0"/>
              <a:t>incrementally</a:t>
            </a:r>
            <a:r>
              <a:rPr lang="en-US" dirty="0" smtClean="0"/>
              <a:t> “build and replace” existing tools. </a:t>
            </a:r>
            <a:endParaRPr lang="en-US" dirty="0" smtClean="0"/>
          </a:p>
          <a:p>
            <a:pPr marL="404813" indent="-404813"/>
            <a:r>
              <a:rPr lang="en-US" dirty="0" smtClean="0"/>
              <a:t>A motive is to eventually replace the keyword commands and the Event Monitor with R scripts.</a:t>
            </a:r>
          </a:p>
          <a:p>
            <a:pPr marL="404813" indent="-404813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Strategy: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r>
              <a:rPr lang="en-US" dirty="0" smtClean="0"/>
              <a:t>Build FVS as a shared library (.</a:t>
            </a:r>
            <a:r>
              <a:rPr lang="en-US" dirty="0" err="1" smtClean="0"/>
              <a:t>dll</a:t>
            </a:r>
            <a:r>
              <a:rPr lang="en-US" dirty="0" smtClean="0"/>
              <a:t> in </a:t>
            </a:r>
            <a:r>
              <a:rPr lang="en-US" dirty="0" smtClean="0"/>
              <a:t>Windows, .so otherwise).</a:t>
            </a:r>
            <a:endParaRPr lang="en-US" dirty="0" smtClean="0"/>
          </a:p>
          <a:p>
            <a:pPr marL="404813" indent="-404813"/>
            <a:r>
              <a:rPr lang="en-US" dirty="0" smtClean="0"/>
              <a:t>Create an Application Program Interface (API) that provides for interaction between FVS and other programs. </a:t>
            </a:r>
          </a:p>
          <a:p>
            <a:pPr marL="404813" indent="-404813"/>
            <a:r>
              <a:rPr lang="en-US" dirty="0" smtClean="0"/>
              <a:t>Demonstrate the use of the API in R</a:t>
            </a:r>
          </a:p>
          <a:p>
            <a:pPr marL="404813" indent="-404813"/>
            <a:r>
              <a:rPr lang="en-US" dirty="0" smtClean="0"/>
              <a:t>Use the same source for the shared library as used in the full program.</a:t>
            </a: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Strategy: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r>
              <a:rPr lang="en-US" dirty="0" smtClean="0"/>
              <a:t>Provide for using these new capabilities from the </a:t>
            </a:r>
            <a:r>
              <a:rPr lang="en-US" dirty="0" smtClean="0"/>
              <a:t>traditional p</a:t>
            </a:r>
            <a:r>
              <a:rPr lang="en-US" dirty="0" smtClean="0"/>
              <a:t>rogram </a:t>
            </a:r>
            <a:r>
              <a:rPr lang="en-US" dirty="0" smtClean="0"/>
              <a:t>when appropriate. </a:t>
            </a:r>
          </a:p>
          <a:p>
            <a:pPr marL="404813" indent="-404813"/>
            <a:r>
              <a:rPr lang="en-US" dirty="0" smtClean="0"/>
              <a:t>Other systems besides R can use the library, but make sure it works with R.</a:t>
            </a:r>
          </a:p>
          <a:p>
            <a:pPr marL="404813" indent="-404813"/>
            <a:r>
              <a:rPr lang="en-US" dirty="0" smtClean="0"/>
              <a:t>For the database problem, replace the library with a custom built C language layer that translates the Fortran callable functions to the ODBC library functions.</a:t>
            </a:r>
          </a:p>
          <a:p>
            <a:pPr marL="404813" indent="-404813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/>
              <a:t>Progress:	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4813" indent="-404813"/>
            <a:r>
              <a:rPr lang="en-US" dirty="0" smtClean="0"/>
              <a:t>The database problem is solved. </a:t>
            </a:r>
            <a:r>
              <a:rPr lang="en-US" dirty="0" smtClean="0"/>
              <a:t>It runs </a:t>
            </a:r>
            <a:r>
              <a:rPr lang="en-US" dirty="0" smtClean="0"/>
              <a:t>on Linux using </a:t>
            </a:r>
            <a:r>
              <a:rPr lang="en-US" dirty="0" err="1" smtClean="0"/>
              <a:t>unixODBC</a:t>
            </a:r>
            <a:r>
              <a:rPr lang="en-US" dirty="0" smtClean="0"/>
              <a:t> </a:t>
            </a:r>
            <a:r>
              <a:rPr lang="en-US" dirty="0" smtClean="0"/>
              <a:t>and Windows</a:t>
            </a:r>
            <a:r>
              <a:rPr lang="en-US" dirty="0" smtClean="0"/>
              <a:t>.</a:t>
            </a:r>
          </a:p>
          <a:p>
            <a:pPr marL="404813" indent="-404813"/>
            <a:r>
              <a:rPr lang="en-US" dirty="0" smtClean="0"/>
              <a:t>FVS is built as </a:t>
            </a:r>
            <a:r>
              <a:rPr lang="en-US" dirty="0" smtClean="0"/>
              <a:t>a shared library using </a:t>
            </a:r>
            <a:r>
              <a:rPr lang="en-US" dirty="0" err="1" smtClean="0"/>
              <a:t>gfortran</a:t>
            </a:r>
            <a:r>
              <a:rPr lang="en-US" dirty="0" smtClean="0"/>
              <a:t> and </a:t>
            </a:r>
            <a:r>
              <a:rPr lang="en-US" dirty="0" err="1" smtClean="0"/>
              <a:t>gcc</a:t>
            </a:r>
            <a:r>
              <a:rPr lang="en-US" dirty="0" smtClean="0"/>
              <a:t> (using the </a:t>
            </a:r>
            <a:r>
              <a:rPr lang="en-US" dirty="0" err="1" smtClean="0"/>
              <a:t>Rtools</a:t>
            </a:r>
            <a:r>
              <a:rPr lang="en-US" dirty="0" smtClean="0"/>
              <a:t> tools set).</a:t>
            </a:r>
          </a:p>
          <a:p>
            <a:pPr marL="404813" indent="-404813"/>
            <a:r>
              <a:rPr lang="en-US" dirty="0" smtClean="0"/>
              <a:t>Most of the goals have been addressed. </a:t>
            </a:r>
            <a:endParaRPr lang="en-US" dirty="0" smtClean="0"/>
          </a:p>
          <a:p>
            <a:pPr marL="404813" indent="-404813">
              <a:buNone/>
            </a:pPr>
            <a:endParaRPr lang="en-US" dirty="0" smtClean="0"/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  <a:p>
            <a:pPr marL="404813" indent="-404813"/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FFFFCC"/>
      </a:dk1>
      <a:lt1>
        <a:srgbClr val="FFFFFF"/>
      </a:lt1>
      <a:dk2>
        <a:srgbClr val="FFFFCC"/>
      </a:dk2>
      <a:lt2>
        <a:srgbClr val="808080"/>
      </a:lt2>
      <a:accent1>
        <a:srgbClr val="00CC99"/>
      </a:accent1>
      <a:accent2>
        <a:srgbClr val="99FF99"/>
      </a:accent2>
      <a:accent3>
        <a:srgbClr val="FFFFFF"/>
      </a:accent3>
      <a:accent4>
        <a:srgbClr val="DADAAE"/>
      </a:accent4>
      <a:accent5>
        <a:srgbClr val="AAE2CA"/>
      </a:accent5>
      <a:accent6>
        <a:srgbClr val="8AE78A"/>
      </a:accent6>
      <a:hlink>
        <a:srgbClr val="CCFFCC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">
      <a:dk1>
        <a:srgbClr val="FFFFCC"/>
      </a:dk1>
      <a:lt1>
        <a:srgbClr val="FFFFFF"/>
      </a:lt1>
      <a:dk2>
        <a:srgbClr val="FFFFCC"/>
      </a:dk2>
      <a:lt2>
        <a:srgbClr val="808080"/>
      </a:lt2>
      <a:accent1>
        <a:srgbClr val="00CC99"/>
      </a:accent1>
      <a:accent2>
        <a:srgbClr val="99FF99"/>
      </a:accent2>
      <a:accent3>
        <a:srgbClr val="FFFFFF"/>
      </a:accent3>
      <a:accent4>
        <a:srgbClr val="DADAAE"/>
      </a:accent4>
      <a:accent5>
        <a:srgbClr val="AAE2CA"/>
      </a:accent5>
      <a:accent6>
        <a:srgbClr val="8AE78A"/>
      </a:accent6>
      <a:hlink>
        <a:srgbClr val="CCFFCC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FFFFCC"/>
      </a:dk1>
      <a:lt1>
        <a:srgbClr val="FFFFFF"/>
      </a:lt1>
      <a:dk2>
        <a:srgbClr val="FFFFCC"/>
      </a:dk2>
      <a:lt2>
        <a:srgbClr val="808080"/>
      </a:lt2>
      <a:accent1>
        <a:srgbClr val="00CC99"/>
      </a:accent1>
      <a:accent2>
        <a:srgbClr val="99FF99"/>
      </a:accent2>
      <a:accent3>
        <a:srgbClr val="FFFFFF"/>
      </a:accent3>
      <a:accent4>
        <a:srgbClr val="DADAAE"/>
      </a:accent4>
      <a:accent5>
        <a:srgbClr val="AAE2CA"/>
      </a:accent5>
      <a:accent6>
        <a:srgbClr val="8AE78A"/>
      </a:accent6>
      <a:hlink>
        <a:srgbClr val="CCFFCC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FFFFCC"/>
      </a:dk1>
      <a:lt1>
        <a:srgbClr val="FFFFFF"/>
      </a:lt1>
      <a:dk2>
        <a:srgbClr val="FFFFCC"/>
      </a:dk2>
      <a:lt2>
        <a:srgbClr val="808080"/>
      </a:lt2>
      <a:accent1>
        <a:srgbClr val="00CC99"/>
      </a:accent1>
      <a:accent2>
        <a:srgbClr val="99FF99"/>
      </a:accent2>
      <a:accent3>
        <a:srgbClr val="FFFFFF"/>
      </a:accent3>
      <a:accent4>
        <a:srgbClr val="DADAAE"/>
      </a:accent4>
      <a:accent5>
        <a:srgbClr val="AAE2CA"/>
      </a:accent5>
      <a:accent6>
        <a:srgbClr val="8AE78A"/>
      </a:accent6>
      <a:hlink>
        <a:srgbClr val="CCFFCC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33792</TotalTime>
  <Words>661</Words>
  <Application>Microsoft Office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1_Default Design</vt:lpstr>
      <vt:lpstr>4_Default Design</vt:lpstr>
      <vt:lpstr>3_Default Design</vt:lpstr>
      <vt:lpstr>2_Default Design</vt:lpstr>
      <vt:lpstr>Photo Editor Photo</vt:lpstr>
      <vt:lpstr>Slide 1</vt:lpstr>
      <vt:lpstr>Contents: </vt:lpstr>
      <vt:lpstr>Goals: </vt:lpstr>
      <vt:lpstr>Goals: </vt:lpstr>
      <vt:lpstr>Goals: </vt:lpstr>
      <vt:lpstr>Goals: </vt:lpstr>
      <vt:lpstr>Strategy: </vt:lpstr>
      <vt:lpstr>Strategy: </vt:lpstr>
      <vt:lpstr>Progress: </vt:lpstr>
      <vt:lpstr>Progress: </vt:lpstr>
      <vt:lpstr>Progress: </vt:lpstr>
      <vt:lpstr>Progress: </vt:lpstr>
      <vt:lpstr>Closing remarks: </vt:lpstr>
      <vt:lpstr>Open discussion: </vt:lpstr>
    </vt:vector>
  </TitlesOfParts>
  <Company>USDA Forest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Crookston</dc:creator>
  <cp:lastModifiedBy>Crookston, Nicholas</cp:lastModifiedBy>
  <cp:revision>438</cp:revision>
  <dcterms:created xsi:type="dcterms:W3CDTF">2005-08-22T16:59:54Z</dcterms:created>
  <dcterms:modified xsi:type="dcterms:W3CDTF">2011-12-09T19:48:25Z</dcterms:modified>
</cp:coreProperties>
</file>