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3"/>
  </p:notesMasterIdLst>
  <p:sldIdLst>
    <p:sldId id="256" r:id="rId2"/>
    <p:sldId id="265" r:id="rId3"/>
    <p:sldId id="263" r:id="rId4"/>
    <p:sldId id="330" r:id="rId5"/>
    <p:sldId id="331" r:id="rId6"/>
    <p:sldId id="327" r:id="rId7"/>
    <p:sldId id="328" r:id="rId8"/>
    <p:sldId id="329" r:id="rId9"/>
    <p:sldId id="324" r:id="rId10"/>
    <p:sldId id="325" r:id="rId11"/>
    <p:sldId id="326" r:id="rId12"/>
  </p:sldIdLst>
  <p:sldSz cx="9144000" cy="6858000" type="screen4x3"/>
  <p:notesSz cx="6858000" cy="9144000"/>
  <p:custShowLst>
    <p:custShow name="Main" id="0">
      <p:sldLst>
        <p:sld r:id="rId2"/>
      </p:sldLst>
    </p:custShow>
    <p:custShow name="IRR" id="1">
      <p:sldLst/>
    </p:custShow>
  </p:custShowLst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30000"/>
      </a:spcAft>
      <a:buClr>
        <a:schemeClr val="bg2"/>
      </a:buClr>
      <a:buFont typeface="Wingdings" pitchFamily="2" charset="2"/>
      <a:defRPr sz="22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30000"/>
      </a:spcAft>
      <a:buClr>
        <a:schemeClr val="bg2"/>
      </a:buClr>
      <a:buFont typeface="Wingdings" pitchFamily="2" charset="2"/>
      <a:defRPr sz="22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30000"/>
      </a:spcAft>
      <a:buClr>
        <a:schemeClr val="bg2"/>
      </a:buClr>
      <a:buFont typeface="Wingdings" pitchFamily="2" charset="2"/>
      <a:defRPr sz="22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30000"/>
      </a:spcAft>
      <a:buClr>
        <a:schemeClr val="bg2"/>
      </a:buClr>
      <a:buFont typeface="Wingdings" pitchFamily="2" charset="2"/>
      <a:defRPr sz="22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30000"/>
      </a:spcAft>
      <a:buClr>
        <a:schemeClr val="bg2"/>
      </a:buClr>
      <a:buFont typeface="Wingdings" pitchFamily="2" charset="2"/>
      <a:defRPr sz="22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000000"/>
    <a:srgbClr val="66FFFF"/>
    <a:srgbClr val="00FFCC"/>
    <a:srgbClr val="00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0FB3A7C-383D-41AA-A00F-961265E2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92E467C-50C1-4C12-83D3-2314D660957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02D369-219C-485C-9D4D-745EE855F562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DDDA57-021E-4FFC-B416-72CBD41EB029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84D2CC-3822-4165-ADC9-949E245151F5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95DE5F-E8C0-4D45-BB1F-3543337BFAC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95DE5F-E8C0-4D45-BB1F-3543337BFAC1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D95DE5F-E8C0-4D45-BB1F-3543337BFAC1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DDDA57-021E-4FFC-B416-72CBD41EB029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DDDA57-021E-4FFC-B416-72CBD41EB029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5DDDA57-021E-4FFC-B416-72CBD41EB029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26D6BC-0467-4EFB-BBA0-891BFAA23C24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1B2A49F8-E4BA-437F-AAFC-2C4A0681069A}" type="datetime4">
              <a:rPr lang="en-US"/>
              <a:pPr>
                <a:defRPr/>
              </a:pPr>
              <a:t>December 9, 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5552E04-3E8B-4000-92A5-FB751C95A2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48D5-F74C-4AFB-905E-631B886D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A779-33DE-4F95-A4CC-774F2AA33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C6F7D-98C7-498D-9426-2B77FF0B9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3AC6CBB8-8EAD-491B-8882-96B0D75E297C}" type="datetime4">
              <a:rPr lang="en-US"/>
              <a:pPr>
                <a:defRPr/>
              </a:pPr>
              <a:t>December 9, 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29400" y="6400800"/>
            <a:ext cx="1828800" cy="457200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C66B6E82-A4D3-4365-A236-C6FF4DDEB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78B2E-93BA-4963-A362-69DF27D9D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63FC-2117-4A0B-99C9-95FA32587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30D22-EEA3-4465-BDA1-292C5DC4E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418E-4121-4296-B342-EC60E9893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AC1C-4A6C-4E2E-9B05-83EE51B7A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71B2B-368C-41C0-94D2-C1F3612D5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553BC-7421-4F49-8024-7EAEEE29E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December 9, 2011 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ECFE4B-59EF-42CB-AAF5-F91BDC0A5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AutoShape 8"/>
          <p:cNvSpPr>
            <a:spLocks noChangeArrowheads="1"/>
          </p:cNvSpPr>
          <p:nvPr/>
        </p:nvSpPr>
        <p:spPr bwMode="auto">
          <a:xfrm>
            <a:off x="168275" y="228600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 sz="31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chemeClr val="accent1"/>
        </a:buClr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30000"/>
        </a:spcAft>
        <a:buClr>
          <a:schemeClr val="tx1"/>
        </a:buClr>
        <a:defRPr sz="22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Using FVS to Estimate QMD of the N Largest Trees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1800" b="1" smtClean="0"/>
              <a:t>H. Bryan Lu</a:t>
            </a:r>
          </a:p>
          <a:p>
            <a:pPr eaLnBrk="1" hangingPunct="1"/>
            <a:r>
              <a:rPr lang="en-US" sz="1800" b="1" smtClean="0"/>
              <a:t>Washington Department of  Natural Resources</a:t>
            </a:r>
          </a:p>
          <a:p>
            <a:pPr eaLnBrk="1" hangingPunct="1"/>
            <a:r>
              <a:rPr lang="en-US" sz="1800" b="1" smtClean="0"/>
              <a:t>Olympia</a:t>
            </a:r>
            <a:r>
              <a:rPr lang="en-US" sz="1800" smtClean="0"/>
              <a:t>, WA</a:t>
            </a:r>
          </a:p>
        </p:txBody>
      </p:sp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4101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678C71-CACC-44FF-9251-F15536CEBFE9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To be consistent, all methods used the FVS function </a:t>
            </a:r>
            <a:r>
              <a:rPr lang="en-US" sz="2800" dirty="0" err="1" smtClean="0"/>
              <a:t>DBHDist</a:t>
            </a:r>
            <a:r>
              <a:rPr lang="en-US" sz="2800" dirty="0" smtClean="0"/>
              <a:t>(3,i) where </a:t>
            </a:r>
            <a:r>
              <a:rPr lang="en-US" sz="2800" dirty="0" err="1" smtClean="0"/>
              <a:t>i</a:t>
            </a:r>
            <a:r>
              <a:rPr lang="en-US" sz="2800" dirty="0" smtClean="0"/>
              <a:t> = 1, 2, …6.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zh-TW" sz="2800" dirty="0" smtClean="0"/>
              <a:t>The differences among the three methods are the way to find the bounds around the QMD of the N largest trees.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zh-TW" sz="2800" dirty="0" smtClean="0"/>
              <a:t>Three possible cases existed.  Case 2 would occur more if N is larger.  Case 3 would occur more if N is smaller.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zh-TW" sz="2800" dirty="0" smtClean="0"/>
              <a:t>Method 2 is simple and flexible.  It does not need to find the bounds around </a:t>
            </a:r>
            <a:r>
              <a:rPr lang="en-US" altLang="zh-TW" sz="2800" dirty="0" smtClean="0"/>
              <a:t>QMD of the N largest trees.</a:t>
            </a:r>
            <a:endParaRPr lang="en-US" altLang="zh-TW" sz="2800" dirty="0" smtClean="0"/>
          </a:p>
        </p:txBody>
      </p:sp>
      <p:sp>
        <p:nvSpPr>
          <p:cNvPr id="22532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charset="0"/>
              </a:rPr>
              <a:t>December 9, 2011 </a:t>
            </a:r>
          </a:p>
        </p:txBody>
      </p:sp>
      <p:sp>
        <p:nvSpPr>
          <p:cNvPr id="22533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25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69DE04-2B87-48AF-83EA-FCEC00EA225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Conclusions (Continued)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zh-TW" sz="2800" dirty="0" smtClean="0"/>
              <a:t>Method 1 and Method 3 produced a smaller deviation from </a:t>
            </a:r>
            <a:r>
              <a:rPr lang="en-US" altLang="zh-TW" sz="2800" dirty="0" smtClean="0"/>
              <a:t>“true</a:t>
            </a:r>
            <a:r>
              <a:rPr lang="en-US" altLang="zh-TW" sz="2800" dirty="0" smtClean="0"/>
              <a:t>” </a:t>
            </a:r>
            <a:r>
              <a:rPr lang="en-US" altLang="zh-TW" sz="2800" dirty="0" smtClean="0"/>
              <a:t>values </a:t>
            </a:r>
            <a:r>
              <a:rPr lang="en-US" altLang="zh-TW" sz="2800" dirty="0" smtClean="0"/>
              <a:t>than Method 2 does.  </a:t>
            </a:r>
            <a:r>
              <a:rPr lang="en-US" altLang="zh-TW" sz="2800" dirty="0" smtClean="0"/>
              <a:t>I</a:t>
            </a:r>
            <a:r>
              <a:rPr lang="en-US" altLang="zh-TW" sz="2800" dirty="0" smtClean="0"/>
              <a:t>t </a:t>
            </a:r>
            <a:r>
              <a:rPr lang="en-US" altLang="zh-TW" sz="2800" dirty="0" smtClean="0"/>
              <a:t>can be improved by adding the capability of finding the bounds around QMD of the N largest trees.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altLang="zh-TW" sz="2800" dirty="0" smtClean="0"/>
              <a:t>The deviation from </a:t>
            </a:r>
            <a:r>
              <a:rPr lang="en-US" altLang="zh-TW" sz="2800" dirty="0" smtClean="0"/>
              <a:t>“</a:t>
            </a:r>
            <a:r>
              <a:rPr lang="en-US" altLang="zh-TW" sz="2800" dirty="0" smtClean="0"/>
              <a:t>true” </a:t>
            </a:r>
            <a:r>
              <a:rPr lang="en-US" altLang="zh-TW" sz="2800" dirty="0" smtClean="0"/>
              <a:t>values </a:t>
            </a:r>
            <a:r>
              <a:rPr lang="en-US" altLang="zh-TW" sz="2800" dirty="0" smtClean="0"/>
              <a:t>might be larger if a stand has very few large trees and lots of small trees.</a:t>
            </a:r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D26A7-7F3D-4311-BC7D-4B6B9E42A43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96200" cy="533400"/>
          </a:xfrm>
        </p:spPr>
        <p:txBody>
          <a:bodyPr/>
          <a:lstStyle/>
          <a:p>
            <a:pPr eaLnBrk="1" hangingPunct="1"/>
            <a:r>
              <a:rPr lang="en-US" sz="2900" dirty="0" smtClean="0"/>
              <a:t>Motivation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4495800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/>
              <a:t>DNR </a:t>
            </a:r>
            <a:r>
              <a:rPr lang="en-US" sz="2800" dirty="0" smtClean="0"/>
              <a:t>has used FVS to develop yield tables for various projects</a:t>
            </a:r>
            <a:r>
              <a:rPr lang="en-US" sz="2800" dirty="0" smtClean="0"/>
              <a:t>.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/>
              <a:t>QMD </a:t>
            </a:r>
            <a:r>
              <a:rPr lang="en-US" sz="2800" dirty="0" smtClean="0"/>
              <a:t>of the N largest trees was used in these projects to make </a:t>
            </a:r>
            <a:r>
              <a:rPr lang="en-US" sz="2800" dirty="0" smtClean="0"/>
              <a:t>decisions.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/>
              <a:t>N</a:t>
            </a:r>
            <a:r>
              <a:rPr lang="en-US" sz="2800" dirty="0" smtClean="0"/>
              <a:t>either </a:t>
            </a:r>
            <a:r>
              <a:rPr lang="en-US" sz="2800" dirty="0" smtClean="0"/>
              <a:t>a keyword nor a </a:t>
            </a:r>
            <a:r>
              <a:rPr lang="en-US" sz="2800" dirty="0" smtClean="0"/>
              <a:t>function exists in FVS </a:t>
            </a:r>
            <a:r>
              <a:rPr lang="en-US" sz="2800" dirty="0" smtClean="0"/>
              <a:t>to compute QMD of the N largest </a:t>
            </a:r>
            <a:r>
              <a:rPr lang="en-US" sz="2800" dirty="0" smtClean="0"/>
              <a:t>trees.</a:t>
            </a:r>
          </a:p>
          <a:p>
            <a:pPr marL="457200" indent="-457200" eaLnBrk="1" hangingPunct="1">
              <a:spcBef>
                <a:spcPts val="600"/>
              </a:spcBef>
              <a:buClr>
                <a:srgbClr val="FFFF00"/>
              </a:buClr>
              <a:buFont typeface="Arial" pitchFamily="34" charset="0"/>
              <a:buChar char="•"/>
            </a:pPr>
            <a:r>
              <a:rPr lang="en-US" sz="2800" dirty="0" smtClean="0"/>
              <a:t>FVS </a:t>
            </a:r>
            <a:r>
              <a:rPr lang="en-US" sz="2800" dirty="0" smtClean="0"/>
              <a:t>has a limit on the number of keywords and statements </a:t>
            </a:r>
            <a:r>
              <a:rPr lang="en-US" sz="2800" dirty="0" smtClean="0"/>
              <a:t>used.</a:t>
            </a:r>
            <a:endParaRPr lang="en-US" sz="2800" dirty="0" smtClean="0"/>
          </a:p>
        </p:txBody>
      </p:sp>
      <p:sp>
        <p:nvSpPr>
          <p:cNvPr id="5124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51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51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6041AA-4BC1-4CF5-AD74-01BA6B2F57D6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Methods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Method 1 – IF-ENDIF Approach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Find the total TPA for trees with DBH &gt;= 0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If the total TPA &gt; N, find the total TPA for trees with DBH &gt;= </a:t>
            </a:r>
            <a:r>
              <a:rPr lang="en-US" sz="2000" dirty="0" err="1" smtClean="0"/>
              <a:t>DBHDist</a:t>
            </a:r>
            <a:r>
              <a:rPr lang="en-US" sz="2000" dirty="0" smtClean="0"/>
              <a:t>(3,i) where </a:t>
            </a:r>
            <a:r>
              <a:rPr lang="en-US" sz="2000" dirty="0" err="1" smtClean="0"/>
              <a:t>i</a:t>
            </a:r>
            <a:r>
              <a:rPr lang="en-US" sz="2000" dirty="0" smtClean="0"/>
              <a:t> = 1, 2, …, 6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Repeat Step 2 until either the total TPA &lt;= N or </a:t>
            </a:r>
            <a:r>
              <a:rPr lang="en-US" sz="2000" dirty="0" err="1" smtClean="0"/>
              <a:t>i</a:t>
            </a:r>
            <a:r>
              <a:rPr lang="en-US" sz="2000" dirty="0" smtClean="0"/>
              <a:t> = 6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Determine both the minimum upper and the maximum lower bounds of DBH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Estimate </a:t>
            </a:r>
            <a:r>
              <a:rPr lang="en-US" sz="2000" dirty="0" smtClean="0"/>
              <a:t>QMD </a:t>
            </a:r>
            <a:r>
              <a:rPr lang="en-US" sz="2000" dirty="0" smtClean="0"/>
              <a:t>of the N largest </a:t>
            </a:r>
            <a:r>
              <a:rPr lang="en-US" sz="2000" dirty="0" smtClean="0"/>
              <a:t>trees</a:t>
            </a:r>
            <a:endParaRPr lang="en-US" sz="2000" dirty="0" smtClean="0"/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157E9-C844-41FB-AA36-F155F5993354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Methods (Continued)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Method 2 – Smith-</a:t>
            </a:r>
            <a:r>
              <a:rPr lang="en-US" sz="2800" dirty="0" err="1" smtClean="0"/>
              <a:t>Mateja</a:t>
            </a:r>
            <a:r>
              <a:rPr lang="en-US" sz="2800" dirty="0" smtClean="0"/>
              <a:t> Approach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Find the total TPA for trees with DBH &gt;= 0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Find the total TPA for trees with DBH &gt;= </a:t>
            </a:r>
            <a:r>
              <a:rPr lang="en-US" sz="2000" dirty="0" err="1" smtClean="0"/>
              <a:t>DBHDist</a:t>
            </a:r>
            <a:r>
              <a:rPr lang="en-US" sz="2000" dirty="0" smtClean="0"/>
              <a:t>(3,i) where </a:t>
            </a:r>
            <a:r>
              <a:rPr lang="en-US" sz="2000" dirty="0" err="1" smtClean="0"/>
              <a:t>i</a:t>
            </a:r>
            <a:r>
              <a:rPr lang="en-US" sz="2000" dirty="0" smtClean="0"/>
              <a:t> = 1, 2, …, 6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Use the FVS function “</a:t>
            </a:r>
            <a:r>
              <a:rPr lang="en-US" sz="2000" dirty="0" err="1" smtClean="0"/>
              <a:t>LinInt</a:t>
            </a:r>
            <a:r>
              <a:rPr lang="en-US" sz="2000" dirty="0" smtClean="0"/>
              <a:t>” to estimate QMD of the N largest trees</a:t>
            </a: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157E9-C844-41FB-AA36-F155F5993354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Methods (Continued)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Method 3 – Percentile Approach</a:t>
            </a:r>
          </a:p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Compute (1 – 1/N)x100% to get the starting DBH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Use the starting DBH to determine the minimum upper bound of DBH and to compute the total TPA for trees with DBH &gt;= the minimum upper bound of DBH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Use the minimum upper bound of DBH to find the maximum lower bound of DBH and to compute the total TPA for trees with DBH &gt;= the maximum lower bound of DBH</a:t>
            </a:r>
          </a:p>
          <a:p>
            <a:pPr marL="85725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+mj-lt"/>
              <a:buAutoNum type="arabicPeriod"/>
            </a:pPr>
            <a:r>
              <a:rPr lang="en-US" sz="2000" dirty="0" smtClean="0"/>
              <a:t>Estimate QMD of the N largest trees</a:t>
            </a:r>
          </a:p>
        </p:txBody>
      </p:sp>
      <p:sp>
        <p:nvSpPr>
          <p:cNvPr id="6148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614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157E9-C844-41FB-AA36-F155F5993354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Scenarios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Case 1 – </a:t>
            </a:r>
            <a:r>
              <a:rPr lang="en-US" sz="2800" dirty="0" smtClean="0"/>
              <a:t>QMD40 </a:t>
            </a:r>
            <a:r>
              <a:rPr lang="en-US" sz="2800" dirty="0" smtClean="0"/>
              <a:t>within both bounds</a:t>
            </a:r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D26A7-7F3D-4311-BC7D-4B6B9E42A43A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733800" y="2803368"/>
            <a:ext cx="1828800" cy="2895600"/>
            <a:chOff x="3505200" y="2209800"/>
            <a:chExt cx="1828800" cy="2895600"/>
          </a:xfrm>
        </p:grpSpPr>
        <p:sp>
          <p:nvSpPr>
            <p:cNvPr id="8" name="Flowchart: Process 7"/>
            <p:cNvSpPr/>
            <p:nvPr/>
          </p:nvSpPr>
          <p:spPr bwMode="auto">
            <a:xfrm>
              <a:off x="3505200" y="2209800"/>
              <a:ext cx="1828800" cy="2895600"/>
            </a:xfrm>
            <a:prstGeom prst="flowChartProcess">
              <a:avLst/>
            </a:prstGeom>
            <a:noFill/>
            <a:ln w="381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>
              <a:stCxn id="8" idx="1"/>
              <a:endCxn id="8" idx="3"/>
            </p:cNvCxnSpPr>
            <p:nvPr/>
          </p:nvCxnSpPr>
          <p:spPr bwMode="auto">
            <a:xfrm>
              <a:off x="3505200" y="3657600"/>
              <a:ext cx="1828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9"/>
          <p:cNvGrpSpPr/>
          <p:nvPr/>
        </p:nvGrpSpPr>
        <p:grpSpPr>
          <a:xfrm>
            <a:off x="2990315" y="2650968"/>
            <a:ext cx="780983" cy="3216432"/>
            <a:chOff x="2590800" y="2133600"/>
            <a:chExt cx="780983" cy="3216432"/>
          </a:xfrm>
        </p:grpSpPr>
        <p:sp>
          <p:nvSpPr>
            <p:cNvPr id="16" name="TextBox 15"/>
            <p:cNvSpPr txBox="1"/>
            <p:nvPr/>
          </p:nvSpPr>
          <p:spPr>
            <a:xfrm>
              <a:off x="2590800" y="2133600"/>
              <a:ext cx="661528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Tup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4953000"/>
              <a:ext cx="780983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Tlow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3565368"/>
              <a:ext cx="498855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40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64431" y="2650968"/>
            <a:ext cx="1636987" cy="3216432"/>
            <a:chOff x="2590800" y="2133600"/>
            <a:chExt cx="1636987" cy="3216432"/>
          </a:xfrm>
        </p:grpSpPr>
        <p:sp>
          <p:nvSpPr>
            <p:cNvPr id="22" name="TextBox 21"/>
            <p:cNvSpPr txBox="1"/>
            <p:nvPr/>
          </p:nvSpPr>
          <p:spPr>
            <a:xfrm>
              <a:off x="2590800" y="2133600"/>
              <a:ext cx="1093569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DBHup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800" y="4953000"/>
              <a:ext cx="1202573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DBHlow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0800" y="3565368"/>
              <a:ext cx="1636987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QMD40 </a:t>
              </a:r>
              <a:r>
                <a:rPr lang="en-US" dirty="0" smtClean="0">
                  <a:solidFill>
                    <a:srgbClr val="FFFF00"/>
                  </a:solidFill>
                </a:rPr>
                <a:t>= ?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Scenarios (Continued)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Case 2 – </a:t>
            </a:r>
            <a:r>
              <a:rPr lang="en-US" sz="2800" dirty="0" smtClean="0"/>
              <a:t>QMD40 </a:t>
            </a:r>
            <a:r>
              <a:rPr lang="en-US" sz="2800" dirty="0" smtClean="0"/>
              <a:t>outside the upper bound </a:t>
            </a:r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D26A7-7F3D-4311-BC7D-4B6B9E42A43A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733800" y="2803368"/>
            <a:ext cx="1828800" cy="2895600"/>
            <a:chOff x="3505200" y="2209800"/>
            <a:chExt cx="1828800" cy="2895600"/>
          </a:xfrm>
        </p:grpSpPr>
        <p:sp>
          <p:nvSpPr>
            <p:cNvPr id="8" name="Flowchart: Process 7"/>
            <p:cNvSpPr/>
            <p:nvPr/>
          </p:nvSpPr>
          <p:spPr bwMode="auto">
            <a:xfrm>
              <a:off x="3505200" y="2209800"/>
              <a:ext cx="1828800" cy="2895600"/>
            </a:xfrm>
            <a:prstGeom prst="flowChartProcess">
              <a:avLst/>
            </a:prstGeom>
            <a:noFill/>
            <a:ln w="381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>
              <a:stCxn id="8" idx="1"/>
              <a:endCxn id="8" idx="3"/>
            </p:cNvCxnSpPr>
            <p:nvPr/>
          </p:nvCxnSpPr>
          <p:spPr bwMode="auto">
            <a:xfrm>
              <a:off x="3505200" y="3657600"/>
              <a:ext cx="1828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19"/>
          <p:cNvGrpSpPr/>
          <p:nvPr/>
        </p:nvGrpSpPr>
        <p:grpSpPr>
          <a:xfrm>
            <a:off x="2990315" y="2650968"/>
            <a:ext cx="661528" cy="3216432"/>
            <a:chOff x="2590800" y="2133600"/>
            <a:chExt cx="661528" cy="3216432"/>
          </a:xfrm>
        </p:grpSpPr>
        <p:sp>
          <p:nvSpPr>
            <p:cNvPr id="16" name="TextBox 15"/>
            <p:cNvSpPr txBox="1"/>
            <p:nvPr/>
          </p:nvSpPr>
          <p:spPr>
            <a:xfrm>
              <a:off x="2590800" y="2133600"/>
              <a:ext cx="498855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40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4953000"/>
              <a:ext cx="1847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3565368"/>
              <a:ext cx="661528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Tup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764431" y="2650968"/>
            <a:ext cx="1636987" cy="3216432"/>
            <a:chOff x="2590800" y="2133600"/>
            <a:chExt cx="1636987" cy="3216432"/>
          </a:xfrm>
        </p:grpSpPr>
        <p:sp>
          <p:nvSpPr>
            <p:cNvPr id="22" name="TextBox 21"/>
            <p:cNvSpPr txBox="1"/>
            <p:nvPr/>
          </p:nvSpPr>
          <p:spPr>
            <a:xfrm>
              <a:off x="2590800" y="2133600"/>
              <a:ext cx="1636987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QMD40 </a:t>
              </a:r>
              <a:r>
                <a:rPr lang="en-US" dirty="0" smtClean="0">
                  <a:solidFill>
                    <a:srgbClr val="FFFF00"/>
                  </a:solidFill>
                </a:rPr>
                <a:t>= ?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800" y="4953000"/>
              <a:ext cx="1847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0800" y="3565368"/>
              <a:ext cx="1093569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DBHup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Scenarios (Continued)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  <a:buFont typeface="Arial" charset="0"/>
              <a:buChar char="•"/>
            </a:pPr>
            <a:r>
              <a:rPr lang="en-US" sz="2800" dirty="0" smtClean="0"/>
              <a:t>Case 3 – </a:t>
            </a:r>
            <a:r>
              <a:rPr lang="en-US" sz="2800" dirty="0" smtClean="0"/>
              <a:t>QMD40 </a:t>
            </a:r>
            <a:r>
              <a:rPr lang="en-US" sz="2800" dirty="0" smtClean="0"/>
              <a:t>outside the lower bound </a:t>
            </a:r>
          </a:p>
        </p:txBody>
      </p:sp>
      <p:sp>
        <p:nvSpPr>
          <p:cNvPr id="23556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235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35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3D26A7-7F3D-4311-BC7D-4B6B9E42A43A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733800" y="2803368"/>
            <a:ext cx="1828800" cy="2895600"/>
            <a:chOff x="3505200" y="2209800"/>
            <a:chExt cx="1828800" cy="2895600"/>
          </a:xfrm>
        </p:grpSpPr>
        <p:sp>
          <p:nvSpPr>
            <p:cNvPr id="8" name="Flowchart: Process 7"/>
            <p:cNvSpPr/>
            <p:nvPr/>
          </p:nvSpPr>
          <p:spPr bwMode="auto">
            <a:xfrm>
              <a:off x="3505200" y="2209800"/>
              <a:ext cx="1828800" cy="2895600"/>
            </a:xfrm>
            <a:prstGeom prst="flowChartProcess">
              <a:avLst/>
            </a:prstGeom>
            <a:noFill/>
            <a:ln w="381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bg2"/>
                </a:buClr>
                <a:buSzTx/>
                <a:buFont typeface="Wingdings" pitchFamily="2" charset="2"/>
                <a:buNone/>
                <a:tabLst/>
              </a:pPr>
              <a:endParaRPr kumimoji="0" lang="en-US" sz="2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" name="Straight Connector 11"/>
            <p:cNvCxnSpPr>
              <a:stCxn id="8" idx="1"/>
              <a:endCxn id="8" idx="3"/>
            </p:cNvCxnSpPr>
            <p:nvPr/>
          </p:nvCxnSpPr>
          <p:spPr bwMode="auto">
            <a:xfrm>
              <a:off x="3505200" y="3657600"/>
              <a:ext cx="18288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19"/>
          <p:cNvGrpSpPr/>
          <p:nvPr/>
        </p:nvGrpSpPr>
        <p:grpSpPr>
          <a:xfrm>
            <a:off x="2990315" y="2650968"/>
            <a:ext cx="780983" cy="3216432"/>
            <a:chOff x="2590800" y="2133600"/>
            <a:chExt cx="780983" cy="3216432"/>
          </a:xfrm>
        </p:grpSpPr>
        <p:sp>
          <p:nvSpPr>
            <p:cNvPr id="16" name="TextBox 15"/>
            <p:cNvSpPr txBox="1"/>
            <p:nvPr/>
          </p:nvSpPr>
          <p:spPr>
            <a:xfrm>
              <a:off x="2590800" y="2133600"/>
              <a:ext cx="1847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0800" y="4953000"/>
              <a:ext cx="498855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40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0800" y="3565368"/>
              <a:ext cx="780983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Tlow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764431" y="2650968"/>
            <a:ext cx="1636987" cy="3216432"/>
            <a:chOff x="2590800" y="2133600"/>
            <a:chExt cx="1636987" cy="3216432"/>
          </a:xfrm>
        </p:grpSpPr>
        <p:sp>
          <p:nvSpPr>
            <p:cNvPr id="22" name="TextBox 21"/>
            <p:cNvSpPr txBox="1"/>
            <p:nvPr/>
          </p:nvSpPr>
          <p:spPr>
            <a:xfrm>
              <a:off x="2590800" y="2133600"/>
              <a:ext cx="184731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90800" y="4953000"/>
              <a:ext cx="1636987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QMD40 </a:t>
              </a:r>
              <a:r>
                <a:rPr lang="en-US" dirty="0" smtClean="0">
                  <a:solidFill>
                    <a:srgbClr val="FFFF00"/>
                  </a:solidFill>
                </a:rPr>
                <a:t>= ?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0800" y="3565368"/>
              <a:ext cx="1202573" cy="397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FF00"/>
                  </a:solidFill>
                </a:rPr>
                <a:t>DBHlow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696200" cy="838200"/>
          </a:xfrm>
        </p:spPr>
        <p:txBody>
          <a:bodyPr/>
          <a:lstStyle/>
          <a:p>
            <a:pPr eaLnBrk="1" hangingPunct="1"/>
            <a:r>
              <a:rPr lang="en-US" smtClean="0"/>
              <a:t>Results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696200" cy="4191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FFFF00"/>
              </a:buClr>
            </a:pPr>
            <a:endParaRPr lang="en-US" sz="2800" dirty="0" smtClean="0"/>
          </a:p>
        </p:txBody>
      </p:sp>
      <p:sp>
        <p:nvSpPr>
          <p:cNvPr id="21508" name="Date Placeholder 1"/>
          <p:cNvSpPr>
            <a:spLocks noGrp="1"/>
          </p:cNvSpPr>
          <p:nvPr>
            <p:ph type="dt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Arial" charset="0"/>
              </a:rPr>
              <a:t>December 9, 2011 </a:t>
            </a:r>
          </a:p>
        </p:txBody>
      </p:sp>
      <p:sp>
        <p:nvSpPr>
          <p:cNvPr id="21509" name="Footer Placeholder 2"/>
          <p:cNvSpPr>
            <a:spLocks noGrp="1"/>
          </p:cNvSpPr>
          <p:nvPr>
            <p:ph type="ftr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15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3617CF-27CC-4B41-8C11-624A077ACC89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838200" y="1752600"/>
          <a:ext cx="7696200" cy="3386328"/>
        </p:xfrm>
        <a:graphic>
          <a:graphicData uri="http://schemas.openxmlformats.org/presentationml/2006/ole">
            <p:oleObj spid="_x0000_s1032" name="Worksheet" r:id="rId4" imgW="3333819" imgH="146689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FFFFFF"/>
      </a:hlink>
      <a:folHlink>
        <a:srgbClr val="FFFFFF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30000"/>
          </a:spcAft>
          <a:buClr>
            <a:schemeClr val="bg2"/>
          </a:buClr>
          <a:buSzTx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30000"/>
          </a:spcAft>
          <a:buClr>
            <a:schemeClr val="bg2"/>
          </a:buClr>
          <a:buSzTx/>
          <a:buFont typeface="Wingdings" pitchFamily="2" charset="2"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578</Words>
  <Application>Microsoft Office PowerPoint</Application>
  <PresentationFormat>On-screen Show (4:3)</PresentationFormat>
  <Paragraphs>92</Paragraphs>
  <Slides>11</Slides>
  <Notes>11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2</vt:i4>
      </vt:variant>
    </vt:vector>
  </HeadingPairs>
  <TitlesOfParts>
    <vt:vector size="15" baseType="lpstr">
      <vt:lpstr>Studio</vt:lpstr>
      <vt:lpstr>Microsoft Office Excel 97-2003 Worksheet</vt:lpstr>
      <vt:lpstr>Using FVS to Estimate QMD of the N Largest Trees</vt:lpstr>
      <vt:lpstr>Motivation</vt:lpstr>
      <vt:lpstr>Methods</vt:lpstr>
      <vt:lpstr>Methods (Continued)</vt:lpstr>
      <vt:lpstr>Methods (Continued)</vt:lpstr>
      <vt:lpstr>Scenarios</vt:lpstr>
      <vt:lpstr>Scenarios (Continued)</vt:lpstr>
      <vt:lpstr>Scenarios (Continued)</vt:lpstr>
      <vt:lpstr>Results</vt:lpstr>
      <vt:lpstr>Conclusions</vt:lpstr>
      <vt:lpstr>Conclusions (Continued)</vt:lpstr>
      <vt:lpstr>Main</vt:lpstr>
      <vt:lpstr>IRR</vt:lpstr>
    </vt:vector>
  </TitlesOfParts>
  <Company>DNR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 Extension to FVS - How it Works and What it Does  </dc:title>
  <dc:creator>FCM</dc:creator>
  <cp:lastModifiedBy>brlu490</cp:lastModifiedBy>
  <cp:revision>68</cp:revision>
  <dcterms:created xsi:type="dcterms:W3CDTF">2007-01-09T20:36:47Z</dcterms:created>
  <dcterms:modified xsi:type="dcterms:W3CDTF">2011-12-09T17:31:49Z</dcterms:modified>
</cp:coreProperties>
</file>