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8" r:id="rId7"/>
    <p:sldId id="267" r:id="rId8"/>
    <p:sldId id="269" r:id="rId9"/>
    <p:sldId id="270" r:id="rId10"/>
    <p:sldId id="271" r:id="rId11"/>
    <p:sldId id="272" r:id="rId12"/>
    <p:sldId id="273" r:id="rId13"/>
    <p:sldId id="277" r:id="rId14"/>
    <p:sldId id="274" r:id="rId15"/>
    <p:sldId id="275" r:id="rId16"/>
    <p:sldId id="265" r:id="rId17"/>
    <p:sldId id="261" r:id="rId18"/>
    <p:sldId id="278" r:id="rId19"/>
    <p:sldId id="262" r:id="rId20"/>
    <p:sldId id="263" r:id="rId21"/>
    <p:sldId id="276" r:id="rId22"/>
    <p:sldId id="26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6349"/>
    <a:srgbClr val="1D4F35"/>
    <a:srgbClr val="348E5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F52E7-CAC1-47EE-809B-928B4F22D2BF}" type="datetimeFigureOut">
              <a:rPr lang="en-US" smtClean="0"/>
              <a:pPr/>
              <a:t>10/19/2012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CCE5D-C516-4EE0-B616-7A194BF821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05163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F52E7-CAC1-47EE-809B-928B4F22D2BF}" type="datetimeFigureOut">
              <a:rPr lang="en-US" smtClean="0"/>
              <a:pPr/>
              <a:t>10/19/2012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CCE5D-C516-4EE0-B616-7A194BF821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74481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F52E7-CAC1-47EE-809B-928B4F22D2BF}" type="datetimeFigureOut">
              <a:rPr lang="en-US" smtClean="0"/>
              <a:pPr/>
              <a:t>10/19/2012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CCE5D-C516-4EE0-B616-7A194BF821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58871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>
            <a:lvl1pPr>
              <a:defRPr b="1">
                <a:latin typeface="Perpetu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/>
          <a:lstStyle>
            <a:lvl1pPr>
              <a:defRPr b="1">
                <a:latin typeface="Perpetua" pitchFamily="18" charset="0"/>
              </a:defRPr>
            </a:lvl1pPr>
            <a:lvl2pPr>
              <a:defRPr b="1">
                <a:latin typeface="Perpetua" pitchFamily="18" charset="0"/>
              </a:defRPr>
            </a:lvl2pPr>
            <a:lvl3pPr>
              <a:defRPr b="1">
                <a:latin typeface="Perpetua" pitchFamily="18" charset="0"/>
              </a:defRPr>
            </a:lvl3pPr>
            <a:lvl4pPr>
              <a:defRPr b="1">
                <a:latin typeface="Perpetua" pitchFamily="18" charset="0"/>
              </a:defRPr>
            </a:lvl4pPr>
            <a:lvl5pPr>
              <a:defRPr b="1">
                <a:latin typeface="Perpetua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9400" y="6408737"/>
            <a:ext cx="2133600" cy="365125"/>
          </a:xfrm>
        </p:spPr>
        <p:txBody>
          <a:bodyPr/>
          <a:lstStyle>
            <a:lvl1pPr algn="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9FF52E7-CAC1-47EE-809B-928B4F22D2BF}" type="datetimeFigureOut">
              <a:rPr lang="en-US" smtClean="0"/>
              <a:pPr/>
              <a:t>10/19/2012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408737"/>
            <a:ext cx="2895600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1181100"/>
            <a:ext cx="9144000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1310640"/>
            <a:ext cx="9144000" cy="457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rogersni\AppData\Local\Microsoft\Windows\Temporary Internet Files\Content.IE5\E1NSEC23\MC900053220[2]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263" y="6364757"/>
            <a:ext cx="128702" cy="453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8521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F52E7-CAC1-47EE-809B-928B4F22D2BF}" type="datetimeFigureOut">
              <a:rPr lang="en-US" smtClean="0"/>
              <a:pPr/>
              <a:t>10/19/2012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CCE5D-C516-4EE0-B616-7A194BF821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09253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F52E7-CAC1-47EE-809B-928B4F22D2BF}" type="datetimeFigureOut">
              <a:rPr lang="en-US" smtClean="0"/>
              <a:pPr/>
              <a:t>10/19/2012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CCE5D-C516-4EE0-B616-7A194BF821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11014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F52E7-CAC1-47EE-809B-928B4F22D2BF}" type="datetimeFigureOut">
              <a:rPr lang="en-US" smtClean="0"/>
              <a:pPr/>
              <a:t>10/19/2012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CCE5D-C516-4EE0-B616-7A194BF821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21408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F52E7-CAC1-47EE-809B-928B4F22D2BF}" type="datetimeFigureOut">
              <a:rPr lang="en-US" smtClean="0"/>
              <a:pPr/>
              <a:t>10/19/2012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CCE5D-C516-4EE0-B616-7A194BF821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22784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F52E7-CAC1-47EE-809B-928B4F22D2BF}" type="datetimeFigureOut">
              <a:rPr lang="en-US" smtClean="0"/>
              <a:pPr/>
              <a:t>10/19/2012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CCE5D-C516-4EE0-B616-7A194BF821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26319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F52E7-CAC1-47EE-809B-928B4F22D2BF}" type="datetimeFigureOut">
              <a:rPr lang="en-US" smtClean="0"/>
              <a:pPr/>
              <a:t>10/19/2012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CCE5D-C516-4EE0-B616-7A194BF821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2484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F52E7-CAC1-47EE-809B-928B4F22D2BF}" type="datetimeFigureOut">
              <a:rPr lang="en-US" smtClean="0"/>
              <a:pPr/>
              <a:t>10/19/2012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CCE5D-C516-4EE0-B616-7A194BF821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53904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F52E7-CAC1-47EE-809B-928B4F22D2BF}" type="datetimeFigureOut">
              <a:rPr lang="en-US" smtClean="0"/>
              <a:pPr/>
              <a:t>10/19/2012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CCE5D-C516-4EE0-B616-7A194BF821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4949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49167" y="990600"/>
            <a:ext cx="7109901" cy="2209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19200" y="1142999"/>
            <a:ext cx="6781800" cy="192285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49167" y="1193153"/>
            <a:ext cx="7162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bg1"/>
                </a:solidFill>
                <a:latin typeface="Perpetua" pitchFamily="18" charset="0"/>
              </a:rPr>
              <a:t>Simulation of Transpiration and Leaf Area Index for Intensively Managed Douglas-fir Forests</a:t>
            </a:r>
            <a:endParaRPr lang="en-US" sz="3800" b="1" dirty="0">
              <a:solidFill>
                <a:schemeClr val="bg1"/>
              </a:solidFill>
              <a:latin typeface="Perpet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24200" y="4267200"/>
            <a:ext cx="3276600" cy="1828800"/>
          </a:xfrm>
          <a:prstGeom prst="rect">
            <a:avLst/>
          </a:prstGeom>
          <a:solidFill>
            <a:schemeClr val="bg1"/>
          </a:solidFill>
          <a:ln w="12700">
            <a:solidFill>
              <a:srgbClr val="348E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00400" y="4343400"/>
            <a:ext cx="3124200" cy="1676400"/>
          </a:xfrm>
          <a:prstGeom prst="rect">
            <a:avLst/>
          </a:prstGeom>
          <a:solidFill>
            <a:srgbClr val="348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67000" y="4388584"/>
            <a:ext cx="4191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Perpetua" pitchFamily="18" charset="0"/>
              </a:rPr>
              <a:t>Nicole Rogers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  <a:latin typeface="Perpetua" pitchFamily="18" charset="0"/>
              </a:rPr>
              <a:t>Oregon State University</a:t>
            </a:r>
          </a:p>
          <a:p>
            <a:pPr algn="ctr"/>
            <a:endParaRPr lang="en-US" b="1" dirty="0">
              <a:solidFill>
                <a:schemeClr val="bg1"/>
              </a:solidFill>
              <a:latin typeface="Perpetua" pitchFamily="18" charset="0"/>
            </a:endParaRPr>
          </a:p>
          <a:p>
            <a:pPr algn="ctr"/>
            <a:r>
              <a:rPr lang="en-US" sz="1900" b="1" dirty="0" smtClean="0">
                <a:solidFill>
                  <a:schemeClr val="bg1"/>
                </a:solidFill>
                <a:latin typeface="Perpetua" pitchFamily="18" charset="0"/>
              </a:rPr>
              <a:t>GMUG</a:t>
            </a:r>
          </a:p>
          <a:p>
            <a:pPr algn="ctr"/>
            <a:r>
              <a:rPr lang="en-US" sz="1900" b="1" dirty="0" smtClean="0">
                <a:solidFill>
                  <a:schemeClr val="bg1"/>
                </a:solidFill>
                <a:latin typeface="Perpetua" pitchFamily="18" charset="0"/>
              </a:rPr>
              <a:t>October 19</a:t>
            </a:r>
            <a:r>
              <a:rPr lang="en-US" sz="1900" b="1" baseline="30000" dirty="0" smtClean="0">
                <a:solidFill>
                  <a:schemeClr val="bg1"/>
                </a:solidFill>
                <a:latin typeface="Perpetua" pitchFamily="18" charset="0"/>
              </a:rPr>
              <a:t>th</a:t>
            </a:r>
            <a:r>
              <a:rPr lang="en-US" sz="1900" b="1" dirty="0" smtClean="0">
                <a:solidFill>
                  <a:schemeClr val="bg1"/>
                </a:solidFill>
                <a:latin typeface="Perpetua" pitchFamily="18" charset="0"/>
              </a:rPr>
              <a:t>, 2012</a:t>
            </a:r>
            <a:endParaRPr lang="en-US" sz="1900" b="1" dirty="0">
              <a:solidFill>
                <a:schemeClr val="bg1"/>
              </a:solidFill>
              <a:latin typeface="Perpet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010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LAI: DBH-Height Curve</a:t>
            </a:r>
            <a:endParaRPr lang="en-US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524000"/>
                <a:ext cx="4038600" cy="4602163"/>
              </a:xfrm>
            </p:spPr>
            <p:txBody>
              <a:bodyPr/>
              <a:lstStyle/>
              <a:p>
                <a:r>
                  <a:rPr lang="en-US" sz="2700" b="0" dirty="0" smtClean="0"/>
                  <a:t>Equation from </a:t>
                </a:r>
                <a:r>
                  <a:rPr lang="en-US" sz="2700" b="0" dirty="0" err="1" smtClean="0"/>
                  <a:t>Hanus</a:t>
                </a:r>
                <a:r>
                  <a:rPr lang="en-US" sz="2700" b="0" dirty="0" smtClean="0"/>
                  <a:t> et al 1999</a:t>
                </a:r>
              </a:p>
              <a:p>
                <a:endParaRPr lang="en-US" sz="1400" b="0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𝐻𝑡</m:t>
                    </m:r>
                    <m:r>
                      <a:rPr lang="en-US" sz="2000" i="1">
                        <a:latin typeface="Cambria Math"/>
                      </a:rPr>
                      <m:t>=4.5+</m:t>
                    </m:r>
                    <m:r>
                      <m:rPr>
                        <m:sty m:val="p"/>
                      </m:rPr>
                      <a:rPr lang="en-US" sz="2000">
                        <a:latin typeface="Cambria Math"/>
                      </a:rPr>
                      <m:t>exp</m:t>
                    </m:r>
                    <m:r>
                      <a:rPr lang="en-US" sz="2000" i="1">
                        <a:latin typeface="Cambria Math"/>
                      </a:rPr>
                      <m:t>( </m:t>
                    </m:r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𝑜</m:t>
                        </m:r>
                      </m:sub>
                    </m:sSub>
                    <m:r>
                      <a:rPr lang="en-US" sz="2000" i="1">
                        <a:latin typeface="Cambria Math"/>
                      </a:rPr>
                      <m:t>+ </m:t>
                    </m:r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1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/>
                          </a:rPr>
                          <m:t>𝐷𝐵𝐻</m:t>
                        </m:r>
                      </m:e>
                      <m:sup>
                        <m:sSub>
                          <m:sSub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sz="2000" dirty="0" smtClean="0"/>
                  <a:t>)</a:t>
                </a:r>
              </a:p>
              <a:p>
                <a:pPr marL="0" indent="0" algn="ctr">
                  <a:buNone/>
                </a:pPr>
                <a:r>
                  <a:rPr lang="en-US" sz="2000" b="0" dirty="0" smtClean="0"/>
                  <a:t>Weight = (1/DBH)</a:t>
                </a:r>
              </a:p>
              <a:p>
                <a:endParaRPr lang="en-US" sz="1800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524000"/>
                <a:ext cx="4038600" cy="4602163"/>
              </a:xfrm>
              <a:blipFill rotWithShape="1">
                <a:blip r:embed="rId2" cstate="print"/>
                <a:stretch>
                  <a:fillRect l="-2413" t="-1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11904"/>
            <a:ext cx="4800600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832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LAI : Sapwood BA </a:t>
            </a:r>
            <a:r>
              <a:rPr lang="en-US" dirty="0" err="1" smtClean="0"/>
              <a:t>vs</a:t>
            </a:r>
            <a:r>
              <a:rPr lang="en-US" dirty="0" smtClean="0"/>
              <a:t> BA</a:t>
            </a:r>
            <a:endParaRPr lang="en-US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524000"/>
                <a:ext cx="3545842" cy="4602163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Model 1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900" i="1">
                          <a:latin typeface="Cambria Math"/>
                        </a:rPr>
                        <m:t>𝑆𝑎𝑝𝑤𝑜𝑜𝑑𝐵𝐴</m:t>
                      </m:r>
                      <m:r>
                        <a:rPr lang="en-US" sz="1900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19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900" i="1">
                              <a:latin typeface="Cambria Math"/>
                            </a:rPr>
                            <m:t>𝐷𝐵𝐻</m:t>
                          </m:r>
                        </m:num>
                        <m:den>
                          <m:r>
                            <a:rPr lang="en-US" sz="1900" i="1">
                              <a:latin typeface="Cambria Math"/>
                            </a:rPr>
                            <m:t>𝑎</m:t>
                          </m:r>
                          <m:r>
                            <a:rPr lang="en-US" sz="1900" i="1">
                              <a:latin typeface="Cambria Math"/>
                            </a:rPr>
                            <m:t>+</m:t>
                          </m:r>
                          <m:r>
                            <a:rPr lang="en-US" sz="1900" i="1">
                              <a:latin typeface="Cambria Math"/>
                            </a:rPr>
                            <m:t>𝑏𝐷𝐵𝐻</m:t>
                          </m:r>
                        </m:den>
                      </m:f>
                    </m:oMath>
                  </m:oMathPara>
                </a14:m>
                <a:endParaRPr lang="en-US" sz="1900" dirty="0" smtClean="0"/>
              </a:p>
              <a:p>
                <a:pPr marL="0" indent="0">
                  <a:buNone/>
                </a:pPr>
                <a:endParaRPr lang="en-US" sz="1900" dirty="0"/>
              </a:p>
              <a:p>
                <a:r>
                  <a:rPr lang="en-US" dirty="0" smtClean="0"/>
                  <a:t>Model </a:t>
                </a:r>
                <a:r>
                  <a:rPr lang="en-US" dirty="0" smtClean="0"/>
                  <a:t>2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/>
                        <m:t>𝑆𝑎𝑝𝑤𝑜𝑜𝑑𝐵𝐴</m:t>
                      </m:r>
                      <m:r>
                        <a:rPr lang="en-US" sz="2000" b="0" i="1"/>
                        <m:t>= </m:t>
                      </m:r>
                      <m:sSub>
                        <m:sSubPr>
                          <m:ctrlPr>
                            <a:rPr lang="en-US" sz="2000" b="0" i="1"/>
                          </m:ctrlPr>
                        </m:sSubPr>
                        <m:e>
                          <m:r>
                            <a:rPr lang="en-US" sz="2000" b="0" i="1"/>
                            <m:t>𝛽</m:t>
                          </m:r>
                        </m:e>
                        <m:sub>
                          <m:r>
                            <a:rPr lang="en-US" sz="2000" b="0" i="1"/>
                            <m:t>0</m:t>
                          </m:r>
                        </m:sub>
                      </m:sSub>
                      <m:r>
                        <a:rPr lang="en-US" sz="2000" b="0" i="1"/>
                        <m:t>+</m:t>
                      </m:r>
                      <m:sSup>
                        <m:sSupPr>
                          <m:ctrlPr>
                            <a:rPr lang="en-US" sz="2000" b="0" i="1"/>
                          </m:ctrlPr>
                        </m:sSupPr>
                        <m:e>
                          <m:sSub>
                            <m:sSubPr>
                              <m:ctrlPr>
                                <a:rPr lang="en-US" sz="2000" b="0" i="1"/>
                              </m:ctrlPr>
                            </m:sSubPr>
                            <m:e>
                              <m:r>
                                <a:rPr lang="en-US" sz="2000" b="0" i="1"/>
                                <m:t>𝛽</m:t>
                              </m:r>
                            </m:e>
                            <m:sub>
                              <m:r>
                                <a:rPr lang="en-US" sz="2000" b="0" i="1"/>
                                <m:t>1</m:t>
                              </m:r>
                            </m:sub>
                          </m:sSub>
                          <m:r>
                            <a:rPr lang="en-US" sz="2000" b="0" i="1"/>
                            <m:t>𝐷𝐵𝐻</m:t>
                          </m:r>
                        </m:e>
                        <m:sup>
                          <m:sSub>
                            <m:sSubPr>
                              <m:ctrlPr>
                                <a:rPr lang="en-US" sz="2000" b="0" i="1"/>
                              </m:ctrlPr>
                            </m:sSubPr>
                            <m:e>
                              <m:r>
                                <a:rPr lang="en-US" sz="2000" b="0" i="1"/>
                                <m:t>𝛽</m:t>
                              </m:r>
                            </m:e>
                            <m:sub>
                              <m:r>
                                <a:rPr lang="en-US" sz="2000" b="0" i="1"/>
                                <m:t>2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000" b="0" dirty="0" smtClean="0"/>
              </a:p>
              <a:p>
                <a:pPr marL="0" indent="0">
                  <a:buNone/>
                </a:pPr>
                <a:endParaRPr lang="en-US" sz="2000" b="0" dirty="0" smtClean="0"/>
              </a:p>
              <a:p>
                <a:r>
                  <a:rPr lang="en-US" b="0" dirty="0" smtClean="0"/>
                  <a:t>weight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>
                            <a:latin typeface="Cambria Math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latin typeface="Cambria Math"/>
                              </a:rPr>
                              <m:t>𝐷𝐵𝐻</m:t>
                            </m:r>
                          </m:e>
                          <m:sup>
                            <m:r>
                              <a:rPr lang="en-US" b="0" i="1">
                                <a:latin typeface="Cambria Math"/>
                              </a:rPr>
                              <m:t>𝑚</m:t>
                            </m:r>
                          </m:sup>
                        </m:sSup>
                      </m:den>
                    </m:f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endParaRPr lang="en-US" sz="1900" b="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524000"/>
                <a:ext cx="3545842" cy="4602163"/>
              </a:xfrm>
              <a:blipFill rotWithShape="1">
                <a:blip r:embed="rId2" cstate="print"/>
                <a:stretch>
                  <a:fillRect l="-3780" t="-1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447800"/>
            <a:ext cx="5372081" cy="46619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4758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LAI : Sapwood Taper Model</a:t>
            </a:r>
            <a:endParaRPr lang="en-US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524000"/>
                <a:ext cx="6934200" cy="4800600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 smtClean="0"/>
                  <a:t>Kozak Taper Model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𝑠𝑎𝑝𝑤𝑜𝑜𝑑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𝑎𝑟𝑒𝑎</m:t>
                          </m:r>
                          <m:r>
                            <a:rPr lang="en-US" b="1" i="1" smtClean="0">
                              <a:latin typeface="Cambria Math"/>
                            </a:rPr>
                            <m:t>=</m:t>
                          </m:r>
                          <m:r>
                            <a:rPr lang="en-US" i="1">
                              <a:latin typeface="Cambria Math"/>
                            </a:rPr>
                            <m:t>𝑋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𝑐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endParaRPr lang="en-US" i="1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𝑥</m:t>
                      </m:r>
                      <m:r>
                        <a:rPr lang="en-US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1−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𝑠𝑞𝑟𝑡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1−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𝑠𝑞𝑟𝑡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</m:den>
                      </m:f>
                      <m:r>
                        <a:rPr lang="en-US" sz="2800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800" dirty="0" smtClean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𝑧</m:t>
                      </m:r>
                      <m:r>
                        <a:rPr lang="en-US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/>
                            </a:rPr>
                            <m:t>h</m:t>
                          </m:r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𝐻</m:t>
                          </m:r>
                        </m:den>
                      </m:f>
                    </m:oMath>
                  </m:oMathPara>
                </a14:m>
                <a:endParaRPr lang="en-US" sz="2800" dirty="0" smtClean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𝑝</m:t>
                      </m:r>
                      <m:r>
                        <a:rPr lang="en-US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/>
                            </a:rPr>
                            <m:t>1.37</m:t>
                          </m:r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𝐻</m:t>
                          </m:r>
                        </m:den>
                      </m:f>
                    </m:oMath>
                  </m:oMathPara>
                </a14:m>
                <a:endParaRPr lang="en-US" sz="2800" dirty="0" smtClean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𝑐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𝑧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𝑠𝑞𝑟𝑡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/>
                                </a:rPr>
                                <m:t>𝐷</m:t>
                              </m:r>
                            </m:num>
                            <m:den>
                              <m:r>
                                <a:rPr lang="en-US" i="1">
                                  <a:latin typeface="Cambria Math"/>
                                </a:rPr>
                                <m:t>𝐻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4 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𝐶𝐿</m:t>
                      </m:r>
                      <m:r>
                        <a:rPr lang="en-US" i="1">
                          <a:latin typeface="Cambria Math"/>
                        </a:rPr>
                        <m:t>+ 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5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𝐶𝑅</m:t>
                      </m:r>
                      <m:r>
                        <a:rPr lang="en-US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6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𝐶𝐵</m:t>
                      </m:r>
                    </m:oMath>
                  </m:oMathPara>
                </a14:m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524000"/>
                <a:ext cx="6934200" cy="4800600"/>
              </a:xfrm>
              <a:blipFill rotWithShape="1">
                <a:blip r:embed="rId2" cstate="print"/>
                <a:stretch>
                  <a:fillRect l="-967" t="-2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6096000" y="1458162"/>
            <a:ext cx="1447800" cy="3656970"/>
            <a:chOff x="6718982" y="1600200"/>
            <a:chExt cx="1447800" cy="3656970"/>
          </a:xfrm>
        </p:grpSpPr>
        <p:sp>
          <p:nvSpPr>
            <p:cNvPr id="4" name="Isosceles Triangle 3"/>
            <p:cNvSpPr/>
            <p:nvPr/>
          </p:nvSpPr>
          <p:spPr>
            <a:xfrm>
              <a:off x="6718982" y="1600200"/>
              <a:ext cx="1447800" cy="3200400"/>
            </a:xfrm>
            <a:prstGeom prst="triangle">
              <a:avLst/>
            </a:prstGeom>
            <a:solidFill>
              <a:srgbClr val="1D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309532" y="4799970"/>
              <a:ext cx="266700" cy="457200"/>
            </a:xfrm>
            <a:prstGeom prst="rect">
              <a:avLst/>
            </a:prstGeom>
            <a:solidFill>
              <a:srgbClr val="8D63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772400" y="1841052"/>
            <a:ext cx="915030" cy="3274080"/>
            <a:chOff x="6718982" y="1600200"/>
            <a:chExt cx="1447800" cy="3656970"/>
          </a:xfrm>
        </p:grpSpPr>
        <p:sp>
          <p:nvSpPr>
            <p:cNvPr id="10" name="Isosceles Triangle 9"/>
            <p:cNvSpPr/>
            <p:nvPr/>
          </p:nvSpPr>
          <p:spPr>
            <a:xfrm>
              <a:off x="6718982" y="1600200"/>
              <a:ext cx="1447800" cy="3200400"/>
            </a:xfrm>
            <a:prstGeom prst="triangle">
              <a:avLst/>
            </a:prstGeom>
            <a:solidFill>
              <a:srgbClr val="1D4F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309532" y="4799970"/>
              <a:ext cx="266700" cy="457200"/>
            </a:xfrm>
            <a:prstGeom prst="rect">
              <a:avLst/>
            </a:prstGeom>
            <a:solidFill>
              <a:srgbClr val="8D63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398396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724400" cy="4602163"/>
          </a:xfrm>
        </p:spPr>
        <p:txBody>
          <a:bodyPr/>
          <a:lstStyle/>
          <a:p>
            <a:r>
              <a:rPr lang="en-US" dirty="0" smtClean="0"/>
              <a:t>Ratio of LA (m</a:t>
            </a:r>
            <a:r>
              <a:rPr lang="en-US" baseline="30000" dirty="0" smtClean="0"/>
              <a:t>2</a:t>
            </a:r>
            <a:r>
              <a:rPr lang="en-US" dirty="0" smtClean="0"/>
              <a:t>)/Sapwood Area at Crown Base(cm</a:t>
            </a:r>
            <a:r>
              <a:rPr lang="en-US" baseline="30000" dirty="0" smtClean="0"/>
              <a:t>2</a:t>
            </a:r>
            <a:r>
              <a:rPr lang="en-US" dirty="0" smtClean="0"/>
              <a:t>) = .54</a:t>
            </a:r>
          </a:p>
          <a:p>
            <a:endParaRPr lang="en-US" dirty="0" smtClean="0"/>
          </a:p>
          <a:p>
            <a:r>
              <a:rPr lang="en-US" dirty="0" smtClean="0"/>
              <a:t>16 m radius plot</a:t>
            </a:r>
          </a:p>
          <a:p>
            <a:pPr lvl="1"/>
            <a:r>
              <a:rPr lang="en-US" dirty="0" smtClean="0"/>
              <a:t>804.22 m</a:t>
            </a:r>
            <a:r>
              <a:rPr lang="en-US" baseline="30000" dirty="0" smtClean="0"/>
              <a:t>2</a:t>
            </a:r>
            <a:r>
              <a:rPr lang="en-US" dirty="0" smtClean="0"/>
              <a:t> plot area</a:t>
            </a:r>
          </a:p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2057400"/>
            <a:ext cx="38004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21547991" lon="9927810" rev="16166956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LAI : </a:t>
            </a:r>
            <a:r>
              <a:rPr lang="en-US" dirty="0" err="1" smtClean="0"/>
              <a:t>LiCOR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Calculated Values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5808110" cy="55028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8031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LAI : </a:t>
            </a:r>
            <a:r>
              <a:rPr lang="en-US" dirty="0" err="1" smtClean="0"/>
              <a:t>LiCOR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Calculated Values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90600"/>
            <a:ext cx="6176963" cy="5775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9478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LAI : LAI </a:t>
            </a:r>
            <a:r>
              <a:rPr lang="en-US" dirty="0" err="1" smtClean="0"/>
              <a:t>vs</a:t>
            </a:r>
            <a:r>
              <a:rPr lang="en-US" dirty="0" smtClean="0"/>
              <a:t> Sapwood Area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0"/>
            <a:ext cx="5410200" cy="541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6866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Current Work: Evapotranspiration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038600" cy="4602163"/>
          </a:xfrm>
        </p:spPr>
        <p:txBody>
          <a:bodyPr/>
          <a:lstStyle/>
          <a:p>
            <a:r>
              <a:rPr lang="en-US" dirty="0" smtClean="0"/>
              <a:t>Mini-Meteorological weather stations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Preliminary ET calculations </a:t>
            </a:r>
          </a:p>
          <a:p>
            <a:pPr lvl="1"/>
            <a:r>
              <a:rPr lang="en-US" b="0" dirty="0" smtClean="0"/>
              <a:t>(</a:t>
            </a:r>
            <a:r>
              <a:rPr lang="en-US" b="0" dirty="0" err="1" smtClean="0"/>
              <a:t>Waring</a:t>
            </a:r>
            <a:r>
              <a:rPr lang="en-US" b="0" dirty="0" smtClean="0"/>
              <a:t> and Schlesinger 1985)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87605"/>
            <a:ext cx="3332936" cy="4443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9983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00200" y="2438400"/>
            <a:ext cx="3505200" cy="613309"/>
          </a:xfrm>
          <a:prstGeom prst="rect">
            <a:avLst/>
          </a:prstGeom>
          <a:blipFill rotWithShape="1">
            <a:blip r:embed="rId2" cstate="print"/>
            <a:stretch>
              <a:fillRect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Evapotranspiration</a:t>
            </a:r>
            <a:endParaRPr lang="en-US" dirty="0"/>
          </a:p>
        </p:txBody>
      </p:sp>
      <p:sp>
        <p:nvSpPr>
          <p:cNvPr id="4" name="Content Placeholder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blipFill rotWithShape="1">
            <a:blip r:embed="rId3" cstate="print"/>
            <a:stretch>
              <a:fillRect l="-1132" t="-1854" b="-1970"/>
            </a:stretch>
          </a:blipFill>
        </p:spPr>
        <p:txBody>
          <a:bodyPr/>
          <a:lstStyle/>
          <a:p>
            <a:r>
              <a:rPr lang="en-US" dirty="0">
                <a:noFill/>
              </a:rPr>
              <a:t> 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576201" cy="644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4648200" cy="46021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Comparison of LAI estimates from multiple models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Calibration of LAI with actual measurements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Additional ET calculations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Model validation</a:t>
            </a:r>
          </a:p>
          <a:p>
            <a:pPr marL="742950" lvl="2" indent="-342900"/>
            <a:r>
              <a:rPr lang="en-US" b="0" dirty="0" err="1"/>
              <a:t>Guistina</a:t>
            </a:r>
            <a:r>
              <a:rPr lang="en-US" b="0" dirty="0"/>
              <a:t> and Beyond </a:t>
            </a:r>
            <a:r>
              <a:rPr lang="en-US" b="0" dirty="0" smtClean="0"/>
              <a:t>N</a:t>
            </a:r>
            <a:endParaRPr lang="en-US" b="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24000"/>
            <a:ext cx="3429000" cy="464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8777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524000"/>
            <a:ext cx="7696200" cy="46021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Goals and Objectives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Study Area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Current Work</a:t>
            </a:r>
          </a:p>
          <a:p>
            <a:pPr lvl="1"/>
            <a:r>
              <a:rPr lang="en-US" dirty="0" smtClean="0"/>
              <a:t>LAI</a:t>
            </a:r>
          </a:p>
          <a:p>
            <a:pPr lvl="1"/>
            <a:r>
              <a:rPr lang="en-US" dirty="0" smtClean="0"/>
              <a:t>Evapotranspiration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Next Steps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Conclusions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0"/>
            <a:ext cx="3541572" cy="45431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9257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a growth model for intensively managed Douglas-fir</a:t>
            </a:r>
          </a:p>
          <a:p>
            <a:pPr lvl="1"/>
            <a:r>
              <a:rPr lang="en-US" b="0" dirty="0"/>
              <a:t>Focus on simulation of evapotranspiration and LAI</a:t>
            </a:r>
            <a:br>
              <a:rPr lang="en-US" b="0" dirty="0"/>
            </a:br>
            <a:endParaRPr lang="en-US" b="0" dirty="0"/>
          </a:p>
          <a:p>
            <a:r>
              <a:rPr lang="en-US" dirty="0"/>
              <a:t>Predictions of productivity for a site under varying soil and climatic properties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6175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3200400" cy="46021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Bureau of Land Management</a:t>
            </a:r>
          </a:p>
          <a:p>
            <a:pPr marL="0" indent="0">
              <a:buNone/>
            </a:pPr>
            <a:r>
              <a:rPr lang="en-US" sz="2000" dirty="0"/>
              <a:t> </a:t>
            </a:r>
          </a:p>
          <a:p>
            <a:pPr marL="0" indent="0">
              <a:buNone/>
            </a:pPr>
            <a:r>
              <a:rPr lang="en-US" sz="2000" dirty="0"/>
              <a:t>City of Carlton</a:t>
            </a:r>
          </a:p>
          <a:p>
            <a:pPr marL="0" indent="0">
              <a:buNone/>
            </a:pPr>
            <a:r>
              <a:rPr lang="en-US" sz="2000" dirty="0"/>
              <a:t> </a:t>
            </a:r>
          </a:p>
          <a:p>
            <a:pPr marL="0" indent="0">
              <a:buNone/>
            </a:pPr>
            <a:r>
              <a:rPr lang="en-US" sz="2000" dirty="0"/>
              <a:t>Forest Capitol Partners, LLC</a:t>
            </a:r>
          </a:p>
          <a:p>
            <a:pPr marL="0" indent="0">
              <a:buNone/>
            </a:pPr>
            <a:r>
              <a:rPr lang="en-US" sz="2000" dirty="0"/>
              <a:t> </a:t>
            </a:r>
          </a:p>
          <a:p>
            <a:pPr marL="0" indent="0">
              <a:buNone/>
            </a:pPr>
            <a:r>
              <a:rPr lang="en-US" sz="2000" dirty="0"/>
              <a:t>Jim </a:t>
            </a:r>
            <a:r>
              <a:rPr lang="en-US" sz="2000" dirty="0" err="1"/>
              <a:t>Flewelling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 </a:t>
            </a:r>
          </a:p>
          <a:p>
            <a:pPr marL="0" indent="0">
              <a:buNone/>
            </a:pPr>
            <a:r>
              <a:rPr lang="en-US" sz="2000" dirty="0"/>
              <a:t>McMinnville Water &amp; Light</a:t>
            </a:r>
          </a:p>
          <a:p>
            <a:pPr marL="0" indent="0">
              <a:buNone/>
            </a:pPr>
            <a:r>
              <a:rPr lang="en-US" sz="2000" dirty="0"/>
              <a:t> </a:t>
            </a:r>
          </a:p>
          <a:p>
            <a:pPr marL="0" indent="0">
              <a:buNone/>
            </a:pPr>
            <a:r>
              <a:rPr lang="en-US" sz="2000" dirty="0"/>
              <a:t>Oregon Dept. of Geology and Mineral Industries</a:t>
            </a:r>
          </a:p>
          <a:p>
            <a:pPr marL="0" indent="0">
              <a:buNone/>
            </a:pPr>
            <a:r>
              <a:rPr lang="en-US" sz="2000" dirty="0"/>
              <a:t> 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181600" y="1529038"/>
            <a:ext cx="35814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erpetua" pitchFamily="18" charset="0"/>
              </a:rPr>
              <a:t>U.S. Environmental Protection Agency</a:t>
            </a:r>
          </a:p>
          <a:p>
            <a:r>
              <a:rPr lang="en-US" sz="2000" b="1" dirty="0">
                <a:latin typeface="Perpetua" pitchFamily="18" charset="0"/>
              </a:rPr>
              <a:t> </a:t>
            </a:r>
          </a:p>
          <a:p>
            <a:r>
              <a:rPr lang="en-US" sz="2000" b="1" dirty="0">
                <a:latin typeface="Perpetua" pitchFamily="18" charset="0"/>
              </a:rPr>
              <a:t>USDA Natural Resource Conservation Service</a:t>
            </a:r>
          </a:p>
          <a:p>
            <a:r>
              <a:rPr lang="en-US" sz="2000" b="1" dirty="0">
                <a:latin typeface="Perpetua" pitchFamily="18" charset="0"/>
              </a:rPr>
              <a:t> </a:t>
            </a:r>
          </a:p>
          <a:p>
            <a:r>
              <a:rPr lang="en-US" sz="2000" b="1" dirty="0">
                <a:latin typeface="Perpetua" pitchFamily="18" charset="0"/>
              </a:rPr>
              <a:t>USFS Pacific Northwest Research Station</a:t>
            </a:r>
          </a:p>
          <a:p>
            <a:r>
              <a:rPr lang="en-US" sz="2000" b="1" dirty="0">
                <a:latin typeface="Perpetua" pitchFamily="18" charset="0"/>
              </a:rPr>
              <a:t> </a:t>
            </a:r>
          </a:p>
          <a:p>
            <a:r>
              <a:rPr lang="en-US" sz="2000" b="1" dirty="0">
                <a:latin typeface="Perpetua" pitchFamily="18" charset="0"/>
              </a:rPr>
              <a:t>Watershed Sciences, Inc.</a:t>
            </a:r>
          </a:p>
          <a:p>
            <a:r>
              <a:rPr lang="en-US" sz="2000" b="1" dirty="0">
                <a:latin typeface="Perpetua" pitchFamily="18" charset="0"/>
              </a:rPr>
              <a:t> </a:t>
            </a:r>
          </a:p>
          <a:p>
            <a:r>
              <a:rPr lang="en-US" sz="2000" b="1" dirty="0">
                <a:latin typeface="Perpetua" pitchFamily="18" charset="0"/>
              </a:rPr>
              <a:t>Weyerhaeuser Company</a:t>
            </a:r>
          </a:p>
          <a:p>
            <a:r>
              <a:rPr lang="en-US" sz="2000" b="1" dirty="0">
                <a:latin typeface="Perpetua" pitchFamily="18" charset="0"/>
              </a:rPr>
              <a:t> </a:t>
            </a:r>
          </a:p>
          <a:p>
            <a:r>
              <a:rPr lang="en-US" sz="2000" b="1" dirty="0">
                <a:latin typeface="Perpetua" pitchFamily="18" charset="0"/>
              </a:rPr>
              <a:t>Yamhill Basin Council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9614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709" y="-38100"/>
            <a:ext cx="9418109" cy="7063582"/>
          </a:xfrm>
        </p:spPr>
      </p:pic>
      <p:sp>
        <p:nvSpPr>
          <p:cNvPr id="7" name="TextBox 6"/>
          <p:cNvSpPr txBox="1"/>
          <p:nvPr/>
        </p:nvSpPr>
        <p:spPr>
          <a:xfrm>
            <a:off x="1828800" y="762000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Questions?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474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and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Goal: </a:t>
            </a:r>
            <a:r>
              <a:rPr lang="en-US" b="0" dirty="0" smtClean="0"/>
              <a:t>Predict productivity </a:t>
            </a:r>
            <a:r>
              <a:rPr lang="en-US" b="0" dirty="0"/>
              <a:t>of intensively managed Douglas-fir across varying site characteristics. </a:t>
            </a:r>
            <a:r>
              <a:rPr lang="en-US" b="0" dirty="0" smtClean="0"/>
              <a:t/>
            </a:r>
            <a:br>
              <a:rPr lang="en-US" b="0" dirty="0" smtClean="0"/>
            </a:br>
            <a:endParaRPr lang="en-US" b="0" dirty="0"/>
          </a:p>
          <a:p>
            <a:r>
              <a:rPr lang="en-US" dirty="0"/>
              <a:t> </a:t>
            </a:r>
            <a:r>
              <a:rPr lang="en-US" dirty="0" smtClean="0"/>
              <a:t>Objective 1: </a:t>
            </a:r>
            <a:r>
              <a:rPr lang="en-US" b="0" dirty="0" smtClean="0"/>
              <a:t>Simulate evapotranspiration</a:t>
            </a:r>
            <a:br>
              <a:rPr lang="en-US" b="0" dirty="0" smtClean="0"/>
            </a:br>
            <a:endParaRPr lang="en-US" b="0" dirty="0" smtClean="0"/>
          </a:p>
          <a:p>
            <a:r>
              <a:rPr lang="en-US" dirty="0" smtClean="0"/>
              <a:t>Objective 2: </a:t>
            </a:r>
            <a:r>
              <a:rPr lang="en-US" b="0" dirty="0" smtClean="0"/>
              <a:t>Compare methods of estimation for LAI</a:t>
            </a:r>
            <a:br>
              <a:rPr lang="en-US" b="0" dirty="0" smtClean="0"/>
            </a:br>
            <a:endParaRPr lang="en-US" b="0" dirty="0" smtClean="0"/>
          </a:p>
          <a:p>
            <a:r>
              <a:rPr lang="en-US" dirty="0" smtClean="0"/>
              <a:t>Objective 3: </a:t>
            </a:r>
            <a:r>
              <a:rPr lang="en-US" b="0" dirty="0" smtClean="0"/>
              <a:t>Validate the model </a:t>
            </a:r>
            <a:endParaRPr lang="en-US" b="0" dirty="0"/>
          </a:p>
        </p:txBody>
      </p:sp>
    </p:spTree>
    <p:extLst>
      <p:ext uri="{BB962C8B-B14F-4D97-AF65-F5344CB8AC3E}">
        <p14:creationId xmlns="" xmlns:p14="http://schemas.microsoft.com/office/powerpoint/2010/main" val="274015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Area: Panther Creek</a:t>
            </a: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5105400" y="1613535"/>
            <a:ext cx="3988292" cy="445007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>
                <a:solidFill>
                  <a:schemeClr val="tx1"/>
                </a:solidFill>
                <a:latin typeface="Perpetua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chemeClr val="tx1"/>
                </a:solidFill>
                <a:latin typeface="Perpetua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chemeClr val="tx1"/>
                </a:solidFill>
                <a:latin typeface="Perpetua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Perpetua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chemeClr val="tx1"/>
                </a:solidFill>
                <a:latin typeface="Perpetu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/>
              <a:t>2580 ha area</a:t>
            </a:r>
            <a:br>
              <a:rPr lang="en-US" b="0" dirty="0" smtClean="0"/>
            </a:br>
            <a:endParaRPr lang="en-US" b="0" dirty="0" smtClean="0"/>
          </a:p>
          <a:p>
            <a:r>
              <a:rPr lang="en-US" b="0" dirty="0" smtClean="0"/>
              <a:t>42 </a:t>
            </a:r>
            <a:r>
              <a:rPr lang="en-US" b="0" dirty="0" err="1" smtClean="0"/>
              <a:t>LiDAR</a:t>
            </a:r>
            <a:r>
              <a:rPr lang="en-US" b="0" dirty="0" smtClean="0"/>
              <a:t> ground </a:t>
            </a:r>
            <a:r>
              <a:rPr lang="en-US" b="0" dirty="0" err="1" smtClean="0"/>
              <a:t>truthing</a:t>
            </a:r>
            <a:r>
              <a:rPr lang="en-US" b="0" dirty="0" smtClean="0"/>
              <a:t> plots</a:t>
            </a:r>
            <a:br>
              <a:rPr lang="en-US" b="0" dirty="0" smtClean="0"/>
            </a:br>
            <a:endParaRPr lang="en-US" b="0" dirty="0" smtClean="0"/>
          </a:p>
          <a:p>
            <a:r>
              <a:rPr lang="en-US" b="0" dirty="0" smtClean="0"/>
              <a:t>36 soil test sites</a:t>
            </a:r>
            <a:br>
              <a:rPr lang="en-US" b="0" dirty="0" smtClean="0"/>
            </a:br>
            <a:endParaRPr lang="en-US" b="0" dirty="0" smtClean="0"/>
          </a:p>
          <a:p>
            <a:r>
              <a:rPr lang="en-US" b="0" dirty="0" smtClean="0"/>
              <a:t>Weather station</a:t>
            </a:r>
            <a:br>
              <a:rPr lang="en-US" b="0" dirty="0" smtClean="0"/>
            </a:br>
            <a:endParaRPr lang="en-US" b="0" dirty="0" smtClean="0"/>
          </a:p>
          <a:p>
            <a:r>
              <a:rPr lang="en-US" b="0" dirty="0" smtClean="0"/>
              <a:t>Wide range of management</a:t>
            </a:r>
          </a:p>
          <a:p>
            <a:pPr marL="4572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4781550" cy="4781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4585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Work: LAI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3276600" cy="46021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LAI field work: </a:t>
            </a:r>
            <a:br>
              <a:rPr lang="en-US" dirty="0" smtClean="0"/>
            </a:br>
            <a:r>
              <a:rPr lang="en-US" dirty="0" smtClean="0"/>
              <a:t>Mid-August to mid-September 2012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 smtClean="0"/>
              <a:t>LiCOR</a:t>
            </a:r>
            <a:r>
              <a:rPr lang="en-US" dirty="0" smtClean="0"/>
              <a:t> readings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Sapwood thickness</a:t>
            </a:r>
            <a:endParaRPr lang="en-US" dirty="0"/>
          </a:p>
        </p:txBody>
      </p:sp>
      <p:pic>
        <p:nvPicPr>
          <p:cNvPr id="2050" name="Picture 2" descr="http://envsupport.licor.com/images/env/product_list_photos/LAI-2200_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752600"/>
            <a:ext cx="4572000" cy="381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799" y="1742072"/>
            <a:ext cx="5181601" cy="38324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2376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LAI: </a:t>
            </a:r>
            <a:r>
              <a:rPr lang="en-US" dirty="0" err="1" smtClean="0"/>
              <a:t>LiCOR</a:t>
            </a:r>
            <a:r>
              <a:rPr lang="en-US" dirty="0" smtClean="0"/>
              <a:t>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3429000" cy="46021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Soil research plots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Douglas-fir BA 80% or greater</a:t>
            </a:r>
            <a:br>
              <a:rPr lang="en-US" dirty="0" smtClean="0"/>
            </a:br>
            <a:endParaRPr lang="en-US" dirty="0" smtClean="0"/>
          </a:p>
          <a:p>
            <a:r>
              <a:rPr lang="en-US" smtClean="0"/>
              <a:t>Early </a:t>
            </a:r>
            <a:r>
              <a:rPr lang="en-US" smtClean="0"/>
              <a:t>morning</a:t>
            </a:r>
            <a:br>
              <a:rPr lang="en-US" smtClean="0"/>
            </a:br>
            <a:endParaRPr lang="en-US" dirty="0" smtClean="0"/>
          </a:p>
          <a:p>
            <a:r>
              <a:rPr lang="en-US" dirty="0" smtClean="0"/>
              <a:t>A and B readings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Content Placeholder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506997"/>
            <a:ext cx="4403031" cy="42080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07534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LAI : Sapwood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3581400" cy="46021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Corresponding to </a:t>
            </a:r>
            <a:r>
              <a:rPr lang="en-US" dirty="0" err="1" smtClean="0"/>
              <a:t>LiCOR</a:t>
            </a:r>
            <a:r>
              <a:rPr lang="en-US" dirty="0" smtClean="0"/>
              <a:t> measurements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15 to 20 trees at each plot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DBH and sapwood thickness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143000"/>
            <a:ext cx="4267200" cy="54941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\\Picea\home\rogersni\docs\My Pictures\Summer 2012 Photos\DSCN01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891" y="1524000"/>
            <a:ext cx="6136217" cy="46021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2796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LAI : Data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1447800"/>
            <a:ext cx="6096000" cy="4876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2009 full tree inventory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Change in DBH from 2009 and 2012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DBH 2009 and height 2009</a:t>
            </a:r>
          </a:p>
          <a:p>
            <a:pPr lvl="1"/>
            <a:r>
              <a:rPr lang="en-US" dirty="0" smtClean="0"/>
              <a:t>Apply DBH-HT relationship to 2012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Basal area and sapwood basal area</a:t>
            </a:r>
          </a:p>
          <a:p>
            <a:pPr lvl="1"/>
            <a:r>
              <a:rPr lang="en-US" dirty="0" smtClean="0"/>
              <a:t>Predicted sapwood BA for all trees 2012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 smtClean="0"/>
              <a:t>Kozak</a:t>
            </a:r>
            <a:r>
              <a:rPr lang="en-US" dirty="0" smtClean="0"/>
              <a:t> sapwood area taper equation at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crown base</a:t>
            </a:r>
          </a:p>
          <a:p>
            <a:pPr lvl="1"/>
            <a:r>
              <a:rPr lang="en-US" b="0" dirty="0" smtClean="0"/>
              <a:t>(Maguire and Batista 1996)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Sapwood area at crown base conversion to LA</a:t>
            </a:r>
          </a:p>
          <a:p>
            <a:pPr lvl="1"/>
            <a:r>
              <a:rPr lang="en-US" b="0" dirty="0" smtClean="0"/>
              <a:t>(</a:t>
            </a:r>
            <a:r>
              <a:rPr lang="en-US" b="0" dirty="0" err="1" smtClean="0"/>
              <a:t>Waring</a:t>
            </a:r>
            <a:r>
              <a:rPr lang="en-US" b="0" dirty="0"/>
              <a:t> </a:t>
            </a:r>
            <a:r>
              <a:rPr lang="en-US" b="0" dirty="0" smtClean="0"/>
              <a:t>et al 1982)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2630282" cy="40862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4253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LAI: DBH from 2009 to 2012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02457"/>
            <a:ext cx="4758407" cy="47584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676400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200" b="1" dirty="0" smtClean="0">
                <a:latin typeface="Perpetua" pitchFamily="18" charset="0"/>
              </a:rPr>
              <a:t>Fit linear model to DBH 2012 as a function of DBH 2009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5119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564</TotalTime>
  <Words>202</Words>
  <Application>Microsoft Office PowerPoint</Application>
  <PresentationFormat>On-screen Show (4:3)</PresentationFormat>
  <Paragraphs>109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Outline</vt:lpstr>
      <vt:lpstr>Goals and Objectives</vt:lpstr>
      <vt:lpstr>Study Area: Panther Creek</vt:lpstr>
      <vt:lpstr>Current Work: LAI</vt:lpstr>
      <vt:lpstr>LAI: LiCOR Measurements</vt:lpstr>
      <vt:lpstr>LAI : Sapwood Measurements</vt:lpstr>
      <vt:lpstr>LAI : Data Analysis</vt:lpstr>
      <vt:lpstr>LAI: DBH from 2009 to 2012</vt:lpstr>
      <vt:lpstr>LAI: DBH-Height Curve</vt:lpstr>
      <vt:lpstr>LAI : Sapwood BA vs BA</vt:lpstr>
      <vt:lpstr>LAI : Sapwood Taper Model</vt:lpstr>
      <vt:lpstr>LAI</vt:lpstr>
      <vt:lpstr>LAI : LiCOR vs Calculated Values</vt:lpstr>
      <vt:lpstr>LAI : LiCOR vs Calculated Values</vt:lpstr>
      <vt:lpstr>LAI : LAI vs Sapwood Area</vt:lpstr>
      <vt:lpstr>Current Work: Evapotranspiration</vt:lpstr>
      <vt:lpstr>Evapotranspiration</vt:lpstr>
      <vt:lpstr>Future Directions</vt:lpstr>
      <vt:lpstr>Conclusions</vt:lpstr>
      <vt:lpstr>Acknowledgments</vt:lpstr>
      <vt:lpstr>Slide 22</vt:lpstr>
    </vt:vector>
  </TitlesOfParts>
  <Company>Oregon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Rogers</dc:creator>
  <cp:lastModifiedBy>NICOLE!</cp:lastModifiedBy>
  <cp:revision>38</cp:revision>
  <dcterms:created xsi:type="dcterms:W3CDTF">2012-10-09T16:45:31Z</dcterms:created>
  <dcterms:modified xsi:type="dcterms:W3CDTF">2012-10-19T13:49:01Z</dcterms:modified>
</cp:coreProperties>
</file>