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</p:sldMasterIdLst>
  <p:notesMasterIdLst>
    <p:notesMasterId r:id="rId78"/>
  </p:notesMasterIdLst>
  <p:handoutMasterIdLst>
    <p:handoutMasterId r:id="rId79"/>
  </p:handoutMasterIdLst>
  <p:sldIdLst>
    <p:sldId id="256" r:id="rId16"/>
    <p:sldId id="257" r:id="rId17"/>
    <p:sldId id="258" r:id="rId18"/>
    <p:sldId id="261" r:id="rId19"/>
    <p:sldId id="262" r:id="rId20"/>
    <p:sldId id="277" r:id="rId21"/>
    <p:sldId id="263" r:id="rId22"/>
    <p:sldId id="260" r:id="rId23"/>
    <p:sldId id="272" r:id="rId24"/>
    <p:sldId id="266" r:id="rId25"/>
    <p:sldId id="268" r:id="rId26"/>
    <p:sldId id="267" r:id="rId27"/>
    <p:sldId id="270" r:id="rId28"/>
    <p:sldId id="269" r:id="rId29"/>
    <p:sldId id="290" r:id="rId30"/>
    <p:sldId id="271" r:id="rId31"/>
    <p:sldId id="274" r:id="rId32"/>
    <p:sldId id="275" r:id="rId33"/>
    <p:sldId id="278" r:id="rId34"/>
    <p:sldId id="280" r:id="rId35"/>
    <p:sldId id="279" r:id="rId36"/>
    <p:sldId id="342" r:id="rId37"/>
    <p:sldId id="282" r:id="rId38"/>
    <p:sldId id="283" r:id="rId39"/>
    <p:sldId id="284" r:id="rId40"/>
    <p:sldId id="285" r:id="rId41"/>
    <p:sldId id="343" r:id="rId42"/>
    <p:sldId id="287" r:id="rId43"/>
    <p:sldId id="341" r:id="rId44"/>
    <p:sldId id="289" r:id="rId45"/>
    <p:sldId id="344" r:id="rId46"/>
    <p:sldId id="374" r:id="rId47"/>
    <p:sldId id="294" r:id="rId48"/>
    <p:sldId id="345" r:id="rId49"/>
    <p:sldId id="346" r:id="rId50"/>
    <p:sldId id="347" r:id="rId51"/>
    <p:sldId id="310" r:id="rId52"/>
    <p:sldId id="311" r:id="rId53"/>
    <p:sldId id="356" r:id="rId54"/>
    <p:sldId id="357" r:id="rId55"/>
    <p:sldId id="317" r:id="rId56"/>
    <p:sldId id="384" r:id="rId57"/>
    <p:sldId id="321" r:id="rId58"/>
    <p:sldId id="363" r:id="rId59"/>
    <p:sldId id="323" r:id="rId60"/>
    <p:sldId id="369" r:id="rId61"/>
    <p:sldId id="365" r:id="rId62"/>
    <p:sldId id="367" r:id="rId63"/>
    <p:sldId id="370" r:id="rId64"/>
    <p:sldId id="371" r:id="rId65"/>
    <p:sldId id="372" r:id="rId66"/>
    <p:sldId id="335" r:id="rId67"/>
    <p:sldId id="336" r:id="rId68"/>
    <p:sldId id="338" r:id="rId69"/>
    <p:sldId id="376" r:id="rId70"/>
    <p:sldId id="383" r:id="rId71"/>
    <p:sldId id="378" r:id="rId72"/>
    <p:sldId id="379" r:id="rId73"/>
    <p:sldId id="380" r:id="rId74"/>
    <p:sldId id="377" r:id="rId75"/>
    <p:sldId id="381" r:id="rId76"/>
    <p:sldId id="373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91C"/>
    <a:srgbClr val="1D592B"/>
    <a:srgbClr val="F4A94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6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theme" Target="theme/theme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48FF0-75D8-4185-B075-B1666A59CDC7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EA3DA-7783-4FFF-9870-338A5FD340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44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C41DB-62B5-48FE-9130-4A0615ED619F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EF444-0FE1-4640-BB7A-8ED42EDBF0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876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095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495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985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49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289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214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941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46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3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806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336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676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447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903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751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936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104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009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42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017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552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585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934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547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026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807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111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51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362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1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80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787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471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332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276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320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81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312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429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841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69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252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270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192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285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618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2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603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610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954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284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0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0088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69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697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418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89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167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999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409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314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934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4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139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436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735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307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8674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304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26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18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80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0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65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3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6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41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95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93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22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22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0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0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65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07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41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12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47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5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51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81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66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56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47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73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31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92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003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40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31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8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0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43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32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63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04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50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1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67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86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6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76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47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00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28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28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30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02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2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35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4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742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45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835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678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996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70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23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52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955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5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953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72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84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017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95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986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319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95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86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77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24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204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82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779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74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354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79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483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9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/>
              <a:pPr/>
              <a:t>10/18/2012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3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7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4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0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7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5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4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8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3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2020-13DD-4EC4-99FE-A84E8F56F3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FDCD-1F97-4429-9386-05305C7186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8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8E3B0-7D58-4B19-838B-A409F599F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EC8AA-8E40-42B1-A0FE-34A247D50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5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9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Field Data Summary (2009)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8006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Standing Trees (805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DBH (cm)	</a:t>
            </a:r>
          </a:p>
          <a:p>
            <a:pPr lvl="1"/>
            <a:r>
              <a:rPr lang="en-US" sz="2000" dirty="0" smtClean="0"/>
              <a:t>Height (m)</a:t>
            </a:r>
          </a:p>
          <a:p>
            <a:pPr lvl="1"/>
            <a:r>
              <a:rPr lang="en-US" sz="2000" dirty="0" smtClean="0"/>
              <a:t>Species</a:t>
            </a:r>
          </a:p>
          <a:p>
            <a:pPr lvl="1"/>
            <a:r>
              <a:rPr lang="en-US" sz="2000" dirty="0" smtClean="0"/>
              <a:t>Risk Rating</a:t>
            </a:r>
          </a:p>
          <a:p>
            <a:pPr lvl="1"/>
            <a:r>
              <a:rPr lang="en-US" sz="2000" dirty="0" smtClean="0"/>
              <a:t>Seedlings &amp; Saplings Tallied (40.5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Understory Vegetation (40.5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Crown Width (m)</a:t>
            </a:r>
          </a:p>
          <a:p>
            <a:pPr lvl="1"/>
            <a:r>
              <a:rPr lang="en-US" sz="2000" dirty="0" smtClean="0"/>
              <a:t>Aver. Height (m)</a:t>
            </a:r>
          </a:p>
          <a:p>
            <a:pPr lvl="1"/>
            <a:r>
              <a:rPr lang="en-US" sz="2000" dirty="0" smtClean="0"/>
              <a:t>Location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4600" y="1774371"/>
            <a:ext cx="38862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Crown Width (m)	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Ht. Live &amp; Dead Crown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/>
              <a:t>Condition Codes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/>
              <a:t>Location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endParaRPr lang="en-US" sz="2000" dirty="0" smtClean="0"/>
          </a:p>
          <a:p>
            <a:pPr marL="742950" lvl="1" indent="-285750">
              <a:spcBef>
                <a:spcPct val="20000"/>
              </a:spcBef>
            </a:pPr>
            <a:endParaRPr lang="en-US" sz="800" dirty="0" smtClean="0"/>
          </a:p>
          <a:p>
            <a:pPr marL="742950" lvl="1" indent="-285750">
              <a:spcBef>
                <a:spcPct val="20000"/>
              </a:spcBef>
            </a:pPr>
            <a:endParaRPr lang="en-US" sz="800" dirty="0"/>
          </a:p>
          <a:p>
            <a:pPr marL="742950" lvl="1" indent="-285750">
              <a:spcBef>
                <a:spcPct val="20000"/>
              </a:spcBef>
            </a:pPr>
            <a:endParaRPr lang="en-US" sz="900" dirty="0" smtClean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/>
              <a:t>Max. Height (m)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/>
              <a:t>Species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Lidar</a:t>
            </a:r>
            <a:r>
              <a:rPr lang="en-US" sz="3200" dirty="0" smtClean="0"/>
              <a:t> Data 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181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Acquisition Survey Design (July, 2009)</a:t>
            </a:r>
          </a:p>
          <a:p>
            <a:pPr lvl="1"/>
            <a:r>
              <a:rPr lang="en-US" sz="2000" dirty="0" smtClean="0"/>
              <a:t>AGL: 900 m	</a:t>
            </a:r>
          </a:p>
          <a:p>
            <a:pPr lvl="1"/>
            <a:r>
              <a:rPr lang="en-US" sz="2000" dirty="0" smtClean="0"/>
              <a:t>Scan Angle: ± 14</a:t>
            </a:r>
            <a:r>
              <a:rPr lang="en-US" sz="2000" baseline="30000" dirty="0" smtClean="0"/>
              <a:t>o</a:t>
            </a:r>
          </a:p>
          <a:p>
            <a:pPr lvl="1"/>
            <a:r>
              <a:rPr lang="en-US" sz="2000" dirty="0" smtClean="0"/>
              <a:t>Side Lap &gt; 50%</a:t>
            </a:r>
          </a:p>
          <a:p>
            <a:pPr lvl="1"/>
            <a:r>
              <a:rPr lang="en-US" sz="2000" dirty="0" smtClean="0"/>
              <a:t>Intensity Range: 1-255</a:t>
            </a:r>
          </a:p>
          <a:p>
            <a:pPr lvl="1"/>
            <a:r>
              <a:rPr lang="en-US" sz="2000" dirty="0" smtClean="0"/>
              <a:t>Variable Gain Setting</a:t>
            </a:r>
          </a:p>
          <a:p>
            <a:pPr lvl="1"/>
            <a:r>
              <a:rPr lang="en-US" sz="2000" dirty="0" smtClean="0"/>
              <a:t>&gt; 105,000 pulses sec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	</a:t>
            </a:r>
          </a:p>
          <a:p>
            <a:r>
              <a:rPr lang="en-US" sz="2400" dirty="0" smtClean="0"/>
              <a:t>BMEF Specifications</a:t>
            </a:r>
          </a:p>
          <a:p>
            <a:pPr lvl="1"/>
            <a:r>
              <a:rPr lang="en-US" sz="2000" dirty="0" smtClean="0"/>
              <a:t>Average Point Density: 6.9 m</a:t>
            </a:r>
            <a:r>
              <a:rPr lang="en-US" sz="2000" baseline="30000" dirty="0" smtClean="0"/>
              <a:t>-2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sd</a:t>
            </a:r>
            <a:r>
              <a:rPr lang="en-US" sz="2000" dirty="0" smtClean="0"/>
              <a:t>: 5.6)</a:t>
            </a:r>
            <a:endParaRPr lang="en-US" sz="2000" baseline="30000" dirty="0" smtClean="0"/>
          </a:p>
          <a:p>
            <a:pPr lvl="1"/>
            <a:r>
              <a:rPr lang="en-US" sz="2000" dirty="0" smtClean="0"/>
              <a:t>Vertical Accuracy: &lt; 10 cm</a:t>
            </a:r>
          </a:p>
          <a:p>
            <a:pPr lvl="1"/>
            <a:r>
              <a:rPr lang="en-US" sz="2000" dirty="0" smtClean="0"/>
              <a:t>First &amp; Single Returns: 90.2%</a:t>
            </a:r>
          </a:p>
          <a:p>
            <a:r>
              <a:rPr lang="en-US" sz="2400" dirty="0" smtClean="0"/>
              <a:t>SF Specifications</a:t>
            </a:r>
          </a:p>
          <a:p>
            <a:pPr lvl="1"/>
            <a:r>
              <a:rPr lang="en-US" sz="2000" dirty="0" smtClean="0"/>
              <a:t>Average Point Density: 6.7 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(</a:t>
            </a:r>
            <a:r>
              <a:rPr lang="en-US" sz="2000" dirty="0" err="1" smtClean="0"/>
              <a:t>sd</a:t>
            </a:r>
            <a:r>
              <a:rPr lang="en-US" sz="2000" dirty="0" smtClean="0"/>
              <a:t>: 5.9)</a:t>
            </a:r>
            <a:endParaRPr lang="en-US" sz="2000" baseline="30000" dirty="0" smtClean="0"/>
          </a:p>
          <a:p>
            <a:pPr lvl="1"/>
            <a:r>
              <a:rPr lang="en-US" sz="2000" dirty="0" smtClean="0"/>
              <a:t>Vertical Accuracy: &lt; 15 cm</a:t>
            </a:r>
          </a:p>
          <a:p>
            <a:pPr lvl="1"/>
            <a:r>
              <a:rPr lang="en-US" sz="2000" dirty="0" smtClean="0"/>
              <a:t>First &amp; Single Returns: 89.9%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8400" y="1752600"/>
            <a:ext cx="3886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Beam Diameter: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/>
              <a:t>	</a:t>
            </a:r>
            <a:r>
              <a:rPr lang="en-US" sz="2000" dirty="0" smtClean="0"/>
              <a:t> ~24 cm (narrow)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noProof="0" dirty="0" smtClean="0"/>
              <a:t>Up to 4 returns pulse</a:t>
            </a:r>
            <a:r>
              <a:rPr lang="en-US" sz="2000" baseline="30000" noProof="0" dirty="0" smtClean="0"/>
              <a:t>-1</a:t>
            </a:r>
            <a:endParaRPr kumimoji="0" lang="en-US" sz="20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1054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Understory Vegetation Cover</a:t>
            </a:r>
          </a:p>
          <a:p>
            <a:pPr lvl="1"/>
            <a:r>
              <a:rPr lang="en-US" sz="2000" dirty="0"/>
              <a:t>Traditionally Difficult to Estimate &amp; Predict (R</a:t>
            </a:r>
            <a:r>
              <a:rPr lang="en-US" sz="2000" baseline="30000" dirty="0"/>
              <a:t>2</a:t>
            </a:r>
            <a:r>
              <a:rPr lang="en-US" sz="2000" dirty="0"/>
              <a:t> &lt; 0.4)</a:t>
            </a:r>
            <a:endParaRPr lang="en-US" sz="2000" baseline="30000" dirty="0"/>
          </a:p>
          <a:p>
            <a:pPr lvl="1"/>
            <a:r>
              <a:rPr lang="en-US" sz="2000" dirty="0"/>
              <a:t>Filtered </a:t>
            </a:r>
            <a:r>
              <a:rPr lang="en-US" sz="2000" dirty="0" err="1"/>
              <a:t>Lidar</a:t>
            </a:r>
            <a:r>
              <a:rPr lang="en-US" sz="2000" dirty="0"/>
              <a:t> Metric Increases Explanatory Power (R</a:t>
            </a:r>
            <a:r>
              <a:rPr lang="en-US" sz="2000" baseline="30000" dirty="0"/>
              <a:t>2 </a:t>
            </a:r>
            <a:r>
              <a:rPr lang="en-US" sz="2000" dirty="0"/>
              <a:t>&gt; 0.7)</a:t>
            </a:r>
          </a:p>
          <a:p>
            <a:pPr lvl="1"/>
            <a:r>
              <a:rPr lang="en-US" sz="2000" dirty="0"/>
              <a:t>Cover </a:t>
            </a:r>
            <a:r>
              <a:rPr lang="en-US" sz="2000" dirty="0" smtClean="0"/>
              <a:t>Prediction </a:t>
            </a:r>
            <a:r>
              <a:rPr lang="en-US" sz="2000" dirty="0"/>
              <a:t>± 22%</a:t>
            </a:r>
          </a:p>
          <a:p>
            <a:r>
              <a:rPr lang="en-US" sz="2400" dirty="0" smtClean="0"/>
              <a:t>Individual Snag Detection</a:t>
            </a:r>
          </a:p>
          <a:p>
            <a:pPr lvl="1"/>
            <a:r>
              <a:rPr lang="en-US" sz="2000" dirty="0" smtClean="0"/>
              <a:t>Traditionally Difficult to Quantify </a:t>
            </a:r>
          </a:p>
          <a:p>
            <a:pPr lvl="2"/>
            <a:r>
              <a:rPr lang="en-US" sz="1600" dirty="0" smtClean="0"/>
              <a:t>Irregular &amp; Sparse Distribution</a:t>
            </a:r>
          </a:p>
          <a:p>
            <a:pPr lvl="1"/>
            <a:r>
              <a:rPr lang="en-US" sz="2000" dirty="0" smtClean="0"/>
              <a:t>Filtering Algorithm Identifies Snag Pts.</a:t>
            </a:r>
          </a:p>
          <a:p>
            <a:pPr lvl="1"/>
            <a:r>
              <a:rPr lang="en-US" sz="2000" dirty="0" smtClean="0"/>
              <a:t>Overall Detection Rate of 70.6% (± 2.9)</a:t>
            </a:r>
          </a:p>
          <a:p>
            <a:pPr lvl="2"/>
            <a:r>
              <a:rPr lang="en-US" sz="1600" dirty="0" smtClean="0"/>
              <a:t>Snags w/ DBH ≥ 38 cm</a:t>
            </a:r>
            <a:endParaRPr lang="en-US" sz="2000" dirty="0" smtClean="0"/>
          </a:p>
          <a:p>
            <a:r>
              <a:rPr lang="en-US" sz="2400" dirty="0" smtClean="0"/>
              <a:t>Live Above-Ground Biomass</a:t>
            </a:r>
          </a:p>
          <a:p>
            <a:pPr lvl="1"/>
            <a:r>
              <a:rPr lang="en-US" sz="2000" dirty="0" smtClean="0"/>
              <a:t>Filtered Point Cloud Improves Prediction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105400" cy="5257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C3300"/>
                </a:solidFill>
              </a:rPr>
              <a:t>Understory Vegetation Cover</a:t>
            </a:r>
          </a:p>
          <a:p>
            <a:pPr lvl="1"/>
            <a:r>
              <a:rPr lang="en-US" sz="2000" dirty="0" smtClean="0"/>
              <a:t>Traditionally Difficult to Estimate &amp; Predict (R</a:t>
            </a:r>
            <a:r>
              <a:rPr lang="en-US" sz="2000" baseline="30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&lt; 0.4)</a:t>
            </a:r>
            <a:endParaRPr lang="en-US" sz="2000" baseline="30000" dirty="0" smtClean="0"/>
          </a:p>
          <a:p>
            <a:pPr lvl="1"/>
            <a:r>
              <a:rPr lang="en-US" sz="2000" dirty="0" smtClean="0"/>
              <a:t>Filtered </a:t>
            </a:r>
            <a:r>
              <a:rPr lang="en-US" sz="2000" dirty="0" err="1" smtClean="0"/>
              <a:t>Lidar</a:t>
            </a:r>
            <a:r>
              <a:rPr lang="en-US" sz="2000" dirty="0" smtClean="0"/>
              <a:t> Metric Increases Explanatory Power (R</a:t>
            </a:r>
            <a:r>
              <a:rPr lang="en-US" sz="2000" baseline="30000" dirty="0" smtClean="0"/>
              <a:t>2 </a:t>
            </a:r>
            <a:r>
              <a:rPr lang="en-US" sz="2000" dirty="0"/>
              <a:t>&gt;</a:t>
            </a:r>
            <a:r>
              <a:rPr lang="en-US" sz="2000" dirty="0" smtClean="0"/>
              <a:t> 0.7)</a:t>
            </a:r>
          </a:p>
          <a:p>
            <a:pPr lvl="1"/>
            <a:r>
              <a:rPr lang="en-US" sz="2000" dirty="0" smtClean="0"/>
              <a:t>Cover </a:t>
            </a:r>
            <a:r>
              <a:rPr lang="en-US" sz="2000" dirty="0" smtClean="0"/>
              <a:t>Prediction </a:t>
            </a:r>
            <a:r>
              <a:rPr lang="en-US" sz="2000" dirty="0" smtClean="0"/>
              <a:t>± 22%</a:t>
            </a:r>
          </a:p>
          <a:p>
            <a:r>
              <a:rPr lang="en-US" sz="2400" dirty="0" smtClean="0"/>
              <a:t>Individual Snag Detection</a:t>
            </a:r>
          </a:p>
          <a:p>
            <a:pPr lvl="1"/>
            <a:r>
              <a:rPr lang="en-US" sz="2000" dirty="0" smtClean="0"/>
              <a:t>Traditionally Difficult to Quantify </a:t>
            </a:r>
          </a:p>
          <a:p>
            <a:pPr lvl="2"/>
            <a:r>
              <a:rPr lang="en-US" sz="1600" dirty="0" smtClean="0"/>
              <a:t>Irregular &amp; Sparse Distribution</a:t>
            </a:r>
          </a:p>
          <a:p>
            <a:pPr lvl="1"/>
            <a:r>
              <a:rPr lang="en-US" sz="2000" dirty="0" smtClean="0"/>
              <a:t>Filtering Algorithm Identifies Snag Pts.</a:t>
            </a:r>
          </a:p>
          <a:p>
            <a:pPr lvl="1"/>
            <a:r>
              <a:rPr lang="en-US" sz="2000" dirty="0" smtClean="0"/>
              <a:t>Overall Detection Rate of 70.6% (± 2.9)</a:t>
            </a:r>
          </a:p>
          <a:p>
            <a:pPr lvl="2"/>
            <a:r>
              <a:rPr lang="en-US" sz="1600" dirty="0" smtClean="0"/>
              <a:t>Snags w/ DBH ≥ 38 cm</a:t>
            </a:r>
            <a:endParaRPr lang="en-US" sz="2000" dirty="0" smtClean="0"/>
          </a:p>
          <a:p>
            <a:r>
              <a:rPr lang="en-US" sz="2400" dirty="0" smtClean="0"/>
              <a:t>Live Above-Ground Biomass</a:t>
            </a:r>
          </a:p>
          <a:p>
            <a:pPr lvl="1"/>
            <a:r>
              <a:rPr lang="en-US" sz="2000" dirty="0" smtClean="0"/>
              <a:t>Filtered Point Cloud Improves Prediction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733800" cy="31242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Importance </a:t>
            </a:r>
          </a:p>
          <a:p>
            <a:pPr lvl="1"/>
            <a:r>
              <a:rPr lang="en-US" sz="2000" dirty="0" smtClean="0"/>
              <a:t>Wildlife Habitat</a:t>
            </a:r>
          </a:p>
          <a:p>
            <a:pPr lvl="1"/>
            <a:r>
              <a:rPr lang="en-US" sz="2000" dirty="0" smtClean="0"/>
              <a:t>Fuel Loading &amp; Behavior</a:t>
            </a:r>
          </a:p>
          <a:p>
            <a:pPr lvl="1"/>
            <a:r>
              <a:rPr lang="en-US" sz="2000" dirty="0" smtClean="0"/>
              <a:t>Nutrient Cycling</a:t>
            </a:r>
          </a:p>
          <a:p>
            <a:pPr lvl="1"/>
            <a:r>
              <a:rPr lang="en-US" sz="2000" dirty="0" smtClean="0"/>
              <a:t>Competition Dynamics &amp; </a:t>
            </a:r>
            <a:r>
              <a:rPr lang="en-US" sz="2000" dirty="0" err="1" smtClean="0"/>
              <a:t>Overstory</a:t>
            </a:r>
            <a:r>
              <a:rPr lang="en-US" sz="2000" dirty="0" smtClean="0"/>
              <a:t> Structure</a:t>
            </a:r>
          </a:p>
          <a:p>
            <a:r>
              <a:rPr lang="en-US" sz="2400" dirty="0" smtClean="0"/>
              <a:t>Been Difficult to Predict</a:t>
            </a:r>
          </a:p>
          <a:p>
            <a:pPr lvl="1"/>
            <a:r>
              <a:rPr lang="en-US" sz="2000" dirty="0" smtClean="0"/>
              <a:t>Standing Tree Variables</a:t>
            </a:r>
          </a:p>
          <a:p>
            <a:pPr lvl="2"/>
            <a:r>
              <a:rPr lang="en-US" sz="1600" dirty="0" smtClean="0"/>
              <a:t>Canopy Cover, Basal Area</a:t>
            </a:r>
          </a:p>
          <a:p>
            <a:pPr lvl="1"/>
            <a:r>
              <a:rPr lang="en-US" sz="2000" dirty="0" smtClean="0"/>
              <a:t>Topographic Variables</a:t>
            </a:r>
          </a:p>
          <a:p>
            <a:pPr lvl="2"/>
            <a:r>
              <a:rPr lang="en-US" sz="1600" dirty="0" smtClean="0"/>
              <a:t>Slope; Aspect</a:t>
            </a:r>
          </a:p>
          <a:p>
            <a:pPr lvl="1"/>
            <a:r>
              <a:rPr lang="en-US" sz="2000" dirty="0" smtClean="0"/>
              <a:t>R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Range: 0.2-0.45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7200" y="1219200"/>
            <a:ext cx="37338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Common Sampling Methods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Ocular Estimation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Line-Intersect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Fixed Plot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err="1" smtClean="0"/>
              <a:t>Lidar</a:t>
            </a:r>
            <a:r>
              <a:rPr lang="en-US" sz="2400" dirty="0" smtClean="0"/>
              <a:t> Methods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Very Limited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Method Overview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3124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Derive Field Understory Vegetation Cover Estimates</a:t>
            </a:r>
          </a:p>
          <a:p>
            <a:r>
              <a:rPr lang="en-US" sz="2400" dirty="0" smtClean="0"/>
              <a:t>Derive </a:t>
            </a:r>
            <a:r>
              <a:rPr lang="en-US" sz="2400" dirty="0" err="1" smtClean="0"/>
              <a:t>Lidar</a:t>
            </a:r>
            <a:r>
              <a:rPr lang="en-US" sz="2400" dirty="0" smtClean="0"/>
              <a:t> Predictor Variables </a:t>
            </a:r>
          </a:p>
          <a:p>
            <a:r>
              <a:rPr lang="en-US" sz="2400" dirty="0" smtClean="0"/>
              <a:t>Model Selection &amp; Fitting</a:t>
            </a:r>
          </a:p>
          <a:p>
            <a:r>
              <a:rPr lang="en-US" sz="2400" dirty="0" smtClean="0"/>
              <a:t>Leave-One-Out Cross Validation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Field Methods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3962400" cy="31242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BMEF Only (All Plots Combined)</a:t>
            </a:r>
          </a:p>
          <a:p>
            <a:r>
              <a:rPr lang="en-US" sz="2400" dirty="0" smtClean="0"/>
              <a:t>40.5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Circular Plots (n = 154)</a:t>
            </a:r>
          </a:p>
          <a:p>
            <a:r>
              <a:rPr lang="en-US" sz="2400" dirty="0" smtClean="0"/>
              <a:t>Individual Shrubs</a:t>
            </a:r>
          </a:p>
          <a:p>
            <a:pPr lvl="1"/>
            <a:r>
              <a:rPr lang="en-US" sz="2000" dirty="0" smtClean="0"/>
              <a:t>Two Crown Widths</a:t>
            </a:r>
          </a:p>
          <a:p>
            <a:pPr lvl="1"/>
            <a:r>
              <a:rPr lang="en-US" sz="2000" dirty="0" smtClean="0"/>
              <a:t>Average Crown Height</a:t>
            </a:r>
          </a:p>
          <a:p>
            <a:pPr lvl="1"/>
            <a:r>
              <a:rPr lang="en-US" sz="2000" dirty="0" smtClean="0"/>
              <a:t>Maximum Crown Height</a:t>
            </a:r>
          </a:p>
          <a:p>
            <a:pPr lvl="1"/>
            <a:r>
              <a:rPr lang="en-US" sz="2000" dirty="0" smtClean="0"/>
              <a:t>Location (Azimuth &amp; Distance)</a:t>
            </a:r>
          </a:p>
          <a:p>
            <a:r>
              <a:rPr lang="en-US" sz="2400" dirty="0" smtClean="0"/>
              <a:t>Seedlings &amp; Saplings </a:t>
            </a:r>
          </a:p>
          <a:p>
            <a:pPr lvl="1"/>
            <a:r>
              <a:rPr lang="en-US" sz="2000" dirty="0" smtClean="0"/>
              <a:t>Seedlings &gt; 0.3 m Height</a:t>
            </a:r>
          </a:p>
          <a:p>
            <a:pPr lvl="1"/>
            <a:r>
              <a:rPr lang="en-US" sz="2000" dirty="0" smtClean="0"/>
              <a:t>Saplings into Two DBH Classes                	(2.54 &amp; 5.08 cm)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9600" y="1219200"/>
            <a:ext cx="37338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Understory Vegetation Cover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GIS Shrub Layer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Saplings: 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/>
              <a:t>2.54 cm = 0.5 m</a:t>
            </a:r>
            <a:r>
              <a:rPr lang="en-US" sz="2000" baseline="30000" dirty="0" smtClean="0"/>
              <a:t>2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/>
              <a:t>5.08 cm = 1.0 m</a:t>
            </a:r>
            <a:r>
              <a:rPr lang="en-US" sz="2000" baseline="30000" dirty="0" smtClean="0"/>
              <a:t>2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/>
              <a:t>Seedlings: 0.15 m</a:t>
            </a:r>
            <a:r>
              <a:rPr lang="en-US" sz="2000" baseline="30000" dirty="0" smtClean="0"/>
              <a:t>2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Field Methods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3962400" cy="31242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BMEF Only </a:t>
            </a:r>
          </a:p>
          <a:p>
            <a:r>
              <a:rPr lang="en-US" sz="2400" dirty="0" smtClean="0"/>
              <a:t>40.5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Circular Plots (n = 154)</a:t>
            </a:r>
          </a:p>
          <a:p>
            <a:r>
              <a:rPr lang="en-US" sz="2400" dirty="0" smtClean="0"/>
              <a:t>Individual Shrubs</a:t>
            </a:r>
          </a:p>
          <a:p>
            <a:pPr lvl="1"/>
            <a:r>
              <a:rPr lang="en-US" sz="2000" dirty="0" smtClean="0"/>
              <a:t>Two Crown Widths</a:t>
            </a:r>
          </a:p>
          <a:p>
            <a:pPr lvl="1"/>
            <a:r>
              <a:rPr lang="en-US" sz="2000" dirty="0" smtClean="0"/>
              <a:t>Average Crown Height</a:t>
            </a:r>
          </a:p>
          <a:p>
            <a:pPr lvl="1"/>
            <a:r>
              <a:rPr lang="en-US" sz="2000" dirty="0" smtClean="0"/>
              <a:t>Maximum Crown Height</a:t>
            </a:r>
          </a:p>
          <a:p>
            <a:pPr lvl="1"/>
            <a:r>
              <a:rPr lang="en-US" sz="2000" dirty="0" smtClean="0"/>
              <a:t>Location (Azimuth &amp; Distance)</a:t>
            </a:r>
          </a:p>
          <a:p>
            <a:r>
              <a:rPr lang="en-US" sz="2400" dirty="0" smtClean="0"/>
              <a:t>Seedlings &amp; Saplings </a:t>
            </a:r>
          </a:p>
          <a:p>
            <a:pPr lvl="1"/>
            <a:r>
              <a:rPr lang="en-US" sz="2000" dirty="0" smtClean="0"/>
              <a:t>Seedlings &gt; 0.3 m Height</a:t>
            </a:r>
          </a:p>
          <a:p>
            <a:pPr lvl="1"/>
            <a:r>
              <a:rPr lang="en-US" sz="2000" dirty="0" smtClean="0"/>
              <a:t>Saplings into Two DBH Classes                	(2.54 &amp; 5.08 cm)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19600" y="1219200"/>
            <a:ext cx="37338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Understory Vegetation Cover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GIS Shrub Layer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Saplings: 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/>
              <a:t>2.54 cm = 0.5 m</a:t>
            </a:r>
            <a:r>
              <a:rPr lang="en-US" sz="2000" baseline="30000" dirty="0" smtClean="0"/>
              <a:t>2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/>
              <a:t>5.08 cm = 1.0 m</a:t>
            </a:r>
            <a:r>
              <a:rPr lang="en-US" sz="2000" baseline="30000" dirty="0" smtClean="0"/>
              <a:t>2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/>
              <a:t>Seedlings: 0.15 m</a:t>
            </a:r>
            <a:r>
              <a:rPr lang="en-US" sz="2000" baseline="30000" dirty="0" smtClean="0"/>
              <a:t>2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Lidar</a:t>
            </a:r>
            <a:r>
              <a:rPr lang="en-US" sz="3200" dirty="0" smtClean="0"/>
              <a:t> Methods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3962400" cy="22098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Normalize Point Heights</a:t>
            </a:r>
          </a:p>
          <a:p>
            <a:r>
              <a:rPr lang="en-US" sz="2400" dirty="0" smtClean="0"/>
              <a:t>Extract Plot Point Cloud</a:t>
            </a:r>
          </a:p>
          <a:p>
            <a:r>
              <a:rPr lang="en-US" sz="2400" dirty="0" smtClean="0"/>
              <a:t>Derive </a:t>
            </a:r>
            <a:r>
              <a:rPr lang="en-US" sz="2400" dirty="0" err="1" smtClean="0"/>
              <a:t>Lidar</a:t>
            </a:r>
            <a:r>
              <a:rPr lang="en-US" sz="2400" dirty="0" smtClean="0"/>
              <a:t> Predictor Variables</a:t>
            </a:r>
          </a:p>
          <a:p>
            <a:pPr lvl="1"/>
            <a:r>
              <a:rPr lang="en-US" sz="2000" dirty="0" smtClean="0"/>
              <a:t>3 Understory Metrics</a:t>
            </a:r>
          </a:p>
          <a:p>
            <a:pPr lvl="1"/>
            <a:r>
              <a:rPr lang="en-US" sz="2000" dirty="0" smtClean="0"/>
              <a:t>40 </a:t>
            </a:r>
            <a:r>
              <a:rPr lang="en-US" sz="2000" dirty="0" err="1" smtClean="0"/>
              <a:t>Overstory</a:t>
            </a:r>
            <a:r>
              <a:rPr lang="en-US" sz="2000" dirty="0" smtClean="0"/>
              <a:t> Metrics</a:t>
            </a:r>
          </a:p>
          <a:p>
            <a:pPr lvl="1"/>
            <a:r>
              <a:rPr lang="en-US" sz="2000" dirty="0" smtClean="0"/>
              <a:t>7 Topographic &amp; Stand Attribute Metrics</a:t>
            </a:r>
          </a:p>
          <a:p>
            <a:pPr lvl="1"/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91000" y="1219200"/>
            <a:ext cx="4038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Understory </a:t>
            </a:r>
            <a:r>
              <a:rPr lang="en-US" sz="2400" dirty="0" smtClean="0"/>
              <a:t>L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idar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Cover Density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Define Understory Layer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Extract Understory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Apply Intensity Filter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Apply Formula:</a:t>
            </a:r>
          </a:p>
          <a:p>
            <a:pPr marL="1200150" lvl="2" indent="-285750">
              <a:spcBef>
                <a:spcPct val="20000"/>
              </a:spcBef>
              <a:defRPr/>
            </a:pPr>
            <a:r>
              <a:rPr lang="en-US" sz="2000" baseline="30000" dirty="0" smtClean="0"/>
              <a:t>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2667000"/>
            <a:ext cx="2025650" cy="55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Lidar</a:t>
            </a:r>
            <a:r>
              <a:rPr lang="en-US" sz="3200" dirty="0" smtClean="0"/>
              <a:t> Methods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143000"/>
            <a:ext cx="4038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Understory </a:t>
            </a:r>
            <a:r>
              <a:rPr lang="en-US" sz="2400" dirty="0" smtClean="0"/>
              <a:t>L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idar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Cover Density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100" dirty="0" smtClean="0"/>
              <a:t>Define Understory Layer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Extract Understory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1447800"/>
            <a:ext cx="2025650" cy="55245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29000" y="1447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400" dirty="0" smtClean="0"/>
              <a:t>Apply Intensity Filter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400" dirty="0" smtClean="0"/>
              <a:t>Apply Formula: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7391400" cy="8382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Presentation 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5438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err="1" smtClean="0"/>
              <a:t>Lidar</a:t>
            </a:r>
            <a:r>
              <a:rPr lang="en-US" dirty="0" smtClean="0"/>
              <a:t> Overview</a:t>
            </a:r>
          </a:p>
          <a:p>
            <a:pPr lvl="1"/>
            <a:r>
              <a:rPr lang="en-US" dirty="0" smtClean="0"/>
              <a:t>Study Areas</a:t>
            </a:r>
          </a:p>
          <a:p>
            <a:pPr lvl="1"/>
            <a:r>
              <a:rPr lang="en-US" dirty="0" smtClean="0"/>
              <a:t>Field Data Summary</a:t>
            </a:r>
          </a:p>
          <a:p>
            <a:pPr lvl="1"/>
            <a:r>
              <a:rPr lang="en-US" dirty="0" err="1" smtClean="0"/>
              <a:t>Lidar</a:t>
            </a:r>
            <a:r>
              <a:rPr lang="en-US" dirty="0" smtClean="0"/>
              <a:t> Data Summary</a:t>
            </a:r>
          </a:p>
          <a:p>
            <a:r>
              <a:rPr lang="en-US" dirty="0" smtClean="0"/>
              <a:t>Applications </a:t>
            </a:r>
            <a:endParaRPr lang="en-US" dirty="0" smtClean="0"/>
          </a:p>
          <a:p>
            <a:pPr lvl="1"/>
            <a:r>
              <a:rPr lang="en-US" dirty="0"/>
              <a:t>Understory Vegetation Cover Prediction</a:t>
            </a:r>
          </a:p>
          <a:p>
            <a:pPr lvl="1"/>
            <a:r>
              <a:rPr lang="en-US" dirty="0" smtClean="0"/>
              <a:t>Individual Snag Detection </a:t>
            </a:r>
          </a:p>
          <a:p>
            <a:pPr lvl="1"/>
            <a:r>
              <a:rPr lang="en-US" dirty="0" smtClean="0"/>
              <a:t>Improving Plot-Level Standing Biomass Prediction</a:t>
            </a:r>
          </a:p>
          <a:p>
            <a:r>
              <a:rPr lang="en-US" dirty="0" smtClean="0"/>
              <a:t>Current Work </a:t>
            </a:r>
          </a:p>
          <a:p>
            <a:pPr lvl="1"/>
            <a:r>
              <a:rPr lang="en-US" dirty="0" smtClean="0"/>
              <a:t>Towards Using </a:t>
            </a:r>
            <a:r>
              <a:rPr lang="en-US" dirty="0" err="1" smtClean="0"/>
              <a:t>Lidar</a:t>
            </a:r>
            <a:r>
              <a:rPr lang="en-US" dirty="0" smtClean="0"/>
              <a:t> Derived Information in a Forest Planning &amp; Monitoring Setting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Lidar</a:t>
            </a:r>
            <a:r>
              <a:rPr lang="en-US" sz="3200" dirty="0" smtClean="0"/>
              <a:t> Methods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143000"/>
            <a:ext cx="4038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Understory </a:t>
            </a:r>
            <a:r>
              <a:rPr lang="en-US" sz="2400" dirty="0" smtClean="0"/>
              <a:t>L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idar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Cover Density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100" dirty="0" smtClean="0"/>
              <a:t>Define Understory Layer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Extract Understory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1447800"/>
            <a:ext cx="2025650" cy="55245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29000" y="1447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400" dirty="0" smtClean="0"/>
              <a:t>Apply Intensity Filter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400" dirty="0" smtClean="0"/>
              <a:t>Apply Formula: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0" y="5293749"/>
            <a:ext cx="2476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0</a:t>
            </a:r>
            <a:endParaRPr lang="en-US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48350" y="5286369"/>
            <a:ext cx="4000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255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Lidar</a:t>
            </a:r>
            <a:r>
              <a:rPr lang="en-US" sz="3200" dirty="0" smtClean="0"/>
              <a:t> Methods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143000"/>
            <a:ext cx="4038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Understory </a:t>
            </a:r>
            <a:r>
              <a:rPr lang="en-US" sz="2400" dirty="0" smtClean="0"/>
              <a:t>L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idar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Cover Density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100" dirty="0" smtClean="0"/>
              <a:t>Define Understory Layer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Extract Understory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1447800"/>
            <a:ext cx="2025650" cy="55245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29000" y="1447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400" dirty="0" smtClean="0"/>
              <a:t>Apply Intensity Filter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400" dirty="0" smtClean="0"/>
              <a:t>Apply Formula: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5500" y="5293749"/>
            <a:ext cx="2476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0</a:t>
            </a:r>
            <a:endParaRPr lang="en-US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48350" y="5286369"/>
            <a:ext cx="4000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255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Modeling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495800" cy="5105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Cover Data </a:t>
            </a:r>
          </a:p>
          <a:p>
            <a:pPr lvl="1"/>
            <a:r>
              <a:rPr lang="en-US" sz="2000" dirty="0" smtClean="0"/>
              <a:t>Bounded Between 0 and 1</a:t>
            </a:r>
          </a:p>
          <a:p>
            <a:pPr lvl="1"/>
            <a:r>
              <a:rPr lang="en-US" sz="2000" dirty="0" err="1" smtClean="0"/>
              <a:t>Heterskedasticity</a:t>
            </a:r>
            <a:endParaRPr lang="en-US" sz="2000" dirty="0" smtClean="0"/>
          </a:p>
          <a:p>
            <a:r>
              <a:rPr lang="en-US" sz="2400" dirty="0" smtClean="0"/>
              <a:t>Weighted </a:t>
            </a:r>
            <a:r>
              <a:rPr lang="en-US" sz="2400" dirty="0" smtClean="0"/>
              <a:t>Regression</a:t>
            </a:r>
          </a:p>
          <a:p>
            <a:pPr lvl="1"/>
            <a:r>
              <a:rPr lang="en-US" sz="2000" dirty="0" smtClean="0"/>
              <a:t>Weights Provide Proper Amount of Influence for Each Data Point</a:t>
            </a:r>
          </a:p>
          <a:p>
            <a:pPr lvl="1"/>
            <a:r>
              <a:rPr lang="en-US" sz="2000" dirty="0" smtClean="0"/>
              <a:t>Weights Estimated using Iterative Procedure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r>
              <a:rPr lang="en-US" sz="2400" dirty="0" smtClean="0"/>
              <a:t>Beta Regression</a:t>
            </a:r>
            <a:endParaRPr lang="en-US" sz="2000" dirty="0" smtClean="0"/>
          </a:p>
          <a:p>
            <a:pPr lvl="1"/>
            <a:r>
              <a:rPr lang="en-US" sz="2000" dirty="0" smtClean="0"/>
              <a:t>Well Suited for Proportions</a:t>
            </a:r>
          </a:p>
          <a:p>
            <a:pPr lvl="1"/>
            <a:r>
              <a:rPr lang="en-US" sz="2000" dirty="0" smtClean="0"/>
              <a:t>Extended Generalized Linear Model Approach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1752600" y="5943600"/>
          <a:ext cx="194911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2" name="Equation" r:id="rId4" imgW="1028520" imgH="241200" progId="Equation.3">
                  <p:embed/>
                </p:oleObj>
              </mc:Choice>
              <mc:Fallback>
                <p:oleObj name="Equation" r:id="rId4" imgW="102852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943600"/>
                        <a:ext cx="1949116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385922"/>
              </p:ext>
            </p:extLst>
          </p:nvPr>
        </p:nvGraphicFramePr>
        <p:xfrm>
          <a:off x="1219200" y="3886200"/>
          <a:ext cx="298836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3" name="Equation" r:id="rId6" imgW="1676160" imgH="291960" progId="Equation.3">
                  <p:embed/>
                </p:oleObj>
              </mc:Choice>
              <mc:Fallback>
                <p:oleObj name="Equation" r:id="rId6" imgW="1676160" imgH="2919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886200"/>
                        <a:ext cx="298836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Modeling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495800" cy="5105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Cover Data </a:t>
            </a:r>
          </a:p>
          <a:p>
            <a:pPr lvl="1"/>
            <a:r>
              <a:rPr lang="en-US" sz="2000" dirty="0" smtClean="0"/>
              <a:t>Bounded Between 0 and 1</a:t>
            </a:r>
          </a:p>
          <a:p>
            <a:pPr lvl="1"/>
            <a:r>
              <a:rPr lang="en-US" sz="2000" dirty="0" err="1" smtClean="0"/>
              <a:t>Heterskedasticity</a:t>
            </a:r>
            <a:endParaRPr lang="en-US" sz="2000" dirty="0" smtClean="0"/>
          </a:p>
          <a:p>
            <a:r>
              <a:rPr lang="en-US" sz="2400" dirty="0" smtClean="0"/>
              <a:t>Weighted </a:t>
            </a:r>
            <a:r>
              <a:rPr lang="en-US" sz="2400" dirty="0" smtClean="0"/>
              <a:t>Regression</a:t>
            </a:r>
          </a:p>
          <a:p>
            <a:pPr lvl="1"/>
            <a:r>
              <a:rPr lang="en-US" sz="2000" dirty="0" smtClean="0"/>
              <a:t>Weights Provide Proper Amount of Influence for Each Data Point</a:t>
            </a:r>
          </a:p>
          <a:p>
            <a:pPr lvl="1"/>
            <a:r>
              <a:rPr lang="en-US" sz="2000" dirty="0" smtClean="0"/>
              <a:t>Weights Estimated using Iterative Procedure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r>
              <a:rPr lang="en-US" sz="2400" dirty="0" smtClean="0"/>
              <a:t>Beta Regression</a:t>
            </a:r>
            <a:endParaRPr lang="en-US" sz="2000" dirty="0" smtClean="0"/>
          </a:p>
          <a:p>
            <a:pPr lvl="1"/>
            <a:r>
              <a:rPr lang="en-US" sz="2000" dirty="0" smtClean="0"/>
              <a:t>Well Suited for Proportions</a:t>
            </a:r>
          </a:p>
          <a:p>
            <a:pPr lvl="1"/>
            <a:r>
              <a:rPr lang="en-US" sz="2000" dirty="0" smtClean="0"/>
              <a:t>Extended Generalized Linear Model Approach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1752600" y="5943600"/>
          <a:ext cx="194911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2" name="Equation" r:id="rId4" imgW="1028520" imgH="241200" progId="Equation.3">
                  <p:embed/>
                </p:oleObj>
              </mc:Choice>
              <mc:Fallback>
                <p:oleObj name="Equation" r:id="rId4" imgW="102852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943600"/>
                        <a:ext cx="1949116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342561"/>
              </p:ext>
            </p:extLst>
          </p:nvPr>
        </p:nvGraphicFramePr>
        <p:xfrm>
          <a:off x="1219200" y="3886200"/>
          <a:ext cx="298836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3" name="Equation" r:id="rId6" imgW="1676160" imgH="291960" progId="Equation.3">
                  <p:embed/>
                </p:oleObj>
              </mc:Choice>
              <mc:Fallback>
                <p:oleObj name="Equation" r:id="rId6" imgW="1676160" imgH="2919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886200"/>
                        <a:ext cx="298836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Model Comparison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4958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Leave-One-Out Cross Validation</a:t>
            </a:r>
          </a:p>
          <a:p>
            <a:pPr lvl="1"/>
            <a:r>
              <a:rPr lang="en-US" sz="2000" dirty="0" smtClean="0"/>
              <a:t>Absolute Bias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Root Mean Square Error</a:t>
            </a:r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912813" y="3198813"/>
          <a:ext cx="373538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4" name="Equation" r:id="rId4" imgW="2514600" imgH="457200" progId="Equation.3">
                  <p:embed/>
                </p:oleObj>
              </mc:Choice>
              <mc:Fallback>
                <p:oleObj name="Equation" r:id="rId4" imgW="251460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3198813"/>
                        <a:ext cx="373538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1066800" y="1981200"/>
          <a:ext cx="3124201" cy="576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5" name="Equation" r:id="rId6" imgW="2133360" imgH="393480" progId="Equation.3">
                  <p:embed/>
                </p:oleObj>
              </mc:Choice>
              <mc:Fallback>
                <p:oleObj name="Equation" r:id="rId6" imgW="21333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81200"/>
                        <a:ext cx="3124201" cy="576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495800" cy="91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Models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3276600"/>
            <a:ext cx="44958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LOO Cross </a:t>
            </a:r>
            <a:r>
              <a:rPr lang="en-US" sz="2400" dirty="0" smtClean="0"/>
              <a:t>Validation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Overall Prediction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Accuracy: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± 22%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495800" cy="91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Models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3276600"/>
            <a:ext cx="44958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LOO Cross </a:t>
            </a:r>
            <a:r>
              <a:rPr lang="en-US" sz="2400" dirty="0" smtClean="0"/>
              <a:t>Validation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/>
              <a:t>Overall Prediction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/>
              <a:t>Accuracy: ± 22%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7467600" cy="2031325"/>
          </a:xfrm>
          <a:prstGeom prst="rect">
            <a:avLst/>
          </a:prstGeom>
          <a:solidFill>
            <a:srgbClr val="F4A946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Model Performance Remains Stable to Canopy Cover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 Two Most Likely Causes:</a:t>
            </a:r>
          </a:p>
          <a:p>
            <a:pPr marL="1257300" lvl="2" indent="-342900">
              <a:buAutoNum type="arabicParenR"/>
            </a:pPr>
            <a:r>
              <a:rPr lang="en-US" dirty="0" smtClean="0"/>
              <a:t> ULCD, is relative to the number of points that reach the understory.</a:t>
            </a:r>
          </a:p>
          <a:p>
            <a:pPr marL="1257300" lvl="2" indent="-342900"/>
            <a:endParaRPr lang="en-US" dirty="0" smtClean="0"/>
          </a:p>
          <a:p>
            <a:pPr marL="1257300" lvl="2" indent="-342900">
              <a:buAutoNum type="arabicParenR" startAt="2"/>
            </a:pPr>
            <a:r>
              <a:rPr lang="en-US" dirty="0" smtClean="0"/>
              <a:t>The likelihood of encountering understory vegetation decreases   with increasing canopy cover for this forest type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1676400"/>
            <a:ext cx="2025650" cy="55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4495800" cy="91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Models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3276600"/>
            <a:ext cx="44958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LOO Cross </a:t>
            </a:r>
            <a:r>
              <a:rPr lang="en-US" sz="2400" dirty="0" smtClean="0"/>
              <a:t>Validation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4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/>
              <a:t>Overall Prediction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dirty="0" smtClean="0"/>
              <a:t>Accuracy: ± 22%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7467600" cy="2031325"/>
          </a:xfrm>
          <a:prstGeom prst="rect">
            <a:avLst/>
          </a:prstGeom>
          <a:solidFill>
            <a:srgbClr val="F4A946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Model Performance Remains Stable to Canopy Cover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 Two Most Likely Causes:</a:t>
            </a:r>
          </a:p>
          <a:p>
            <a:pPr marL="1257300" lvl="2" indent="-342900">
              <a:buAutoNum type="arabicParenR"/>
            </a:pPr>
            <a:r>
              <a:rPr lang="en-US" dirty="0" smtClean="0"/>
              <a:t> ULCD, is relative to the number of points that reach the understory.</a:t>
            </a:r>
          </a:p>
          <a:p>
            <a:pPr marL="1257300" lvl="2" indent="-342900"/>
            <a:endParaRPr lang="en-US" dirty="0" smtClean="0"/>
          </a:p>
          <a:p>
            <a:pPr marL="1257300" lvl="2" indent="-342900">
              <a:buAutoNum type="arabicParenR" startAt="2"/>
            </a:pPr>
            <a:r>
              <a:rPr lang="en-US" dirty="0" smtClean="0"/>
              <a:t>The likelihood of encountering understory vegetation decreases   with increasing canopy cover for this forest type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1676400"/>
            <a:ext cx="2025650" cy="55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Discussion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105400" cy="548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Model Comparison</a:t>
            </a:r>
            <a:endParaRPr lang="en-US" sz="2000" dirty="0" smtClean="0"/>
          </a:p>
          <a:p>
            <a:pPr lvl="1"/>
            <a:r>
              <a:rPr lang="en-US" sz="2000" dirty="0" smtClean="0"/>
              <a:t>Both Performed Well</a:t>
            </a:r>
          </a:p>
          <a:p>
            <a:pPr lvl="1"/>
            <a:r>
              <a:rPr lang="en-US" sz="2000" dirty="0" smtClean="0"/>
              <a:t>WR Simpler to Implement</a:t>
            </a:r>
          </a:p>
          <a:p>
            <a:pPr lvl="1"/>
            <a:r>
              <a:rPr lang="en-US" sz="2000" dirty="0" smtClean="0"/>
              <a:t>Might Perform Better w/ Different Models</a:t>
            </a:r>
          </a:p>
          <a:p>
            <a:pPr lvl="2"/>
            <a:r>
              <a:rPr lang="en-US" sz="1600" dirty="0" smtClean="0"/>
              <a:t>Zero-Inflated Beta Regression</a:t>
            </a:r>
          </a:p>
          <a:p>
            <a:r>
              <a:rPr lang="en-US" sz="2400" dirty="0" smtClean="0"/>
              <a:t>Performance Dependent Upon</a:t>
            </a:r>
          </a:p>
          <a:p>
            <a:pPr lvl="1"/>
            <a:r>
              <a:rPr lang="en-US" sz="2000" dirty="0" smtClean="0"/>
              <a:t>Forest Type and Structure</a:t>
            </a:r>
          </a:p>
          <a:p>
            <a:pPr lvl="1"/>
            <a:r>
              <a:rPr lang="en-US" sz="2000" dirty="0" smtClean="0"/>
              <a:t>Intensity Data Quality</a:t>
            </a:r>
          </a:p>
          <a:p>
            <a:pPr lvl="2"/>
            <a:r>
              <a:rPr lang="en-US" sz="1600" dirty="0" smtClean="0"/>
              <a:t>Calibration</a:t>
            </a:r>
          </a:p>
          <a:p>
            <a:pPr lvl="2"/>
            <a:r>
              <a:rPr lang="en-US" sz="1600" dirty="0" smtClean="0"/>
              <a:t>Proportion of First &amp; Single Returns</a:t>
            </a:r>
          </a:p>
          <a:p>
            <a:pPr lvl="1"/>
            <a:r>
              <a:rPr lang="en-US" sz="2000" dirty="0" err="1" smtClean="0"/>
              <a:t>Lidar</a:t>
            </a:r>
            <a:r>
              <a:rPr lang="en-US" sz="2000" dirty="0" smtClean="0"/>
              <a:t> Point Densities</a:t>
            </a:r>
          </a:p>
          <a:p>
            <a:r>
              <a:rPr lang="en-US" sz="2400" dirty="0" smtClean="0"/>
              <a:t>Possible Improvements</a:t>
            </a:r>
          </a:p>
          <a:p>
            <a:pPr lvl="1"/>
            <a:r>
              <a:rPr lang="en-US" sz="2000" dirty="0" smtClean="0"/>
              <a:t>Field Derived Cover Estimates</a:t>
            </a:r>
          </a:p>
          <a:p>
            <a:pPr lvl="1"/>
            <a:r>
              <a:rPr lang="en-US" sz="2000" dirty="0" smtClean="0"/>
              <a:t>New Filtering Methods</a:t>
            </a:r>
          </a:p>
          <a:p>
            <a:pPr lvl="1"/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Products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001000" cy="2438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Understory Vegetation Cover Maps</a:t>
            </a:r>
            <a:endParaRPr lang="en-US" sz="2000" dirty="0" smtClean="0"/>
          </a:p>
          <a:p>
            <a:pPr lvl="1"/>
            <a:r>
              <a:rPr lang="en-US" sz="2000" dirty="0" smtClean="0"/>
              <a:t>Traditional </a:t>
            </a:r>
            <a:r>
              <a:rPr lang="en-US" sz="2000" dirty="0" err="1" smtClean="0"/>
              <a:t>Lidar</a:t>
            </a:r>
            <a:r>
              <a:rPr lang="en-US" sz="2000" dirty="0" smtClean="0"/>
              <a:t> Two-Stage Procedure </a:t>
            </a:r>
          </a:p>
          <a:p>
            <a:pPr lvl="1"/>
            <a:r>
              <a:rPr lang="en-US" sz="2000" dirty="0" smtClean="0"/>
              <a:t>Method </a:t>
            </a:r>
            <a:r>
              <a:rPr lang="en-US" sz="2000" dirty="0" smtClean="0"/>
              <a:t>Extends into Biomass, Volume and Fuel Characterizations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Airborne </a:t>
            </a:r>
            <a:r>
              <a:rPr lang="en-US" sz="3200" dirty="0" err="1" smtClean="0"/>
              <a:t>Lidar</a:t>
            </a:r>
            <a:r>
              <a:rPr lang="en-US" sz="3200" dirty="0" smtClean="0"/>
              <a:t> Scanning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9811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Active Remote Sensing Technology</a:t>
            </a:r>
          </a:p>
          <a:p>
            <a:pPr lvl="1"/>
            <a:r>
              <a:rPr lang="en-US" sz="2000" dirty="0" smtClean="0"/>
              <a:t>Directly Measures Heights</a:t>
            </a:r>
          </a:p>
          <a:p>
            <a:r>
              <a:rPr lang="en-US" sz="2400" dirty="0" smtClean="0"/>
              <a:t>Two Types</a:t>
            </a:r>
          </a:p>
          <a:p>
            <a:pPr lvl="1"/>
            <a:r>
              <a:rPr lang="en-US" sz="2000" dirty="0" smtClean="0"/>
              <a:t>Full-Waveform</a:t>
            </a:r>
          </a:p>
          <a:p>
            <a:pPr lvl="1"/>
            <a:r>
              <a:rPr lang="en-US" sz="2000" dirty="0" smtClean="0"/>
              <a:t>Discrete-Return 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1054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Understory Vegetation Cover</a:t>
            </a:r>
          </a:p>
          <a:p>
            <a:pPr lvl="1"/>
            <a:r>
              <a:rPr lang="en-US" sz="2000" dirty="0" smtClean="0"/>
              <a:t>Traditionally Difficult to Estimate &amp; Predict (R</a:t>
            </a:r>
            <a:r>
              <a:rPr lang="en-US" sz="2000" baseline="30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&lt; 0.4)</a:t>
            </a:r>
            <a:endParaRPr lang="en-US" sz="2000" baseline="30000" dirty="0" smtClean="0"/>
          </a:p>
          <a:p>
            <a:pPr lvl="1"/>
            <a:r>
              <a:rPr lang="en-US" sz="2000" dirty="0" smtClean="0"/>
              <a:t>Filtered </a:t>
            </a:r>
            <a:r>
              <a:rPr lang="en-US" sz="2000" dirty="0" err="1" smtClean="0"/>
              <a:t>Lidar</a:t>
            </a:r>
            <a:r>
              <a:rPr lang="en-US" sz="2000" dirty="0" smtClean="0"/>
              <a:t> Metric Increases Explanatory Power (R</a:t>
            </a:r>
            <a:r>
              <a:rPr lang="en-US" sz="2000" baseline="30000" dirty="0" smtClean="0"/>
              <a:t>2 </a:t>
            </a:r>
            <a:r>
              <a:rPr lang="en-US" sz="2000" dirty="0"/>
              <a:t>&gt;</a:t>
            </a:r>
            <a:r>
              <a:rPr lang="en-US" sz="2000" dirty="0" smtClean="0"/>
              <a:t> 0.7)</a:t>
            </a:r>
          </a:p>
          <a:p>
            <a:pPr lvl="1"/>
            <a:r>
              <a:rPr lang="en-US" sz="2000" dirty="0" smtClean="0"/>
              <a:t>Cover </a:t>
            </a:r>
            <a:r>
              <a:rPr lang="en-US" sz="2000" dirty="0" smtClean="0"/>
              <a:t>Prediction </a:t>
            </a:r>
            <a:r>
              <a:rPr lang="en-US" sz="2000" dirty="0" smtClean="0"/>
              <a:t>± 22%</a:t>
            </a:r>
          </a:p>
          <a:p>
            <a:r>
              <a:rPr lang="en-US" sz="2800" b="1" dirty="0" smtClean="0">
                <a:solidFill>
                  <a:srgbClr val="CC3300"/>
                </a:solidFill>
              </a:rPr>
              <a:t>Individual Snag Detection</a:t>
            </a:r>
          </a:p>
          <a:p>
            <a:pPr lvl="1"/>
            <a:r>
              <a:rPr lang="en-US" sz="2000" dirty="0" smtClean="0"/>
              <a:t>Traditionally Difficult to Quantify </a:t>
            </a:r>
          </a:p>
          <a:p>
            <a:pPr lvl="2"/>
            <a:r>
              <a:rPr lang="en-US" sz="1600" dirty="0" smtClean="0"/>
              <a:t>Irregular &amp; Sparse Distribution</a:t>
            </a:r>
          </a:p>
          <a:p>
            <a:pPr lvl="1"/>
            <a:r>
              <a:rPr lang="en-US" sz="2000" dirty="0" smtClean="0"/>
              <a:t>Filtering Algorithm Identifies Snag Pts.</a:t>
            </a:r>
          </a:p>
          <a:p>
            <a:pPr lvl="1"/>
            <a:r>
              <a:rPr lang="en-US" sz="2000" dirty="0" smtClean="0"/>
              <a:t>Overall Detection Rate of 70.6% (± 2.9)</a:t>
            </a:r>
          </a:p>
          <a:p>
            <a:pPr lvl="2"/>
            <a:r>
              <a:rPr lang="en-US" sz="1600" dirty="0" smtClean="0"/>
              <a:t>Snags w/ DBH ≥ 38 cm</a:t>
            </a:r>
            <a:endParaRPr lang="en-US" sz="2000" dirty="0" smtClean="0"/>
          </a:p>
          <a:p>
            <a:r>
              <a:rPr lang="en-US" sz="2400" dirty="0" smtClean="0"/>
              <a:t>Live Above-Ground Biomass</a:t>
            </a:r>
          </a:p>
          <a:p>
            <a:pPr lvl="1"/>
            <a:r>
              <a:rPr lang="en-US" sz="2000" dirty="0" smtClean="0"/>
              <a:t>Filtered Point Cloud Improves Prediction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Introduction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733800" cy="35814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Importance </a:t>
            </a:r>
          </a:p>
          <a:p>
            <a:pPr lvl="1"/>
            <a:r>
              <a:rPr lang="en-US" sz="2000" dirty="0" smtClean="0"/>
              <a:t>Wildlife Habitat</a:t>
            </a:r>
          </a:p>
          <a:p>
            <a:pPr lvl="1"/>
            <a:r>
              <a:rPr lang="en-US" sz="2000" dirty="0" smtClean="0"/>
              <a:t>Nutrient Cycling </a:t>
            </a:r>
          </a:p>
          <a:p>
            <a:pPr lvl="1"/>
            <a:r>
              <a:rPr lang="en-US" sz="2000" dirty="0" smtClean="0"/>
              <a:t>Long-Term Carbon Storage</a:t>
            </a:r>
          </a:p>
          <a:p>
            <a:pPr lvl="1"/>
            <a:r>
              <a:rPr lang="en-US" sz="2000" dirty="0" smtClean="0"/>
              <a:t>Key Indicator for Biodiversity</a:t>
            </a:r>
          </a:p>
          <a:p>
            <a:r>
              <a:rPr lang="en-US" sz="2400" dirty="0" smtClean="0"/>
              <a:t>Minimum Stocking Standards </a:t>
            </a:r>
          </a:p>
          <a:p>
            <a:pPr lvl="1"/>
            <a:r>
              <a:rPr lang="en-US" sz="2000" dirty="0" smtClean="0"/>
              <a:t>Common Snag Thresholds: DBH ≥ 25 or 38 cm</a:t>
            </a:r>
          </a:p>
          <a:p>
            <a:pPr lvl="1"/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7200" y="1143000"/>
            <a:ext cx="37338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Difficult to Quantify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Distribution Highly Variable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Requires Intensive Sampling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Expensive to Sample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US" sz="38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Method Overview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3124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Collect Field Snag Stem Map Data</a:t>
            </a:r>
          </a:p>
          <a:p>
            <a:pPr lvl="1"/>
            <a:r>
              <a:rPr lang="en-US" sz="2000" dirty="0" smtClean="0"/>
              <a:t>805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Circular Plots (n= 206)(843 Snags)</a:t>
            </a:r>
          </a:p>
          <a:p>
            <a:r>
              <a:rPr lang="en-US" sz="2400" dirty="0" smtClean="0"/>
              <a:t>Extract Height Normalized Plot </a:t>
            </a:r>
            <a:r>
              <a:rPr lang="en-US" sz="2400" dirty="0" err="1" smtClean="0"/>
              <a:t>Lidar</a:t>
            </a:r>
            <a:r>
              <a:rPr lang="en-US" sz="2400" dirty="0" smtClean="0"/>
              <a:t> Point Clouds </a:t>
            </a:r>
          </a:p>
          <a:p>
            <a:r>
              <a:rPr lang="en-US" sz="2400" dirty="0" smtClean="0"/>
              <a:t>Apply Snag Filtering Algorithm</a:t>
            </a:r>
          </a:p>
          <a:p>
            <a:r>
              <a:rPr lang="en-US" sz="2400" dirty="0" smtClean="0"/>
              <a:t>Create </a:t>
            </a:r>
            <a:r>
              <a:rPr lang="en-US" sz="2400" dirty="0" err="1" smtClean="0"/>
              <a:t>Lidar</a:t>
            </a:r>
            <a:r>
              <a:rPr lang="en-US" sz="2400" dirty="0" smtClean="0"/>
              <a:t>-Based Snag Stem Map</a:t>
            </a:r>
          </a:p>
          <a:p>
            <a:r>
              <a:rPr lang="en-US" sz="2400" dirty="0" smtClean="0"/>
              <a:t>Compare Snag Stem Maps (Field vs. </a:t>
            </a:r>
            <a:r>
              <a:rPr lang="en-US" sz="2400" dirty="0" err="1" smtClean="0"/>
              <a:t>Lidar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 Detection &amp; Error Rates 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20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Field Methods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3962400" cy="13716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Both BMEF &amp; SF </a:t>
            </a:r>
          </a:p>
          <a:p>
            <a:pPr lvl="1"/>
            <a:r>
              <a:rPr lang="en-US" sz="2000" dirty="0" smtClean="0"/>
              <a:t>BMEF Total Area Sampled: 12.5 ha (805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Plots = 154)</a:t>
            </a:r>
          </a:p>
          <a:p>
            <a:pPr lvl="1"/>
            <a:r>
              <a:rPr lang="en-US" sz="2000" dirty="0" err="1" smtClean="0"/>
              <a:t>Storrie</a:t>
            </a:r>
            <a:r>
              <a:rPr lang="en-US" sz="2000" dirty="0" smtClean="0"/>
              <a:t> Total Area Sampled: 4.2 ha (805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Plots = 52)</a:t>
            </a:r>
          </a:p>
          <a:p>
            <a:pPr lvl="2"/>
            <a:endParaRPr lang="en-US" sz="16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7200" y="1143000"/>
            <a:ext cx="37338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Individual Tree Measurements (DBH ≥ 9 cm) (Height ≥ 3 m)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Species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DBH (cm)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Height (m)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Location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Condition Codes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Snags: Decay Stage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lang="en-US" sz="20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Snag Filtering Algorithm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7848600" cy="144780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Identifies Snag Points &amp; Removes Live Tree Points</a:t>
            </a:r>
          </a:p>
          <a:p>
            <a:r>
              <a:rPr lang="en-US" sz="2400" dirty="0" smtClean="0"/>
              <a:t>Local-area 2D &amp; 3D Filters Based on Location and Intensity Values</a:t>
            </a:r>
          </a:p>
          <a:p>
            <a:r>
              <a:rPr lang="en-US" sz="2400" dirty="0" smtClean="0"/>
              <a:t>Final Result: Point Cloud Containing Only Snag Points in the </a:t>
            </a:r>
            <a:r>
              <a:rPr lang="en-US" sz="2400" dirty="0" err="1" smtClean="0"/>
              <a:t>Overstory</a:t>
            </a:r>
            <a:endParaRPr lang="en-US" sz="16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116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Snag Filtering Algorithm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5486400" cy="5334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Intensity Value Characteristics</a:t>
            </a:r>
          </a:p>
          <a:p>
            <a:pPr lvl="1"/>
            <a:r>
              <a:rPr lang="en-US" sz="2000" dirty="0" smtClean="0"/>
              <a:t>Snags</a:t>
            </a:r>
          </a:p>
          <a:p>
            <a:pPr lvl="2"/>
            <a:r>
              <a:rPr lang="en-US" sz="1600" dirty="0" smtClean="0"/>
              <a:t>High Percentage (&gt; 90%) Low Intensity Points </a:t>
            </a:r>
          </a:p>
          <a:p>
            <a:pPr lvl="2">
              <a:buNone/>
            </a:pPr>
            <a:r>
              <a:rPr lang="en-US" sz="1600" dirty="0" smtClean="0"/>
              <a:t>	(0 – 75 </a:t>
            </a:r>
            <a:r>
              <a:rPr lang="en-US" sz="1600" dirty="0" err="1" smtClean="0"/>
              <a:t>i</a:t>
            </a:r>
            <a:r>
              <a:rPr lang="en-US" sz="1600" dirty="0" smtClean="0"/>
              <a:t>)</a:t>
            </a:r>
          </a:p>
          <a:p>
            <a:pPr lvl="3"/>
            <a:r>
              <a:rPr lang="en-US" sz="1400" dirty="0" smtClean="0"/>
              <a:t>Solid Woody Material (Bark, Bare, Charred)  </a:t>
            </a:r>
          </a:p>
          <a:p>
            <a:pPr lvl="2"/>
            <a:r>
              <a:rPr lang="en-US" sz="1600" dirty="0" smtClean="0"/>
              <a:t>Some Snags had Small Percentage ( &lt; 10%) High Intensity Points  (&gt; 135 </a:t>
            </a:r>
            <a:r>
              <a:rPr lang="en-US" sz="1600" dirty="0" err="1" smtClean="0"/>
              <a:t>i</a:t>
            </a:r>
            <a:r>
              <a:rPr lang="en-US" sz="1600" dirty="0" smtClean="0"/>
              <a:t>)</a:t>
            </a:r>
          </a:p>
          <a:p>
            <a:pPr lvl="3"/>
            <a:r>
              <a:rPr lang="en-US" sz="1400" dirty="0" smtClean="0"/>
              <a:t>Solid Bare Seasoned Wood                                    (Light Colored – Reflective)</a:t>
            </a:r>
          </a:p>
          <a:p>
            <a:pPr lvl="2"/>
            <a:r>
              <a:rPr lang="en-US" sz="1600" dirty="0" smtClean="0"/>
              <a:t>Some Snags had Very Small Percentage of (&lt; 10%) of Mid-Range Intensity Points  (75 – 135 </a:t>
            </a:r>
            <a:r>
              <a:rPr lang="en-US" sz="1600" dirty="0" err="1" smtClean="0"/>
              <a:t>i</a:t>
            </a:r>
            <a:r>
              <a:rPr lang="en-US" sz="1600" dirty="0" smtClean="0"/>
              <a:t>)</a:t>
            </a:r>
          </a:p>
          <a:p>
            <a:pPr lvl="3"/>
            <a:r>
              <a:rPr lang="en-US" sz="1400" dirty="0" smtClean="0"/>
              <a:t>Dead Needles or Leaves, Fine Branches, Witches Broom</a:t>
            </a:r>
          </a:p>
          <a:p>
            <a:pPr lvl="1"/>
            <a:r>
              <a:rPr lang="en-US" sz="2000" dirty="0" smtClean="0"/>
              <a:t>Live Trees</a:t>
            </a:r>
          </a:p>
          <a:p>
            <a:pPr lvl="2"/>
            <a:r>
              <a:rPr lang="en-US" sz="1600" dirty="0" smtClean="0"/>
              <a:t>Mix of Low- and Mid- Range Intensity Values        (0 – 135 </a:t>
            </a:r>
            <a:r>
              <a:rPr lang="en-US" sz="1600" dirty="0" err="1" smtClean="0"/>
              <a:t>i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Small Number of Live Trees had High Intensity Points (&gt; 135 </a:t>
            </a:r>
            <a:r>
              <a:rPr lang="en-US" sz="1600" dirty="0" err="1" smtClean="0"/>
              <a:t>i</a:t>
            </a:r>
            <a:r>
              <a:rPr lang="en-US" sz="1600" dirty="0" smtClean="0"/>
              <a:t>)</a:t>
            </a:r>
          </a:p>
          <a:p>
            <a:pPr lvl="3"/>
            <a:r>
              <a:rPr lang="en-US" sz="1400" dirty="0" smtClean="0"/>
              <a:t>Trees with Sparse Crowns or Leader Growth</a:t>
            </a:r>
          </a:p>
        </p:txBody>
      </p:sp>
    </p:spTree>
    <p:extLst>
      <p:ext uri="{BB962C8B-B14F-4D97-AF65-F5344CB8AC3E}">
        <p14:creationId xmlns:p14="http://schemas.microsoft.com/office/powerpoint/2010/main" val="257528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Snag Filtering Algorithm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410200" cy="3581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Lower &amp; Upper Intensity Thresholds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Two Stages with Multiple Filters</a:t>
            </a:r>
          </a:p>
          <a:p>
            <a:pPr lvl="1"/>
            <a:r>
              <a:rPr lang="en-US" sz="2000" dirty="0" smtClean="0"/>
              <a:t>Elimination Stage</a:t>
            </a:r>
          </a:p>
          <a:p>
            <a:pPr lvl="2"/>
            <a:r>
              <a:rPr lang="en-US" sz="1600" dirty="0" smtClean="0"/>
              <a:t>Three 3D Filters to Remove Live Tree Points</a:t>
            </a:r>
          </a:p>
          <a:p>
            <a:pPr lvl="1"/>
            <a:r>
              <a:rPr lang="en-US" sz="2000" dirty="0" smtClean="0"/>
              <a:t>Reinstitution Stage</a:t>
            </a:r>
          </a:p>
          <a:p>
            <a:pPr lvl="2"/>
            <a:r>
              <a:rPr lang="en-US" sz="1600" dirty="0" smtClean="0"/>
              <a:t>Coarse-Scale 2D &amp; 3D Filter</a:t>
            </a:r>
          </a:p>
          <a:p>
            <a:pPr lvl="2"/>
            <a:r>
              <a:rPr lang="en-US" sz="1600" dirty="0" smtClean="0"/>
              <a:t>Fine-Scale 2D Filter</a:t>
            </a:r>
          </a:p>
          <a:p>
            <a:pPr lvl="2">
              <a:buNone/>
            </a:pPr>
            <a:endParaRPr lang="en-US" sz="1600" dirty="0" smtClean="0"/>
          </a:p>
        </p:txBody>
      </p:sp>
      <p:graphicFrame>
        <p:nvGraphicFramePr>
          <p:cNvPr id="55297" name="Object 3"/>
          <p:cNvGraphicFramePr>
            <a:graphicFrameLocks noChangeAspect="1"/>
          </p:cNvGraphicFramePr>
          <p:nvPr/>
        </p:nvGraphicFramePr>
        <p:xfrm>
          <a:off x="1371600" y="1752600"/>
          <a:ext cx="24384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8" name="Equation" r:id="rId4" imgW="1346040" imgH="228600" progId="Equation.3">
                  <p:embed/>
                </p:oleObj>
              </mc:Choice>
              <mc:Fallback>
                <p:oleObj name="Equation" r:id="rId4" imgW="1346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752600"/>
                        <a:ext cx="243840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8" name="Object 4"/>
          <p:cNvGraphicFramePr>
            <a:graphicFrameLocks noChangeAspect="1"/>
          </p:cNvGraphicFramePr>
          <p:nvPr/>
        </p:nvGraphicFramePr>
        <p:xfrm>
          <a:off x="1371600" y="2133600"/>
          <a:ext cx="24384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9" name="Equation" r:id="rId6" imgW="1346040" imgH="228600" progId="Equation.3">
                  <p:embed/>
                </p:oleObj>
              </mc:Choice>
              <mc:Fallback>
                <p:oleObj name="Equation" r:id="rId6" imgW="1346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133600"/>
                        <a:ext cx="243840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73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Individual Snag Detection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7848600" cy="1752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 Canopy Height Surface Model</a:t>
            </a:r>
          </a:p>
          <a:p>
            <a:pPr lvl="1"/>
            <a:r>
              <a:rPr lang="en-US" sz="2000" dirty="0" smtClean="0"/>
              <a:t>‘</a:t>
            </a:r>
            <a:r>
              <a:rPr lang="en-US" sz="2000" dirty="0" err="1" smtClean="0"/>
              <a:t>CanopyModel</a:t>
            </a:r>
            <a:r>
              <a:rPr lang="en-US" sz="2000" dirty="0" smtClean="0"/>
              <a:t>’ Program in Fusion Software Package</a:t>
            </a:r>
          </a:p>
          <a:p>
            <a:r>
              <a:rPr lang="en-US" sz="2400" dirty="0" smtClean="0"/>
              <a:t>Locate &amp; Measure Individual Snags</a:t>
            </a:r>
          </a:p>
          <a:p>
            <a:pPr lvl="1"/>
            <a:r>
              <a:rPr lang="en-US" sz="2000" dirty="0" smtClean="0"/>
              <a:t>‘</a:t>
            </a:r>
            <a:r>
              <a:rPr lang="en-US" sz="2000" dirty="0" err="1" smtClean="0"/>
              <a:t>CanopyMaxima</a:t>
            </a:r>
            <a:r>
              <a:rPr lang="en-US" sz="2000" dirty="0" smtClean="0"/>
              <a:t>’ Program in Fusion Software Package</a:t>
            </a:r>
          </a:p>
          <a:p>
            <a:pPr lvl="1"/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Individual Snag Detection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78486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Detection Criteria</a:t>
            </a:r>
          </a:p>
          <a:p>
            <a:pPr lvl="1"/>
            <a:r>
              <a:rPr lang="en-US" sz="2000" dirty="0" smtClean="0"/>
              <a:t>Within 2.5 m for Snags with Height &lt; 9 m </a:t>
            </a:r>
          </a:p>
          <a:p>
            <a:pPr lvl="1"/>
            <a:r>
              <a:rPr lang="en-US" sz="2000" dirty="0" smtClean="0"/>
              <a:t>Within 4 m for Snags with Height ≥ 9 m </a:t>
            </a:r>
          </a:p>
          <a:p>
            <a:r>
              <a:rPr lang="en-US" sz="2400" dirty="0" smtClean="0"/>
              <a:t>Error Rates</a:t>
            </a:r>
          </a:p>
          <a:p>
            <a:pPr lvl="1"/>
            <a:r>
              <a:rPr lang="en-US" sz="2000" dirty="0" smtClean="0"/>
              <a:t>Commission Error = Detected Snag when No Snag </a:t>
            </a:r>
          </a:p>
          <a:p>
            <a:pPr lvl="1"/>
            <a:r>
              <a:rPr lang="en-US" sz="2000" dirty="0" smtClean="0"/>
              <a:t>Omission Error = Undetected Snag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7848600" cy="99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600" dirty="0" smtClean="0"/>
              <a:t>BMEF Detection Rates</a:t>
            </a:r>
          </a:p>
          <a:p>
            <a:pPr lvl="1">
              <a:buNone/>
            </a:pPr>
            <a:r>
              <a:rPr lang="en-US" sz="2000" dirty="0" smtClean="0"/>
              <a:t>≥ 25 cm DBH Minimum Stocking Threshold 58% (± 4.3%)</a:t>
            </a:r>
          </a:p>
          <a:p>
            <a:pPr lvl="1">
              <a:buNone/>
            </a:pPr>
            <a:r>
              <a:rPr lang="en-US" sz="2000" dirty="0" smtClean="0"/>
              <a:t>≥ 38 cm DBH Minimum Stocking Threshold 62% (± 5.8%)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Airborne </a:t>
            </a:r>
            <a:r>
              <a:rPr lang="en-US" sz="3200" dirty="0" err="1" smtClean="0"/>
              <a:t>Lidar</a:t>
            </a:r>
            <a:r>
              <a:rPr lang="en-US" sz="3200" dirty="0" smtClean="0"/>
              <a:t> Scanning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9811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Active Remote Sensing Technology</a:t>
            </a:r>
          </a:p>
          <a:p>
            <a:pPr lvl="1"/>
            <a:r>
              <a:rPr lang="en-US" sz="2000" dirty="0" smtClean="0"/>
              <a:t>Directly Measures Heights</a:t>
            </a:r>
          </a:p>
          <a:p>
            <a:r>
              <a:rPr lang="en-US" sz="2400" dirty="0" smtClean="0"/>
              <a:t>Two Types</a:t>
            </a:r>
          </a:p>
          <a:p>
            <a:pPr lvl="1"/>
            <a:r>
              <a:rPr lang="en-US" sz="2000" dirty="0" smtClean="0"/>
              <a:t>Full Waveform</a:t>
            </a:r>
          </a:p>
          <a:p>
            <a:pPr lvl="1"/>
            <a:r>
              <a:rPr lang="en-US" sz="2400" b="1" dirty="0" smtClean="0">
                <a:solidFill>
                  <a:srgbClr val="CC3300"/>
                </a:solidFill>
              </a:rPr>
              <a:t>Discrete-Return</a:t>
            </a:r>
            <a:r>
              <a:rPr lang="en-US" sz="2000" dirty="0" smtClean="0"/>
              <a:t> 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7848600" cy="99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600" dirty="0" err="1" smtClean="0"/>
              <a:t>Storrie</a:t>
            </a:r>
            <a:r>
              <a:rPr lang="en-US" sz="2600" dirty="0" smtClean="0"/>
              <a:t> Fire Detection Rates </a:t>
            </a:r>
          </a:p>
          <a:p>
            <a:pPr lvl="1">
              <a:buNone/>
            </a:pPr>
            <a:r>
              <a:rPr lang="en-US" sz="2000" dirty="0" smtClean="0"/>
              <a:t>≥ 25 cm DBH Minimum Stocking Threshold 76% (± 3.5%)</a:t>
            </a:r>
          </a:p>
          <a:p>
            <a:pPr lvl="1">
              <a:buNone/>
            </a:pPr>
            <a:r>
              <a:rPr lang="en-US" sz="2000" dirty="0" smtClean="0"/>
              <a:t>≥ 38 cm DBH Minimum Stocking Threshold 79% (± 4.6%)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7848600" cy="3810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Omission Errors</a:t>
            </a:r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4648200"/>
            <a:ext cx="78486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Commission Errors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Detection Rate Trends</a:t>
            </a:r>
            <a:endParaRPr lang="en-US" sz="28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Products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077200" cy="3810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Snag Spatial Distribution </a:t>
            </a:r>
          </a:p>
          <a:p>
            <a:pPr lvl="1"/>
            <a:r>
              <a:rPr lang="en-US" sz="2000" dirty="0" smtClean="0"/>
              <a:t>Never Been Available w/out Intensive Sampling</a:t>
            </a:r>
          </a:p>
          <a:p>
            <a:pPr lvl="1"/>
            <a:r>
              <a:rPr lang="en-US" sz="2000" dirty="0" smtClean="0"/>
              <a:t>Many Forest Management &amp; Assessment Applications</a:t>
            </a:r>
          </a:p>
          <a:p>
            <a:pPr lvl="2"/>
            <a:r>
              <a:rPr lang="en-US" sz="1600" dirty="0" smtClean="0"/>
              <a:t>Spatial Arrangement Assessments</a:t>
            </a:r>
          </a:p>
          <a:p>
            <a:pPr lvl="2"/>
            <a:r>
              <a:rPr lang="en-US" sz="1600" dirty="0" smtClean="0"/>
              <a:t>Wildlife Interactions</a:t>
            </a:r>
          </a:p>
          <a:p>
            <a:pPr lvl="2"/>
            <a:r>
              <a:rPr lang="en-US" sz="1600" dirty="0" smtClean="0"/>
              <a:t>Changes Over Time</a:t>
            </a:r>
          </a:p>
          <a:p>
            <a:r>
              <a:rPr lang="en-US" sz="2400" dirty="0" smtClean="0"/>
              <a:t>Snag Density Estimates</a:t>
            </a:r>
          </a:p>
          <a:p>
            <a:pPr lvl="1"/>
            <a:r>
              <a:rPr lang="en-US" sz="2000" dirty="0" smtClean="0"/>
              <a:t>Stocking Standard </a:t>
            </a:r>
          </a:p>
          <a:p>
            <a:pPr lvl="1">
              <a:buNone/>
            </a:pPr>
            <a:r>
              <a:rPr lang="en-US" sz="2000" dirty="0" smtClean="0"/>
              <a:t>	Assessments &amp; Clarity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310145"/>
              </p:ext>
            </p:extLst>
          </p:nvPr>
        </p:nvGraphicFramePr>
        <p:xfrm>
          <a:off x="990600" y="5334000"/>
          <a:ext cx="3352800" cy="726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3" name="Equation" r:id="rId4" imgW="1815840" imgH="393480" progId="Equation.3">
                  <p:embed/>
                </p:oleObj>
              </mc:Choice>
              <mc:Fallback>
                <p:oleObj name="Equation" r:id="rId4" imgW="181584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0"/>
                        <a:ext cx="3352800" cy="726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077200" cy="2514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Filtering Affected By:</a:t>
            </a:r>
          </a:p>
          <a:p>
            <a:pPr lvl="1"/>
            <a:r>
              <a:rPr lang="en-US" sz="2300" dirty="0" err="1" smtClean="0"/>
              <a:t>Lidar</a:t>
            </a:r>
            <a:r>
              <a:rPr lang="en-US" sz="2300" dirty="0" smtClean="0"/>
              <a:t> Intensity Data Quality &amp; Point Density</a:t>
            </a:r>
          </a:p>
          <a:p>
            <a:pPr lvl="1"/>
            <a:r>
              <a:rPr lang="en-US" sz="2300" dirty="0" smtClean="0"/>
              <a:t>Forest Structure &amp; Canopy Density</a:t>
            </a:r>
          </a:p>
          <a:p>
            <a:r>
              <a:rPr lang="en-US" sz="2400" dirty="0" smtClean="0"/>
              <a:t>New Filtering Methods Abound</a:t>
            </a:r>
          </a:p>
          <a:p>
            <a:r>
              <a:rPr lang="en-US" sz="2400" dirty="0" smtClean="0"/>
              <a:t>Interesting </a:t>
            </a:r>
            <a:r>
              <a:rPr lang="en-US" sz="2400" dirty="0"/>
              <a:t>Bi-Product: “Live Tree” Points</a:t>
            </a:r>
            <a:endParaRPr lang="en-US" sz="2000" dirty="0"/>
          </a:p>
          <a:p>
            <a:endParaRPr lang="en-US" sz="2400" dirty="0" smtClean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1054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Understory Vegetation Cover</a:t>
            </a:r>
          </a:p>
          <a:p>
            <a:pPr lvl="1"/>
            <a:r>
              <a:rPr lang="en-US" sz="2000" dirty="0" smtClean="0"/>
              <a:t>Traditionally Difficult to Estimate &amp; Predict (R</a:t>
            </a:r>
            <a:r>
              <a:rPr lang="en-US" sz="2000" baseline="30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&lt; 0.4)</a:t>
            </a:r>
            <a:endParaRPr lang="en-US" sz="2000" baseline="30000" dirty="0" smtClean="0"/>
          </a:p>
          <a:p>
            <a:pPr lvl="1"/>
            <a:r>
              <a:rPr lang="en-US" sz="2000" dirty="0" smtClean="0"/>
              <a:t>Filtered </a:t>
            </a:r>
            <a:r>
              <a:rPr lang="en-US" sz="2000" dirty="0" err="1" smtClean="0"/>
              <a:t>Lidar</a:t>
            </a:r>
            <a:r>
              <a:rPr lang="en-US" sz="2000" dirty="0" smtClean="0"/>
              <a:t> Metric Increases Explanatory Power (R</a:t>
            </a:r>
            <a:r>
              <a:rPr lang="en-US" sz="2000" baseline="30000" dirty="0" smtClean="0"/>
              <a:t>2 </a:t>
            </a:r>
            <a:r>
              <a:rPr lang="en-US" sz="2000" dirty="0"/>
              <a:t>&gt;</a:t>
            </a:r>
            <a:r>
              <a:rPr lang="en-US" sz="2000" dirty="0" smtClean="0"/>
              <a:t> 0.7)</a:t>
            </a:r>
          </a:p>
          <a:p>
            <a:pPr lvl="1"/>
            <a:r>
              <a:rPr lang="en-US" sz="2000" dirty="0" smtClean="0"/>
              <a:t>Cover </a:t>
            </a:r>
            <a:r>
              <a:rPr lang="en-US" sz="2000" dirty="0" smtClean="0"/>
              <a:t>Prediction </a:t>
            </a:r>
            <a:r>
              <a:rPr lang="en-US" sz="2000" dirty="0" smtClean="0"/>
              <a:t>± 22%</a:t>
            </a:r>
          </a:p>
          <a:p>
            <a:r>
              <a:rPr lang="en-US" sz="2400" dirty="0" smtClean="0"/>
              <a:t>Individual Snag Detection</a:t>
            </a:r>
          </a:p>
          <a:p>
            <a:pPr lvl="1"/>
            <a:r>
              <a:rPr lang="en-US" sz="2000" dirty="0" smtClean="0"/>
              <a:t>Traditionally Difficult to Quantify </a:t>
            </a:r>
          </a:p>
          <a:p>
            <a:pPr lvl="2"/>
            <a:r>
              <a:rPr lang="en-US" sz="1600" dirty="0" smtClean="0"/>
              <a:t>Irregular &amp; Sparse Distribution</a:t>
            </a:r>
          </a:p>
          <a:p>
            <a:pPr lvl="1"/>
            <a:r>
              <a:rPr lang="en-US" sz="2000" dirty="0" smtClean="0"/>
              <a:t>Filtering Algorithm Identifies Snag Pts.</a:t>
            </a:r>
          </a:p>
          <a:p>
            <a:pPr lvl="1"/>
            <a:r>
              <a:rPr lang="en-US" sz="2000" dirty="0" smtClean="0"/>
              <a:t>Overall Detection Rate of 70.6% (± 2.9)</a:t>
            </a:r>
          </a:p>
          <a:p>
            <a:pPr lvl="2"/>
            <a:r>
              <a:rPr lang="en-US" sz="1600" dirty="0" smtClean="0"/>
              <a:t>Snags w/ DBH ≥ 38 cm</a:t>
            </a:r>
            <a:endParaRPr lang="en-US" sz="2000" dirty="0" smtClean="0"/>
          </a:p>
          <a:p>
            <a:r>
              <a:rPr lang="en-US" sz="2800" b="1" dirty="0" smtClean="0">
                <a:solidFill>
                  <a:srgbClr val="CC3300"/>
                </a:solidFill>
              </a:rPr>
              <a:t>Live Above-Ground Biomass</a:t>
            </a:r>
          </a:p>
          <a:p>
            <a:pPr lvl="1"/>
            <a:r>
              <a:rPr lang="en-US" sz="2000" dirty="0" smtClean="0"/>
              <a:t>Filtered Point Cloud Improves Prediction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28600" y="685800"/>
            <a:ext cx="3810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Methods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800" y="1447800"/>
            <a:ext cx="784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 Compare Two </a:t>
            </a:r>
            <a:r>
              <a:rPr lang="en-US" sz="2400" dirty="0" err="1" smtClean="0">
                <a:solidFill>
                  <a:prstClr val="black"/>
                </a:solidFill>
              </a:rPr>
              <a:t>Lidar</a:t>
            </a:r>
            <a:r>
              <a:rPr lang="en-US" sz="2400" dirty="0" smtClean="0">
                <a:solidFill>
                  <a:prstClr val="black"/>
                </a:solidFill>
              </a:rPr>
              <a:t> Derived Metric Sets in Prediction of Live AGB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Traditional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Live-Tree (Dead Tree Points Filtered &amp; Removed) 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Regression Models Compared using Selection &amp; Cross-Validation Statistics</a:t>
            </a:r>
          </a:p>
          <a:p>
            <a:pPr>
              <a:spcBef>
                <a:spcPct val="20000"/>
              </a:spcBef>
              <a:defRPr/>
            </a:pPr>
            <a:endParaRPr lang="en-US" sz="2400" dirty="0" smtClean="0">
              <a:solidFill>
                <a:prstClr val="black"/>
              </a:solidFill>
            </a:endParaRPr>
          </a:p>
          <a:p>
            <a:pPr lvl="1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8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28600" y="685800"/>
            <a:ext cx="3810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61257" y="1143000"/>
            <a:ext cx="784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Airborne </a:t>
            </a:r>
            <a:r>
              <a:rPr lang="en-US" sz="2800" dirty="0" err="1" smtClean="0">
                <a:solidFill>
                  <a:prstClr val="black"/>
                </a:solidFill>
              </a:rPr>
              <a:t>LiDAR</a:t>
            </a:r>
            <a:r>
              <a:rPr lang="en-US" sz="2800" dirty="0" smtClean="0">
                <a:solidFill>
                  <a:prstClr val="black"/>
                </a:solidFill>
              </a:rPr>
              <a:t> Plot-Level AGB Prediction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 Derive a Myriad of </a:t>
            </a:r>
            <a:r>
              <a:rPr lang="en-US" sz="2000" dirty="0" err="1" smtClean="0">
                <a:solidFill>
                  <a:prstClr val="black"/>
                </a:solidFill>
              </a:rPr>
              <a:t>Lidar</a:t>
            </a:r>
            <a:r>
              <a:rPr lang="en-US" sz="2000" dirty="0" smtClean="0">
                <a:solidFill>
                  <a:prstClr val="black"/>
                </a:solidFill>
              </a:rPr>
              <a:t> Canopy Point Height Distribution Metrics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 Fit, Select, &amp; Apply the Models</a:t>
            </a:r>
          </a:p>
          <a:p>
            <a:pPr lvl="1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457200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 smtClean="0"/>
              <a:t>Lidar</a:t>
            </a:r>
            <a:r>
              <a:rPr lang="en-US" sz="3200" dirty="0" smtClean="0"/>
              <a:t> Biomass Methods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069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93914" y="1219200"/>
            <a:ext cx="784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Airborne </a:t>
            </a:r>
            <a:r>
              <a:rPr lang="en-US" sz="2800" dirty="0" err="1" smtClean="0">
                <a:solidFill>
                  <a:prstClr val="black"/>
                </a:solidFill>
              </a:rPr>
              <a:t>LiDAR</a:t>
            </a:r>
            <a:r>
              <a:rPr lang="en-US" sz="2800" dirty="0" smtClean="0">
                <a:solidFill>
                  <a:prstClr val="black"/>
                </a:solidFill>
              </a:rPr>
              <a:t> Plot-Level AGB Prediction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 Dead Tree </a:t>
            </a:r>
            <a:r>
              <a:rPr lang="en-US" sz="2000" dirty="0" err="1" smtClean="0">
                <a:solidFill>
                  <a:prstClr val="black"/>
                </a:solidFill>
              </a:rPr>
              <a:t>Lidar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Points </a:t>
            </a:r>
            <a:r>
              <a:rPr lang="en-US" sz="2000" dirty="0" smtClean="0">
                <a:solidFill>
                  <a:prstClr val="black"/>
                </a:solidFill>
              </a:rPr>
              <a:t>Introduce Variability into Live AGB Models</a:t>
            </a:r>
          </a:p>
          <a:p>
            <a:pPr lvl="1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  <a:p>
            <a:pPr lvl="1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457200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 smtClean="0"/>
              <a:t>Lidar</a:t>
            </a:r>
            <a:r>
              <a:rPr lang="en-US" sz="3200" dirty="0" smtClean="0"/>
              <a:t> Biomass Methods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18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228600" y="685800"/>
            <a:ext cx="3810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Results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57400" y="1219200"/>
            <a:ext cx="3810000" cy="457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000" dirty="0" err="1" smtClean="0"/>
              <a:t>VolCov</a:t>
            </a:r>
            <a:r>
              <a:rPr lang="en-US" sz="2000" dirty="0" smtClean="0"/>
              <a:t> = </a:t>
            </a:r>
            <a:r>
              <a:rPr lang="en-US" sz="2000" dirty="0" err="1" smtClean="0"/>
              <a:t>Lidar</a:t>
            </a:r>
            <a:r>
              <a:rPr lang="en-US" sz="2000" dirty="0" smtClean="0"/>
              <a:t> Canopy Cover * </a:t>
            </a:r>
            <a:r>
              <a:rPr lang="en-US" sz="2000" dirty="0" err="1" smtClean="0"/>
              <a:t>Lidar</a:t>
            </a:r>
            <a:r>
              <a:rPr lang="en-US" sz="2000" dirty="0" smtClean="0"/>
              <a:t> Mean Height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62600" y="3124200"/>
            <a:ext cx="2667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err="1" smtClean="0">
                <a:solidFill>
                  <a:prstClr val="black"/>
                </a:solidFill>
              </a:rPr>
              <a:t>VolCov</a:t>
            </a:r>
            <a:r>
              <a:rPr lang="en-US" sz="2000" dirty="0" smtClean="0">
                <a:solidFill>
                  <a:prstClr val="black"/>
                </a:solidFill>
              </a:rPr>
              <a:t> = 615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09800" y="838200"/>
            <a:ext cx="4038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 smtClean="0">
                <a:solidFill>
                  <a:prstClr val="black"/>
                </a:solidFill>
              </a:rPr>
              <a:t>ln</a:t>
            </a:r>
            <a:r>
              <a:rPr lang="en-US" sz="2000" dirty="0" smtClean="0">
                <a:solidFill>
                  <a:prstClr val="black"/>
                </a:solidFill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</a:rPr>
              <a:t>LiveAGB</a:t>
            </a:r>
            <a:r>
              <a:rPr lang="en-US" sz="2000" dirty="0" smtClean="0">
                <a:solidFill>
                  <a:prstClr val="black"/>
                </a:solidFill>
              </a:rPr>
              <a:t>) = </a:t>
            </a:r>
            <a:r>
              <a:rPr lang="el-GR" sz="2000" dirty="0" smtClean="0">
                <a:solidFill>
                  <a:prstClr val="black"/>
                </a:solidFill>
              </a:rPr>
              <a:t>β</a:t>
            </a:r>
            <a:r>
              <a:rPr lang="en-US" sz="2000" baseline="-25000" dirty="0" smtClean="0">
                <a:solidFill>
                  <a:prstClr val="black"/>
                </a:solidFill>
              </a:rPr>
              <a:t>0 </a:t>
            </a:r>
            <a:r>
              <a:rPr lang="en-US" sz="2000" dirty="0" smtClean="0">
                <a:solidFill>
                  <a:prstClr val="black"/>
                </a:solidFill>
              </a:rPr>
              <a:t>+ </a:t>
            </a:r>
            <a:r>
              <a:rPr lang="el-GR" sz="2000" dirty="0" smtClean="0">
                <a:solidFill>
                  <a:prstClr val="black"/>
                </a:solidFill>
              </a:rPr>
              <a:t>β</a:t>
            </a:r>
            <a:r>
              <a:rPr lang="en-US" sz="2000" baseline="-25000" dirty="0" smtClean="0">
                <a:solidFill>
                  <a:prstClr val="black"/>
                </a:solidFill>
              </a:rPr>
              <a:t>1</a:t>
            </a:r>
            <a:r>
              <a:rPr lang="en-US" sz="2000" dirty="0" smtClean="0">
                <a:solidFill>
                  <a:prstClr val="black"/>
                </a:solidFill>
              </a:rPr>
              <a:t>ln(V</a:t>
            </a:r>
            <a:r>
              <a:rPr lang="en-US" sz="2000" dirty="0" err="1" smtClean="0">
                <a:solidFill>
                  <a:prstClr val="black"/>
                </a:solidFill>
              </a:rPr>
              <a:t>olCov</a:t>
            </a:r>
            <a:r>
              <a:rPr lang="en-US" sz="2000" dirty="0" smtClean="0">
                <a:solidFill>
                  <a:prstClr val="black"/>
                </a:solidFill>
              </a:rPr>
              <a:t>) + </a:t>
            </a:r>
            <a:r>
              <a:rPr lang="el-GR" sz="2000" dirty="0" smtClean="0">
                <a:solidFill>
                  <a:prstClr val="black"/>
                </a:solidFill>
              </a:rPr>
              <a:t>ε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62600" y="5486400"/>
            <a:ext cx="2667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err="1" smtClean="0">
                <a:solidFill>
                  <a:prstClr val="black"/>
                </a:solidFill>
              </a:rPr>
              <a:t>VolCov</a:t>
            </a:r>
            <a:r>
              <a:rPr lang="en-US" sz="2000" dirty="0" smtClean="0">
                <a:solidFill>
                  <a:prstClr val="black"/>
                </a:solidFill>
              </a:rPr>
              <a:t> = 444  </a:t>
            </a:r>
          </a:p>
        </p:txBody>
      </p:sp>
    </p:spTree>
    <p:extLst>
      <p:ext uri="{BB962C8B-B14F-4D97-AF65-F5344CB8AC3E}">
        <p14:creationId xmlns:p14="http://schemas.microsoft.com/office/powerpoint/2010/main" val="21101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Airborne Discrete-Return </a:t>
            </a:r>
            <a:r>
              <a:rPr lang="en-US" sz="3200" dirty="0" err="1" smtClean="0"/>
              <a:t>Lidar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733800" cy="22860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Small-Footprint</a:t>
            </a:r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eam Diameter: 10-100 cm</a:t>
            </a:r>
          </a:p>
          <a:p>
            <a:r>
              <a:rPr lang="en-US" sz="2400" dirty="0" smtClean="0"/>
              <a:t>Multiple Returns per Pulse</a:t>
            </a:r>
          </a:p>
          <a:p>
            <a:pPr lvl="1"/>
            <a:r>
              <a:rPr lang="en-US" sz="2000" dirty="0" smtClean="0"/>
              <a:t>Typically 2-3 returns max.</a:t>
            </a:r>
          </a:p>
          <a:p>
            <a:pPr lvl="1">
              <a:buNone/>
            </a:pPr>
            <a:r>
              <a:rPr lang="en-US" sz="2000" dirty="0" smtClean="0"/>
              <a:t> </a:t>
            </a:r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7200" y="1371600"/>
            <a:ext cx="37338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Accuracy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/>
              <a:t>Vertical &lt; 30 cm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Horizontal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</a:t>
            </a:r>
            <a:r>
              <a:rPr lang="en-US" sz="2000" dirty="0"/>
              <a:t>3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Precise X, Y, Z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Intensity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28600" y="685800"/>
            <a:ext cx="3810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Results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066800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Model Fit Statistics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0" y="1524000"/>
            <a:ext cx="3810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LOO Cross Validation Statistics</a:t>
            </a:r>
          </a:p>
        </p:txBody>
      </p:sp>
    </p:spTree>
    <p:extLst>
      <p:ext uri="{BB962C8B-B14F-4D97-AF65-F5344CB8AC3E}">
        <p14:creationId xmlns:p14="http://schemas.microsoft.com/office/powerpoint/2010/main" val="8411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81000" y="1447800"/>
            <a:ext cx="79248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 Point-Filtered </a:t>
            </a:r>
            <a:r>
              <a:rPr lang="en-US" sz="2400" dirty="0" err="1" smtClean="0">
                <a:solidFill>
                  <a:prstClr val="black"/>
                </a:solidFill>
              </a:rPr>
              <a:t>Lidar</a:t>
            </a:r>
            <a:r>
              <a:rPr lang="en-US" sz="2400" dirty="0" smtClean="0">
                <a:solidFill>
                  <a:prstClr val="black"/>
                </a:solidFill>
              </a:rPr>
              <a:t> Metrics </a:t>
            </a:r>
            <a:r>
              <a:rPr lang="en-US" sz="2400" dirty="0" smtClean="0">
                <a:solidFill>
                  <a:prstClr val="black"/>
                </a:solidFill>
              </a:rPr>
              <a:t>(‘Live-Tree’) Reduced </a:t>
            </a:r>
            <a:r>
              <a:rPr lang="en-US" sz="2400" dirty="0" smtClean="0">
                <a:solidFill>
                  <a:prstClr val="black"/>
                </a:solidFill>
              </a:rPr>
              <a:t>Variability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First </a:t>
            </a:r>
            <a:r>
              <a:rPr lang="en-US" sz="2400" dirty="0" smtClean="0">
                <a:solidFill>
                  <a:prstClr val="black"/>
                </a:solidFill>
              </a:rPr>
              <a:t>Try… New Point-Filtering Methods Possible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Ability to Filter Points is Dependent on: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Intensity Data Quality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First &amp; Single Returns Only!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Point Density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Forest Structure &amp; Canopy Density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Future Work: Edge Point Filters &amp; Weighting Schemes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28600" y="685800"/>
            <a:ext cx="4191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Discussion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Products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Applications 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5105400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Demonstrates the Ability of Airborne Discrete-Return </a:t>
            </a:r>
            <a:r>
              <a:rPr lang="en-US" sz="2400" dirty="0" err="1" smtClean="0"/>
              <a:t>Lidar</a:t>
            </a:r>
            <a:r>
              <a:rPr lang="en-US" sz="2400" dirty="0" smtClean="0"/>
              <a:t> to Identify &amp; Predict Unique Forest Attributes</a:t>
            </a:r>
          </a:p>
          <a:p>
            <a:r>
              <a:rPr lang="en-US" sz="2400" dirty="0" smtClean="0"/>
              <a:t>Filtering Point Clouds Using Intensity and Location Information Provides Enhanced Framework </a:t>
            </a:r>
            <a:endParaRPr lang="en-US" sz="2000" dirty="0" smtClean="0"/>
          </a:p>
          <a:p>
            <a:r>
              <a:rPr lang="en-US" sz="2400" dirty="0" smtClean="0"/>
              <a:t>Possible Improvements:</a:t>
            </a:r>
          </a:p>
          <a:p>
            <a:pPr lvl="1"/>
            <a:r>
              <a:rPr lang="en-US" sz="2000" dirty="0" smtClean="0"/>
              <a:t>Calibrated Intensity Information</a:t>
            </a:r>
          </a:p>
          <a:p>
            <a:pPr lvl="1"/>
            <a:r>
              <a:rPr lang="en-US" sz="2000" dirty="0" smtClean="0"/>
              <a:t>New Filtering Methods</a:t>
            </a:r>
          </a:p>
          <a:p>
            <a:pPr lvl="1"/>
            <a:r>
              <a:rPr lang="en-US" sz="2000" dirty="0" smtClean="0"/>
              <a:t>Hyper- or Multi-spectral Imagery </a:t>
            </a:r>
          </a:p>
          <a:p>
            <a:pPr lvl="1"/>
            <a:r>
              <a:rPr lang="en-US" sz="2000" dirty="0" smtClean="0"/>
              <a:t>Small-Footprint Full-Waveform </a:t>
            </a:r>
            <a:r>
              <a:rPr lang="en-US" sz="2000" dirty="0" err="1" smtClean="0"/>
              <a:t>Lidar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Current Work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22098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Lidar</a:t>
            </a:r>
            <a:r>
              <a:rPr lang="en-US" sz="2400" dirty="0"/>
              <a:t> </a:t>
            </a:r>
            <a:r>
              <a:rPr lang="en-US" sz="2400" dirty="0" smtClean="0"/>
              <a:t>Derived Information Can</a:t>
            </a:r>
            <a:r>
              <a:rPr lang="en-US" sz="2400" dirty="0" smtClean="0"/>
              <a:t> </a:t>
            </a:r>
            <a:r>
              <a:rPr lang="en-US" sz="2400" dirty="0" smtClean="0"/>
              <a:t>Successfully </a:t>
            </a:r>
            <a:r>
              <a:rPr lang="en-US" sz="2400" dirty="0" smtClean="0"/>
              <a:t>Predict </a:t>
            </a:r>
            <a:r>
              <a:rPr lang="en-US" sz="2400" dirty="0" smtClean="0"/>
              <a:t>Numerous Forest </a:t>
            </a:r>
            <a:r>
              <a:rPr lang="en-US" sz="2400" dirty="0" smtClean="0"/>
              <a:t>Attributes of Importance</a:t>
            </a:r>
            <a:endParaRPr lang="en-US" sz="2400" dirty="0" smtClean="0"/>
          </a:p>
          <a:p>
            <a:pPr lvl="1"/>
            <a:r>
              <a:rPr lang="en-US" sz="2000" dirty="0" smtClean="0"/>
              <a:t>More Applications Developing Rapidly</a:t>
            </a:r>
          </a:p>
          <a:p>
            <a:r>
              <a:rPr lang="en-US" sz="2400" dirty="0" smtClean="0"/>
              <a:t>Time to Incorporate into Forest </a:t>
            </a:r>
            <a:r>
              <a:rPr lang="en-US" sz="2400" dirty="0" smtClean="0"/>
              <a:t>Planning </a:t>
            </a:r>
            <a:r>
              <a:rPr lang="en-US" sz="2400" dirty="0" smtClean="0"/>
              <a:t>&amp; </a:t>
            </a:r>
            <a:r>
              <a:rPr lang="en-US" sz="2400" dirty="0" smtClean="0"/>
              <a:t>Monitoring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Current Work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79248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Lidar</a:t>
            </a:r>
            <a:r>
              <a:rPr lang="en-US" sz="2400" dirty="0" smtClean="0"/>
              <a:t> Derived Information Can Successfully Predict Numerous Forest Attributes of Importance</a:t>
            </a:r>
          </a:p>
          <a:p>
            <a:pPr lvl="1"/>
            <a:r>
              <a:rPr lang="en-US" sz="2000" dirty="0" smtClean="0"/>
              <a:t>More Applications Developing Rapidly</a:t>
            </a:r>
          </a:p>
          <a:p>
            <a:r>
              <a:rPr lang="en-US" sz="2400" dirty="0" smtClean="0"/>
              <a:t>Time to Incorporate into Forest Planning &amp; Monitoring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719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24200" y="207411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0.1011 </a:t>
            </a:r>
            <a:r>
              <a:rPr lang="en-US" dirty="0" smtClean="0">
                <a:solidFill>
                  <a:prstClr val="black"/>
                </a:solidFill>
              </a:rPr>
              <a:t>ha Raster Grid Cell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0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859970"/>
            <a:ext cx="3733800" cy="2950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         Forest Inventory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Biomass / Volume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BA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Mean &amp;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Max Tree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Height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Canopy Cover &amp; Closure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Crown Class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LAI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QMD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TPA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FVS Tree List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207411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0.1011 ha Raster Grid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6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859970"/>
            <a:ext cx="3733800" cy="2950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         Forest Inventory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Biomass / Volume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BA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Mean &amp;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Max Tree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Height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Canopy Cover &amp; Closure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Crown Class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LAI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QMD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TPA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FVS Tree List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0" y="838199"/>
            <a:ext cx="37338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            Fire/Fuels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Fuel Weight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Bulk Density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Base Ht.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Cover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Mean &amp; </a:t>
            </a:r>
            <a:r>
              <a:rPr lang="en-US" sz="2000" dirty="0">
                <a:solidFill>
                  <a:srgbClr val="C00000"/>
                </a:solidFill>
              </a:rPr>
              <a:t>M</a:t>
            </a:r>
            <a:r>
              <a:rPr lang="en-US" sz="2000" dirty="0" smtClean="0">
                <a:solidFill>
                  <a:srgbClr val="C00000"/>
                </a:solidFill>
              </a:rPr>
              <a:t>ax Ht.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Ladder Fuels 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Surface Fuels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…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207411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0.1011 ha Raster Grid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859970"/>
            <a:ext cx="3733800" cy="2950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         Forest Inventory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Biomass / Volume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BA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Mean &amp;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Max Tree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Height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Canopy Cover &amp; Closure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Crown Class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LAI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QMD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TPA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FVS Tree List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0" y="838199"/>
            <a:ext cx="37338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            Fire/Fuels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Fuel Weight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Bulk Density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Base Ht.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Cover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Mean &amp; </a:t>
            </a:r>
            <a:r>
              <a:rPr lang="en-US" sz="2000" dirty="0">
                <a:solidFill>
                  <a:srgbClr val="C00000"/>
                </a:solidFill>
              </a:rPr>
              <a:t>M</a:t>
            </a:r>
            <a:r>
              <a:rPr lang="en-US" sz="2000" dirty="0" smtClean="0">
                <a:solidFill>
                  <a:srgbClr val="C00000"/>
                </a:solidFill>
              </a:rPr>
              <a:t>ax Ht.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Ladder Fuels 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Surface Fuels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…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3733800" cy="2362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en-US" sz="2400" dirty="0" smtClean="0">
                <a:solidFill>
                  <a:srgbClr val="13391C"/>
                </a:solidFill>
              </a:rPr>
              <a:t>Wildlife Habitat</a:t>
            </a:r>
            <a:endParaRPr lang="en-US" sz="2400" dirty="0" smtClean="0">
              <a:solidFill>
                <a:srgbClr val="13391C"/>
              </a:solidFill>
            </a:endParaRP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Canopy Cover 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Canopy Structure 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Large Tree Counts (Live &amp; Dead)</a:t>
            </a:r>
            <a:endParaRPr lang="en-US" sz="2000" dirty="0" smtClean="0">
              <a:solidFill>
                <a:srgbClr val="13391C"/>
              </a:solidFill>
            </a:endParaRP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Understory Shrub Cover</a:t>
            </a:r>
            <a:endParaRPr lang="en-US" sz="2000" dirty="0" smtClean="0">
              <a:solidFill>
                <a:srgbClr val="13391C"/>
              </a:solidFill>
            </a:endParaRP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CWD Presence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Suitability Rating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…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207411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0.1011 ha Raster Grid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Airborne Discrete-Return </a:t>
            </a:r>
            <a:r>
              <a:rPr lang="en-US" sz="3200" dirty="0" err="1" smtClean="0"/>
              <a:t>Lidar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4800600" cy="2438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Intensity</a:t>
            </a:r>
          </a:p>
          <a:p>
            <a:pPr lvl="1"/>
            <a:r>
              <a:rPr lang="en-US" sz="2000" dirty="0" smtClean="0"/>
              <a:t>Power of Returned Light</a:t>
            </a:r>
          </a:p>
          <a:p>
            <a:pPr lvl="2"/>
            <a:r>
              <a:rPr lang="en-US" sz="1600" dirty="0" smtClean="0"/>
              <a:t>Power Emitted</a:t>
            </a:r>
          </a:p>
          <a:p>
            <a:pPr lvl="2"/>
            <a:r>
              <a:rPr lang="en-US" sz="1600" dirty="0" smtClean="0"/>
              <a:t>Path Distance</a:t>
            </a:r>
          </a:p>
          <a:p>
            <a:pPr lvl="2"/>
            <a:r>
              <a:rPr lang="en-US" sz="1600" dirty="0" smtClean="0"/>
              <a:t>Intersected Object Surface Characteristics</a:t>
            </a:r>
          </a:p>
          <a:p>
            <a:pPr lvl="1"/>
            <a:r>
              <a:rPr lang="en-US" sz="2000" dirty="0" smtClean="0"/>
              <a:t>Commonly Not Utilized</a:t>
            </a:r>
          </a:p>
          <a:p>
            <a:pPr lvl="2"/>
            <a:r>
              <a:rPr lang="en-US" sz="1600" dirty="0" smtClean="0"/>
              <a:t>Calibration Variability</a:t>
            </a:r>
          </a:p>
          <a:p>
            <a:pPr lvl="1"/>
            <a:r>
              <a:rPr lang="en-US" sz="2000" dirty="0" smtClean="0"/>
              <a:t>Displayed Promise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1295400"/>
            <a:ext cx="2743200" cy="24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3733800" cy="2362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           </a:t>
            </a:r>
            <a:r>
              <a:rPr lang="en-US" sz="2400" dirty="0" smtClean="0">
                <a:solidFill>
                  <a:srgbClr val="13391C"/>
                </a:solidFill>
              </a:rPr>
              <a:t>Wildlife Habitat</a:t>
            </a:r>
            <a:endParaRPr lang="en-US" sz="2400" dirty="0" smtClean="0">
              <a:solidFill>
                <a:srgbClr val="13391C"/>
              </a:solidFill>
            </a:endParaRP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Canopy Cover 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Canopy Structure 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Large Tree Counts (Live &amp; Dead)</a:t>
            </a:r>
            <a:endParaRPr lang="en-US" sz="2000" dirty="0" smtClean="0">
              <a:solidFill>
                <a:srgbClr val="13391C"/>
              </a:solidFill>
            </a:endParaRP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Understory Shrub Cover</a:t>
            </a:r>
            <a:endParaRPr lang="en-US" sz="2000" dirty="0" smtClean="0">
              <a:solidFill>
                <a:srgbClr val="13391C"/>
              </a:solidFill>
            </a:endParaRP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CWD Presence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Suitability Rating</a:t>
            </a:r>
          </a:p>
          <a:p>
            <a:pPr lvl="1"/>
            <a:r>
              <a:rPr lang="en-US" sz="2000" dirty="0" smtClean="0">
                <a:solidFill>
                  <a:srgbClr val="13391C"/>
                </a:solidFill>
              </a:rPr>
              <a:t>…</a:t>
            </a:r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859970"/>
            <a:ext cx="3733800" cy="2950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         Forest Inventory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Biomass / Volume 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BA 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Mean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&amp;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Max Tree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Height 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Canopy Cover &amp; Closure 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Crown Class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LAI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QMD 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TPA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FVS Tree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List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0" y="838199"/>
            <a:ext cx="37338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            Fire/Fuels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Fuel Weight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Bulk Density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Base Ht.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Canopy Cover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Mean &amp; </a:t>
            </a:r>
            <a:r>
              <a:rPr lang="en-US" sz="2000" dirty="0">
                <a:solidFill>
                  <a:srgbClr val="C00000"/>
                </a:solidFill>
              </a:rPr>
              <a:t>M</a:t>
            </a:r>
            <a:r>
              <a:rPr lang="en-US" sz="2000" dirty="0" smtClean="0">
                <a:solidFill>
                  <a:srgbClr val="C00000"/>
                </a:solidFill>
              </a:rPr>
              <a:t>ax Ht.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Ladder Fuels 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Surface Fuels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…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0" y="4038600"/>
            <a:ext cx="37338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         Other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Topographic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Ecological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Operational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…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None/>
            </a:pPr>
            <a:endParaRPr lang="en-US" sz="2000" dirty="0" smtClean="0"/>
          </a:p>
          <a:p>
            <a:pPr lvl="1">
              <a:buFont typeface="Arial" pitchFamily="34" charset="0"/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207411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0.1011 ha Raster Grid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2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Current Work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2209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High-Resolution </a:t>
            </a:r>
            <a:r>
              <a:rPr lang="en-US" sz="2400" dirty="0" err="1" smtClean="0"/>
              <a:t>Lidar</a:t>
            </a:r>
            <a:r>
              <a:rPr lang="en-US" sz="2400" dirty="0" smtClean="0"/>
              <a:t>-Derived Raster Dataset</a:t>
            </a:r>
            <a:endParaRPr lang="en-US" sz="2000" dirty="0" smtClean="0"/>
          </a:p>
          <a:p>
            <a:pPr lvl="1"/>
            <a:r>
              <a:rPr lang="en-US" sz="2000" dirty="0" smtClean="0"/>
              <a:t>Provides </a:t>
            </a:r>
            <a:r>
              <a:rPr lang="en-US" sz="2000" dirty="0"/>
              <a:t>Foundation to Optimize Forest Planning While Meeting Multiple Goals </a:t>
            </a:r>
            <a:endParaRPr lang="en-US" sz="2000" dirty="0" smtClean="0"/>
          </a:p>
          <a:p>
            <a:pPr lvl="1"/>
            <a:r>
              <a:rPr lang="en-US" sz="2000" dirty="0" smtClean="0"/>
              <a:t>Possible to Add New Applications to Older </a:t>
            </a:r>
            <a:r>
              <a:rPr lang="en-US" sz="2000" dirty="0" err="1" smtClean="0"/>
              <a:t>Lidar</a:t>
            </a:r>
            <a:r>
              <a:rPr lang="en-US" sz="2000" dirty="0" smtClean="0"/>
              <a:t> Datasets</a:t>
            </a:r>
          </a:p>
          <a:p>
            <a:pPr lvl="1"/>
            <a:r>
              <a:rPr lang="en-US" sz="2000" dirty="0" smtClean="0"/>
              <a:t>Multiple Flights Will Likely Provide New Opportunities for G&amp;Y Modeling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1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791200"/>
            <a:ext cx="2819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Email: brianwing@fs.fed.us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5222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Study Locations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Blacks Mountain Experimental Forest (BMEF)</a:t>
            </a:r>
            <a:endParaRPr lang="en-US" sz="3200" dirty="0"/>
          </a:p>
        </p:txBody>
      </p:sp>
      <p:pic>
        <p:nvPicPr>
          <p:cNvPr id="6" name="Picture 5" descr="bmef_plot_pic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81150"/>
            <a:ext cx="7467600" cy="4972050"/>
          </a:xfrm>
          <a:prstGeom prst="rect">
            <a:avLst/>
          </a:prstGeom>
        </p:spPr>
      </p:pic>
      <p:pic>
        <p:nvPicPr>
          <p:cNvPr id="4" name="Picture 3" descr="fig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3733800"/>
            <a:ext cx="6839712" cy="2141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Storrie</a:t>
            </a:r>
            <a:r>
              <a:rPr lang="en-US" sz="3200" dirty="0" smtClean="0"/>
              <a:t> Fire (SF)</a:t>
            </a:r>
            <a:endParaRPr lang="en-US" sz="3200" dirty="0"/>
          </a:p>
        </p:txBody>
      </p:sp>
      <p:pic>
        <p:nvPicPr>
          <p:cNvPr id="7" name="Picture 6" descr="storrie_severity_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524000"/>
            <a:ext cx="7566153" cy="5029200"/>
          </a:xfrm>
          <a:prstGeom prst="rect">
            <a:avLst/>
          </a:prstGeom>
        </p:spPr>
      </p:pic>
      <p:pic>
        <p:nvPicPr>
          <p:cNvPr id="4" name="Picture 3" descr="storrie_severity_images_speci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524000"/>
            <a:ext cx="76200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11609</TotalTime>
  <Words>2042</Words>
  <Application>Microsoft Office PowerPoint</Application>
  <PresentationFormat>On-screen Show (4:3)</PresentationFormat>
  <Paragraphs>632</Paragraphs>
  <Slides>62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Office Theme</vt:lpstr>
      <vt:lpstr>1_Office Theme</vt:lpstr>
      <vt:lpstr>2_Office Theme</vt:lpstr>
      <vt:lpstr>3_Office Theme</vt:lpstr>
      <vt:lpstr>4_Office Theme</vt:lpstr>
      <vt:lpstr>7_Office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6_Office Theme</vt:lpstr>
      <vt:lpstr>17_Office Theme</vt:lpstr>
      <vt:lpstr>18_Office Theme</vt:lpstr>
      <vt:lpstr>Equation</vt:lpstr>
      <vt:lpstr>PowerPoint Presentation</vt:lpstr>
      <vt:lpstr>Presentation Outline</vt:lpstr>
      <vt:lpstr>Airborne Lidar Scanning</vt:lpstr>
      <vt:lpstr>Airborne Lidar Scanning</vt:lpstr>
      <vt:lpstr>Airborne Discrete-Return Lidar</vt:lpstr>
      <vt:lpstr>Airborne Discrete-Return Lidar</vt:lpstr>
      <vt:lpstr>Study Locations</vt:lpstr>
      <vt:lpstr>Blacks Mountain Experimental Forest (BMEF)</vt:lpstr>
      <vt:lpstr>Storrie Fire (SF)</vt:lpstr>
      <vt:lpstr>Field Data Summary (2009)</vt:lpstr>
      <vt:lpstr>Lidar Data Summary</vt:lpstr>
      <vt:lpstr>Applications</vt:lpstr>
      <vt:lpstr>Applications</vt:lpstr>
      <vt:lpstr>Introduction</vt:lpstr>
      <vt:lpstr>Method Overview</vt:lpstr>
      <vt:lpstr>Field Methods</vt:lpstr>
      <vt:lpstr>Field Methods</vt:lpstr>
      <vt:lpstr>Lidar Methods</vt:lpstr>
      <vt:lpstr>Lidar Methods</vt:lpstr>
      <vt:lpstr>Lidar Methods</vt:lpstr>
      <vt:lpstr>Lidar Methods</vt:lpstr>
      <vt:lpstr>Modeling</vt:lpstr>
      <vt:lpstr>Modeling</vt:lpstr>
      <vt:lpstr>Model Comparison</vt:lpstr>
      <vt:lpstr>Results</vt:lpstr>
      <vt:lpstr>Results</vt:lpstr>
      <vt:lpstr>Results</vt:lpstr>
      <vt:lpstr>Discussion</vt:lpstr>
      <vt:lpstr>Products</vt:lpstr>
      <vt:lpstr>Applications</vt:lpstr>
      <vt:lpstr>Introduction</vt:lpstr>
      <vt:lpstr>Method Overview</vt:lpstr>
      <vt:lpstr>Field Methods</vt:lpstr>
      <vt:lpstr>Snag Filtering Algorithm</vt:lpstr>
      <vt:lpstr>Snag Filtering Algorithm</vt:lpstr>
      <vt:lpstr>Snag Filtering Algorithm</vt:lpstr>
      <vt:lpstr>Individual Snag Detection</vt:lpstr>
      <vt:lpstr>Individual Snag Detection</vt:lpstr>
      <vt:lpstr>PowerPoint Presentation</vt:lpstr>
      <vt:lpstr>PowerPoint Presentation</vt:lpstr>
      <vt:lpstr>Results</vt:lpstr>
      <vt:lpstr>Detection Rate Trends</vt:lpstr>
      <vt:lpstr>Products</vt:lpstr>
      <vt:lpstr>Conclusions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Products</vt:lpstr>
      <vt:lpstr>Applications Summary</vt:lpstr>
      <vt:lpstr>Current Work </vt:lpstr>
      <vt:lpstr>Current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Work </vt:lpstr>
      <vt:lpstr>PowerPoint Presentation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M. Wing</dc:creator>
  <cp:lastModifiedBy>Brian</cp:lastModifiedBy>
  <cp:revision>670</cp:revision>
  <dcterms:created xsi:type="dcterms:W3CDTF">2012-05-31T01:59:11Z</dcterms:created>
  <dcterms:modified xsi:type="dcterms:W3CDTF">2012-10-19T19:24:16Z</dcterms:modified>
</cp:coreProperties>
</file>