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2" r:id="rId3"/>
    <p:sldId id="257" r:id="rId4"/>
    <p:sldId id="258" r:id="rId5"/>
    <p:sldId id="259" r:id="rId6"/>
    <p:sldId id="261" r:id="rId7"/>
    <p:sldId id="260" r:id="rId8"/>
    <p:sldId id="264" r:id="rId9"/>
    <p:sldId id="268" r:id="rId10"/>
    <p:sldId id="265" r:id="rId11"/>
    <p:sldId id="266" r:id="rId12"/>
    <p:sldId id="267" r:id="rId13"/>
    <p:sldId id="262" r:id="rId14"/>
    <p:sldId id="280" r:id="rId15"/>
    <p:sldId id="263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4" r:id="rId27"/>
    <p:sldId id="285" r:id="rId28"/>
    <p:sldId id="286" r:id="rId29"/>
    <p:sldId id="287" r:id="rId30"/>
    <p:sldId id="288" r:id="rId31"/>
    <p:sldId id="289" r:id="rId32"/>
    <p:sldId id="279" r:id="rId33"/>
    <p:sldId id="281" r:id="rId34"/>
    <p:sldId id="28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4301B39-4A74-4F7A-B086-FEDC9172E067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4F2D980-8AEC-4EAD-8A3E-F55700E3E9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Model Validation using the SMC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21502"/>
            <a:ext cx="6400800" cy="2341098"/>
          </a:xfrm>
        </p:spPr>
        <p:txBody>
          <a:bodyPr/>
          <a:lstStyle/>
          <a:p>
            <a:r>
              <a:rPr lang="en-US" dirty="0" smtClean="0"/>
              <a:t>Growth Model Users Group</a:t>
            </a:r>
          </a:p>
          <a:p>
            <a:r>
              <a:rPr lang="en-US" dirty="0" smtClean="0"/>
              <a:t>November 15, </a:t>
            </a:r>
            <a:r>
              <a:rPr lang="en-US" dirty="0" smtClean="0"/>
              <a:t>2013</a:t>
            </a:r>
          </a:p>
          <a:p>
            <a:r>
              <a:rPr lang="en-US" sz="2800" dirty="0" smtClean="0"/>
              <a:t>Greg Johnson</a:t>
            </a:r>
          </a:p>
          <a:p>
            <a:r>
              <a:rPr lang="en-US" sz="2400" dirty="0" smtClean="0"/>
              <a:t>Weyerhaeuser NR Company</a:t>
            </a: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8877" y="4953000"/>
            <a:ext cx="192512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wy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333906"/>
            <a:ext cx="1828800" cy="524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Conditions</a:t>
            </a:r>
            <a:endParaRPr lang="en-US" dirty="0"/>
          </a:p>
        </p:txBody>
      </p:sp>
      <p:pic>
        <p:nvPicPr>
          <p:cNvPr id="3074" name="Picture 2" descr="C:\weyerhaeuser\models\Organon\organondll\Testing\organon-smc validation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600200"/>
            <a:ext cx="4572001" cy="4572000"/>
          </a:xfrm>
          <a:prstGeom prst="rect">
            <a:avLst/>
          </a:prstGeom>
          <a:noFill/>
        </p:spPr>
      </p:pic>
      <p:pic>
        <p:nvPicPr>
          <p:cNvPr id="3075" name="Picture 3" descr="C:\weyerhaeuser\models\Organon\organondll\Testing\organon-smc validation0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Conditions</a:t>
            </a:r>
            <a:endParaRPr lang="en-US" dirty="0"/>
          </a:p>
        </p:txBody>
      </p:sp>
      <p:pic>
        <p:nvPicPr>
          <p:cNvPr id="4098" name="Picture 2" descr="C:\weyerhaeuser\models\Organon\organondll\Testing\organon-smc validation0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1" cy="4572000"/>
          </a:xfrm>
          <a:prstGeom prst="rect">
            <a:avLst/>
          </a:prstGeom>
          <a:noFill/>
        </p:spPr>
      </p:pic>
      <p:pic>
        <p:nvPicPr>
          <p:cNvPr id="4099" name="Picture 3" descr="C:\weyerhaeuser\models\Organon\organondll\Testing\organon-smc validation0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Conditions</a:t>
            </a:r>
            <a:endParaRPr lang="en-US" dirty="0"/>
          </a:p>
        </p:txBody>
      </p:sp>
      <p:pic>
        <p:nvPicPr>
          <p:cNvPr id="5122" name="Picture 2" descr="C:\weyerhaeuser\models\Organon\organondll\Testing\organon-smc validation0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200"/>
            <a:ext cx="4572001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Models</a:t>
            </a:r>
            <a:endParaRPr lang="en-US" dirty="0"/>
          </a:p>
        </p:txBody>
      </p:sp>
      <p:sp>
        <p:nvSpPr>
          <p:cNvPr id="8196" name="AutoShape 4" descr="Logo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457200" y="2179637"/>
            <a:ext cx="8229600" cy="45259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r>
              <a:rPr lang="en-US" dirty="0" smtClean="0"/>
              <a:t>Model variants tested:</a:t>
            </a:r>
          </a:p>
          <a:p>
            <a:pPr lvl="1"/>
            <a:r>
              <a:rPr lang="en-US" dirty="0" smtClean="0"/>
              <a:t>ORGANON v9.1 SMC Variant</a:t>
            </a:r>
          </a:p>
          <a:p>
            <a:pPr lvl="1"/>
            <a:r>
              <a:rPr lang="en-US" dirty="0" smtClean="0"/>
              <a:t>FVS PN Variant region 612 (compiled from Open-FVS repository)</a:t>
            </a:r>
          </a:p>
          <a:p>
            <a:r>
              <a:rPr lang="en-US" dirty="0" smtClean="0"/>
              <a:t>Coded an R interface to each model and the SMC database.</a:t>
            </a:r>
          </a:p>
          <a:p>
            <a:r>
              <a:rPr lang="en-US" dirty="0" smtClean="0"/>
              <a:t>Imputed height and height-to-live-crown for trees with missing measurements.</a:t>
            </a:r>
          </a:p>
          <a:p>
            <a:r>
              <a:rPr lang="en-US" dirty="0" smtClean="0"/>
              <a:t>Plots with measurement records where no heights or crowns were measured were dropped.</a:t>
            </a:r>
          </a:p>
          <a:p>
            <a:r>
              <a:rPr lang="en-US" dirty="0" smtClean="0"/>
              <a:t>Used elevation, slope, aspect, and Douglas-fir 50 year site index as needed for each model.</a:t>
            </a:r>
          </a:p>
          <a:p>
            <a:endParaRPr lang="en-US" dirty="0"/>
          </a:p>
        </p:txBody>
      </p:sp>
      <p:pic>
        <p:nvPicPr>
          <p:cNvPr id="8194" name="Picture 2" descr="http://www.cof.orst.edu/cof/fr/research/organon/Orgtitl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104900"/>
            <a:ext cx="3810000" cy="952500"/>
          </a:xfrm>
          <a:prstGeom prst="rect">
            <a:avLst/>
          </a:prstGeom>
          <a:noFill/>
        </p:spPr>
      </p:pic>
      <p:sp>
        <p:nvSpPr>
          <p:cNvPr id="8198" name="AutoShape 6" descr="https://code.google.com/p/open-fvs/logo?cct=1366049027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9" name="Picture 7" descr="C:\Users\johnsog8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6663" y="1022350"/>
            <a:ext cx="1227137" cy="1227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Basal Area</a:t>
            </a:r>
            <a:endParaRPr lang="en-US" dirty="0"/>
          </a:p>
        </p:txBody>
      </p:sp>
      <p:pic>
        <p:nvPicPr>
          <p:cNvPr id="7169" name="Picture 1" descr="C:\weyerhaeuser\models\Organon\organondll\Testing\organon-smc validation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1" cy="4572000"/>
          </a:xfrm>
          <a:prstGeom prst="rect">
            <a:avLst/>
          </a:prstGeom>
          <a:noFill/>
        </p:spPr>
      </p:pic>
      <p:pic>
        <p:nvPicPr>
          <p:cNvPr id="7170" name="Picture 2" descr="C:\weyerhaeuser\models\fvs\fvs-smc validation0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Trees per Acre</a:t>
            </a:r>
            <a:endParaRPr lang="en-US" dirty="0"/>
          </a:p>
        </p:txBody>
      </p:sp>
      <p:pic>
        <p:nvPicPr>
          <p:cNvPr id="26626" name="Picture 2" descr="C:\weyerhaeuser\models\Organon\organondll\Testing\organon-smc validation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1" cy="4572000"/>
          </a:xfrm>
          <a:prstGeom prst="rect">
            <a:avLst/>
          </a:prstGeom>
          <a:noFill/>
        </p:spPr>
      </p:pic>
      <p:pic>
        <p:nvPicPr>
          <p:cNvPr id="26627" name="Picture 3" descr="C:\weyerhaeuser\models\fvs\fvs-smc validation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Height</a:t>
            </a:r>
            <a:endParaRPr lang="en-US" dirty="0"/>
          </a:p>
        </p:txBody>
      </p:sp>
      <p:pic>
        <p:nvPicPr>
          <p:cNvPr id="27651" name="Picture 3" descr="C:\weyerhaeuser\models\fvs\fvs-smc validation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87438" y="6477000"/>
            <a:ext cx="8159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the ORGANON results use </a:t>
            </a:r>
            <a:r>
              <a:rPr lang="en-US" dirty="0" err="1" smtClean="0"/>
              <a:t>Lorey</a:t>
            </a:r>
            <a:r>
              <a:rPr lang="en-US" dirty="0" smtClean="0"/>
              <a:t> Height and FVS uses Mean Height</a:t>
            </a:r>
            <a:endParaRPr lang="en-US" dirty="0"/>
          </a:p>
        </p:txBody>
      </p:sp>
      <p:pic>
        <p:nvPicPr>
          <p:cNvPr id="1026" name="Picture 2" descr="C:\weyerhaeuser\models\Organon\organondll\Testing\organon-smc validation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– </a:t>
            </a:r>
            <a:r>
              <a:rPr lang="en-US" dirty="0" err="1" smtClean="0"/>
              <a:t>Dq</a:t>
            </a:r>
            <a:endParaRPr lang="en-US" dirty="0"/>
          </a:p>
        </p:txBody>
      </p:sp>
      <p:pic>
        <p:nvPicPr>
          <p:cNvPr id="28674" name="Picture 2" descr="C:\weyerhaeuser\models\Organon\organondll\Testing\organon-smc validation1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0" cy="4572000"/>
          </a:xfrm>
          <a:prstGeom prst="rect">
            <a:avLst/>
          </a:prstGeom>
          <a:noFill/>
        </p:spPr>
      </p:pic>
      <p:pic>
        <p:nvPicPr>
          <p:cNvPr id="28675" name="Picture 3" descr="C:\weyerhaeuser\models\fvs\fvs-smc validation1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Total Cubic Volume</a:t>
            </a:r>
            <a:endParaRPr lang="en-US" dirty="0"/>
          </a:p>
        </p:txBody>
      </p:sp>
      <p:pic>
        <p:nvPicPr>
          <p:cNvPr id="29698" name="Picture 2" descr="C:\weyerhaeuser\models\Organon\organondll\Testing\organon-smc validation1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0" cy="4572000"/>
          </a:xfrm>
          <a:prstGeom prst="rect">
            <a:avLst/>
          </a:prstGeom>
          <a:noFill/>
        </p:spPr>
      </p:pic>
      <p:pic>
        <p:nvPicPr>
          <p:cNvPr id="29699" name="Picture 3" descr="C:\weyerhaeuser\models\fvs\fvs-smc validation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Eric Turnblom (SMC)</a:t>
            </a:r>
          </a:p>
          <a:p>
            <a:r>
              <a:rPr lang="en-US" dirty="0" smtClean="0"/>
              <a:t>David Marshall (WY)</a:t>
            </a:r>
          </a:p>
          <a:p>
            <a:r>
              <a:rPr lang="en-US" dirty="0" smtClean="0"/>
              <a:t>Erin Smith-Mateja (USFS)</a:t>
            </a:r>
          </a:p>
          <a:p>
            <a:r>
              <a:rPr lang="en-US" dirty="0" smtClean="0"/>
              <a:t>Peter Gould (WA DNR)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Total Cubic Volume</a:t>
            </a:r>
            <a:endParaRPr lang="en-US" dirty="0"/>
          </a:p>
        </p:txBody>
      </p:sp>
      <p:pic>
        <p:nvPicPr>
          <p:cNvPr id="30722" name="Picture 2" descr="C:\weyerhaeuser\models\Organon\organondll\Testing\organon-smc validation1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0" cy="4572000"/>
          </a:xfrm>
          <a:prstGeom prst="rect">
            <a:avLst/>
          </a:prstGeom>
          <a:noFill/>
        </p:spPr>
      </p:pic>
      <p:pic>
        <p:nvPicPr>
          <p:cNvPr id="30724" name="Picture 4" descr="C:\weyerhaeuser\models\fvs\fvs-smc validation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Total Cubic Volume</a:t>
            </a:r>
            <a:endParaRPr lang="en-US" dirty="0"/>
          </a:p>
        </p:txBody>
      </p:sp>
      <p:pic>
        <p:nvPicPr>
          <p:cNvPr id="31746" name="Picture 2" descr="C:\weyerhaeuser\models\Organon\organondll\Testing\organon-smc validation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0" cy="4572000"/>
          </a:xfrm>
          <a:prstGeom prst="rect">
            <a:avLst/>
          </a:prstGeom>
          <a:noFill/>
        </p:spPr>
      </p:pic>
      <p:pic>
        <p:nvPicPr>
          <p:cNvPr id="31747" name="Picture 3" descr="C:\weyerhaeuser\models\fvs\fvs-smc validation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 – </a:t>
            </a:r>
            <a:br>
              <a:rPr lang="en-US" dirty="0" smtClean="0"/>
            </a:br>
            <a:r>
              <a:rPr lang="en-US" sz="3600" dirty="0" smtClean="0"/>
              <a:t>Stand Density Management Diagram</a:t>
            </a:r>
            <a:endParaRPr lang="en-US" dirty="0"/>
          </a:p>
        </p:txBody>
      </p:sp>
      <p:pic>
        <p:nvPicPr>
          <p:cNvPr id="32770" name="Picture 2" descr="C:\weyerhaeuser\models\Organon\organondll\Testing\organon-smc validation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0" cy="4572000"/>
          </a:xfrm>
          <a:prstGeom prst="rect">
            <a:avLst/>
          </a:prstGeom>
          <a:noFill/>
        </p:spPr>
      </p:pic>
      <p:pic>
        <p:nvPicPr>
          <p:cNvPr id="32771" name="Picture 3" descr="C:\weyerhaeuser\models\fvs\fvs-smc validation1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 flipV="1">
            <a:off x="2723744" y="2057400"/>
            <a:ext cx="0" cy="3581400"/>
          </a:xfrm>
          <a:prstGeom prst="line">
            <a:avLst/>
          </a:prstGeom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268184" y="2054152"/>
            <a:ext cx="0" cy="3581400"/>
          </a:xfrm>
          <a:prstGeom prst="line">
            <a:avLst/>
          </a:prstGeom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71728" y="3561944"/>
            <a:ext cx="3505200" cy="0"/>
          </a:xfrm>
          <a:prstGeom prst="line">
            <a:avLst/>
          </a:prstGeom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343728" y="3561944"/>
            <a:ext cx="3505200" cy="0"/>
          </a:xfrm>
          <a:prstGeom prst="line">
            <a:avLst/>
          </a:prstGeom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Results – 10-Year Projection Errors</a:t>
            </a:r>
            <a:endParaRPr lang="en-US" sz="3500" dirty="0"/>
          </a:p>
        </p:txBody>
      </p:sp>
      <p:pic>
        <p:nvPicPr>
          <p:cNvPr id="33794" name="Picture 2" descr="C:\weyerhaeuser\models\Organon\organondll\Testing\organon fvs smc validation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0" cy="4572000"/>
          </a:xfrm>
          <a:prstGeom prst="rect">
            <a:avLst/>
          </a:prstGeom>
          <a:noFill/>
        </p:spPr>
      </p:pic>
      <p:pic>
        <p:nvPicPr>
          <p:cNvPr id="33795" name="Picture 3" descr="C:\weyerhaeuser\models\Organon\organondll\Testing\organon fvs smc validation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Results – 10-Year Projection Errors</a:t>
            </a:r>
            <a:endParaRPr lang="en-US" sz="3500" dirty="0"/>
          </a:p>
        </p:txBody>
      </p:sp>
      <p:pic>
        <p:nvPicPr>
          <p:cNvPr id="34818" name="Picture 2" descr="C:\weyerhaeuser\models\Organon\organondll\Testing\organon fvs smc validation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0" cy="4572000"/>
          </a:xfrm>
          <a:prstGeom prst="rect">
            <a:avLst/>
          </a:prstGeom>
          <a:noFill/>
        </p:spPr>
      </p:pic>
      <p:pic>
        <p:nvPicPr>
          <p:cNvPr id="34819" name="Picture 3" descr="C:\weyerhaeuser\models\Organon\organondll\Testing\organon fvs smc validation0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Results – 10-Year Projection Errors</a:t>
            </a:r>
            <a:endParaRPr lang="en-US" sz="3500" dirty="0"/>
          </a:p>
        </p:txBody>
      </p:sp>
      <p:pic>
        <p:nvPicPr>
          <p:cNvPr id="35842" name="Picture 2" descr="C:\weyerhaeuser\models\Organon\organondll\Testing\organon fvs smc validation0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Error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 models commit the same errors on the same plots?</a:t>
            </a:r>
          </a:p>
          <a:p>
            <a:r>
              <a:rPr lang="en-US" dirty="0" smtClean="0"/>
              <a:t>Are the magnitude of the errors similar?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Error Comparison</a:t>
            </a:r>
            <a:endParaRPr lang="en-US" dirty="0"/>
          </a:p>
        </p:txBody>
      </p:sp>
      <p:pic>
        <p:nvPicPr>
          <p:cNvPr id="1026" name="Picture 2" descr="C:\weyerhaeuser\models\Organon\organondll\Testing\organon vs fvs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Error Comparison</a:t>
            </a:r>
            <a:endParaRPr lang="en-US" dirty="0"/>
          </a:p>
        </p:txBody>
      </p:sp>
      <p:pic>
        <p:nvPicPr>
          <p:cNvPr id="2050" name="Picture 2" descr="C:\weyerhaeuser\models\Organon\organondll\Testing\organon vs fvs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Error Comparison</a:t>
            </a:r>
            <a:endParaRPr lang="en-US" dirty="0"/>
          </a:p>
        </p:txBody>
      </p:sp>
      <p:pic>
        <p:nvPicPr>
          <p:cNvPr id="3074" name="Picture 2" descr="C:\weyerhaeuser\models\Organon\organondll\Testing\organon vs fvs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Illustrate one of many potential valuable uses of the SMC Database.</a:t>
            </a:r>
          </a:p>
          <a:p>
            <a:r>
              <a:rPr lang="en-US" dirty="0" smtClean="0"/>
              <a:t>Validate two commonly used and publically available growth models against the largest cooperative dataset on Douglas-fir and western hemlock growth and yield.</a:t>
            </a:r>
          </a:p>
          <a:p>
            <a:r>
              <a:rPr lang="en-US" dirty="0" smtClean="0"/>
              <a:t>Spark a discussion.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Error Comparison</a:t>
            </a:r>
            <a:endParaRPr lang="en-US" dirty="0"/>
          </a:p>
        </p:txBody>
      </p:sp>
      <p:pic>
        <p:nvPicPr>
          <p:cNvPr id="4098" name="Picture 2" descr="C:\weyerhaeuser\models\Organon\organondll\Testing\organon vs fvs0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Error Comparison</a:t>
            </a:r>
            <a:endParaRPr lang="en-US" dirty="0"/>
          </a:p>
        </p:txBody>
      </p:sp>
      <p:pic>
        <p:nvPicPr>
          <p:cNvPr id="5123" name="Picture 3" descr="C:\weyerhaeuser\models\Organon\organondll\Testing\organon vs fvs0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SMC data base:</a:t>
            </a:r>
          </a:p>
          <a:p>
            <a:pPr lvl="1"/>
            <a:r>
              <a:rPr lang="en-US" sz="1800" dirty="0" smtClean="0"/>
              <a:t>is a significant resource for Douglas-fir growth under management.</a:t>
            </a:r>
          </a:p>
          <a:p>
            <a:pPr lvl="1"/>
            <a:r>
              <a:rPr lang="en-US" sz="1800" dirty="0" smtClean="0"/>
              <a:t>has a number of inconsistencies in treatment records, site index, and other details that should be fixed and would enhance the value of the data base.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Models:</a:t>
            </a:r>
          </a:p>
          <a:p>
            <a:pPr lvl="1"/>
            <a:r>
              <a:rPr lang="en-US" sz="1800" dirty="0" smtClean="0"/>
              <a:t>Both models are relatively stable over long projection periods, with ORGANON slightly more precise than FVS.</a:t>
            </a:r>
          </a:p>
          <a:p>
            <a:pPr lvl="1"/>
            <a:r>
              <a:rPr lang="en-US" sz="1800" dirty="0" smtClean="0"/>
              <a:t>Biases in height growth are common to both models and may in part be a reflection of site index errors.</a:t>
            </a:r>
          </a:p>
          <a:p>
            <a:pPr lvl="1"/>
            <a:r>
              <a:rPr lang="en-US" sz="1800" dirty="0" smtClean="0"/>
              <a:t>Mortality is low in managed Douglas-fir stands and is predicted well by both models, with FVS exhibiting a higher effective Max SDI.</a:t>
            </a:r>
          </a:p>
          <a:p>
            <a:pPr lvl="1"/>
            <a:r>
              <a:rPr lang="en-US" sz="1800" dirty="0" smtClean="0"/>
              <a:t>Both models produced a under-estimate of volume growth over time with larger height growth errors in FVS balancing over-predictions of diameter growth.</a:t>
            </a:r>
          </a:p>
          <a:p>
            <a:pPr lvl="1"/>
            <a:r>
              <a:rPr lang="en-US" sz="1800" dirty="0" smtClean="0"/>
              <a:t>The biases in both models argue for an new model-building effort based on currently available data.</a:t>
            </a:r>
          </a:p>
          <a:p>
            <a:r>
              <a:rPr lang="en-US" sz="2200" dirty="0" smtClean="0"/>
              <a:t>Thinning and Fertilization need to be validated next!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 / What’s Next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092575"/>
            <a:ext cx="7772400" cy="1470025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To Infinity and Beyond!</a:t>
            </a:r>
            <a:endParaRPr kumimoji="0" lang="en-US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File:Buzz-lightyear-toy-story-3-wall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95400"/>
            <a:ext cx="1905000" cy="285750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Use the SMC Database to extract complete growth records for untreated plots retaining the longest continuous period of remeasurement without treatment.</a:t>
            </a:r>
          </a:p>
          <a:p>
            <a:pPr lvl="1"/>
            <a:r>
              <a:rPr lang="en-US" dirty="0" smtClean="0"/>
              <a:t>Treatments excluded include: thinning and fertilization.</a:t>
            </a:r>
          </a:p>
          <a:p>
            <a:pPr lvl="1"/>
            <a:r>
              <a:rPr lang="en-US" dirty="0" smtClean="0"/>
              <a:t>Remeasurement intervals can be any length.</a:t>
            </a:r>
          </a:p>
          <a:p>
            <a:pPr lvl="1"/>
            <a:r>
              <a:rPr lang="en-US" dirty="0" smtClean="0"/>
              <a:t>There must be complete tree measurements (or a sufficient sub-sample to impute missing measurements).</a:t>
            </a:r>
          </a:p>
          <a:p>
            <a:r>
              <a:rPr lang="en-US" dirty="0" smtClean="0"/>
              <a:t>Validate the growth models using a First-to-Last validation scheme.</a:t>
            </a:r>
          </a:p>
          <a:p>
            <a:pPr lvl="1"/>
            <a:r>
              <a:rPr lang="en-US" dirty="0" smtClean="0"/>
              <a:t>Growth Models considered: </a:t>
            </a:r>
          </a:p>
          <a:p>
            <a:pPr lvl="2"/>
            <a:r>
              <a:rPr lang="en-US" dirty="0" smtClean="0"/>
              <a:t>ORGANON v9.1 SMC Variant</a:t>
            </a:r>
          </a:p>
          <a:p>
            <a:pPr lvl="2"/>
            <a:r>
              <a:rPr lang="en-US" dirty="0" smtClean="0"/>
              <a:t>FVS PN Variant Region 612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First-to-Last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Passes initial plot measurements to the growth model and projects the plot through time, periodically comparing the projected plot to remeasurement data </a:t>
            </a:r>
            <a:r>
              <a:rPr lang="en-US" b="1" i="1" dirty="0" smtClean="0"/>
              <a:t>without</a:t>
            </a:r>
            <a:r>
              <a:rPr lang="en-US" dirty="0" smtClean="0"/>
              <a:t> re-informing the model with new measurement data.</a:t>
            </a:r>
          </a:p>
          <a:p>
            <a:r>
              <a:rPr lang="en-US" dirty="0" smtClean="0"/>
              <a:t>Why use it?</a:t>
            </a:r>
          </a:p>
          <a:p>
            <a:pPr lvl="1"/>
            <a:r>
              <a:rPr lang="en-US" dirty="0" smtClean="0"/>
              <a:t>Most challenging test for a growth model.</a:t>
            </a:r>
          </a:p>
          <a:p>
            <a:pPr lvl="1"/>
            <a:r>
              <a:rPr lang="en-US" dirty="0" smtClean="0"/>
              <a:t>Mimics many typical applications:</a:t>
            </a:r>
          </a:p>
          <a:p>
            <a:pPr lvl="2"/>
            <a:r>
              <a:rPr lang="en-US" dirty="0" smtClean="0"/>
              <a:t>Harvest planning</a:t>
            </a:r>
          </a:p>
          <a:p>
            <a:pPr lvl="2"/>
            <a:r>
              <a:rPr lang="en-US" dirty="0" smtClean="0"/>
              <a:t>Appraisal</a:t>
            </a:r>
          </a:p>
          <a:p>
            <a:pPr lvl="1"/>
            <a:r>
              <a:rPr lang="en-US" dirty="0" smtClean="0"/>
              <a:t>Test the SMC data set and uncover inconsistencies.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624" y="1371600"/>
            <a:ext cx="5494576" cy="5486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  <p:grpSp>
        <p:nvGrpSpPr>
          <p:cNvPr id="24" name="Group 23"/>
          <p:cNvGrpSpPr/>
          <p:nvPr/>
        </p:nvGrpSpPr>
        <p:grpSpPr>
          <a:xfrm>
            <a:off x="1981200" y="3581400"/>
            <a:ext cx="2367956" cy="1143000"/>
            <a:chOff x="1981200" y="3581400"/>
            <a:chExt cx="2367956" cy="1143000"/>
          </a:xfrm>
        </p:grpSpPr>
        <p:sp>
          <p:nvSpPr>
            <p:cNvPr id="7" name="TextBox 6"/>
            <p:cNvSpPr txBox="1"/>
            <p:nvPr/>
          </p:nvSpPr>
          <p:spPr>
            <a:xfrm>
              <a:off x="1981200" y="3581400"/>
              <a:ext cx="2367956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Every plot starts here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9" name="Straight Arrow Connector 8"/>
            <p:cNvCxnSpPr>
              <a:stCxn id="7" idx="2"/>
            </p:cNvCxnSpPr>
            <p:nvPr/>
          </p:nvCxnSpPr>
          <p:spPr>
            <a:xfrm flipH="1">
              <a:off x="2514600" y="3950732"/>
              <a:ext cx="650578" cy="77366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6096000" y="838200"/>
            <a:ext cx="3058851" cy="1676400"/>
            <a:chOff x="6310339" y="838200"/>
            <a:chExt cx="3058851" cy="1676400"/>
          </a:xfrm>
        </p:grpSpPr>
        <p:sp>
          <p:nvSpPr>
            <p:cNvPr id="11" name="TextBox 10"/>
            <p:cNvSpPr txBox="1"/>
            <p:nvPr/>
          </p:nvSpPr>
          <p:spPr>
            <a:xfrm>
              <a:off x="6310339" y="838200"/>
              <a:ext cx="3058851" cy="923330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Model gets progressively</a:t>
              </a:r>
              <a:br>
                <a:rPr lang="en-US" dirty="0" smtClean="0">
                  <a:solidFill>
                    <a:schemeClr val="bg1"/>
                  </a:solidFill>
                </a:rPr>
              </a:br>
              <a:r>
                <a:rPr lang="en-US" dirty="0" smtClean="0">
                  <a:solidFill>
                    <a:schemeClr val="bg1"/>
                  </a:solidFill>
                </a:rPr>
                <a:t>further off over time for this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p</a:t>
              </a:r>
              <a:r>
                <a:rPr lang="en-US" dirty="0" smtClean="0">
                  <a:solidFill>
                    <a:schemeClr val="bg1"/>
                  </a:solidFill>
                </a:rPr>
                <a:t>lot.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12" name="Straight Arrow Connector 11"/>
            <p:cNvCxnSpPr>
              <a:stCxn id="11" idx="2"/>
            </p:cNvCxnSpPr>
            <p:nvPr/>
          </p:nvCxnSpPr>
          <p:spPr>
            <a:xfrm flipH="1">
              <a:off x="6996139" y="1761530"/>
              <a:ext cx="843626" cy="75307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6645163" y="3124200"/>
            <a:ext cx="2499402" cy="1676400"/>
            <a:chOff x="6873763" y="3124200"/>
            <a:chExt cx="2499402" cy="1676400"/>
          </a:xfrm>
        </p:grpSpPr>
        <p:sp>
          <p:nvSpPr>
            <p:cNvPr id="14" name="TextBox 13"/>
            <p:cNvSpPr txBox="1"/>
            <p:nvPr/>
          </p:nvSpPr>
          <p:spPr>
            <a:xfrm>
              <a:off x="6873763" y="3124200"/>
              <a:ext cx="2499402" cy="646331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Model</a:t>
              </a:r>
              <a:r>
                <a:rPr lang="en-US" dirty="0" smtClean="0">
                  <a:solidFill>
                    <a:schemeClr val="bg1"/>
                  </a:solidFill>
                </a:rPr>
                <a:t> stays relatively </a:t>
              </a:r>
              <a:br>
                <a:rPr lang="en-US" dirty="0" smtClean="0">
                  <a:solidFill>
                    <a:schemeClr val="bg1"/>
                  </a:solidFill>
                </a:rPr>
              </a:br>
              <a:r>
                <a:rPr lang="en-US" dirty="0" smtClean="0">
                  <a:solidFill>
                    <a:schemeClr val="bg1"/>
                  </a:solidFill>
                </a:rPr>
                <a:t>unbiased over time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14" idx="2"/>
            </p:cNvCxnSpPr>
            <p:nvPr/>
          </p:nvCxnSpPr>
          <p:spPr>
            <a:xfrm flipH="1">
              <a:off x="6934200" y="3770531"/>
              <a:ext cx="1189264" cy="1030069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000500" y="1993075"/>
            <a:ext cx="1905000" cy="369332"/>
            <a:chOff x="3048000" y="2057400"/>
            <a:chExt cx="1905000" cy="369332"/>
          </a:xfrm>
          <a:effectLst/>
        </p:grpSpPr>
        <p:sp>
          <p:nvSpPr>
            <p:cNvPr id="17" name="TextBox 16"/>
            <p:cNvSpPr txBox="1"/>
            <p:nvPr/>
          </p:nvSpPr>
          <p:spPr>
            <a:xfrm>
              <a:off x="3048000" y="2057400"/>
              <a:ext cx="822437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chemeClr val="bg1"/>
                  </a:solidFill>
                </a:rPr>
                <a:t>Oops!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18" name="Straight Arrow Connector 17"/>
            <p:cNvCxnSpPr>
              <a:stCxn id="17" idx="3"/>
            </p:cNvCxnSpPr>
            <p:nvPr/>
          </p:nvCxnSpPr>
          <p:spPr>
            <a:xfrm flipV="1">
              <a:off x="3870437" y="2209800"/>
              <a:ext cx="1082563" cy="32266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“Control” Plots: 2,482</a:t>
            </a:r>
          </a:p>
          <a:p>
            <a:r>
              <a:rPr lang="en-US" dirty="0" smtClean="0"/>
              <a:t>“Control” Plots after filtering for known treatments: 1,770</a:t>
            </a:r>
          </a:p>
          <a:p>
            <a:r>
              <a:rPr lang="en-US" dirty="0" smtClean="0"/>
              <a:t>Plots after merging with age, site index, and location information: 485</a:t>
            </a:r>
          </a:p>
          <a:p>
            <a:r>
              <a:rPr lang="en-US" dirty="0" smtClean="0"/>
              <a:t>Plots greater than 10 years old: 451</a:t>
            </a:r>
          </a:p>
          <a:p>
            <a:r>
              <a:rPr lang="en-US" dirty="0" smtClean="0"/>
              <a:t>Plots that made it through the models (no heavy in-growth, no unrecorded thinnings): 393</a:t>
            </a:r>
          </a:p>
          <a:p>
            <a:r>
              <a:rPr lang="en-US" dirty="0" smtClean="0"/>
              <a:t>Growth Intervals to test: 2,532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Conditions</a:t>
            </a:r>
            <a:endParaRPr lang="en-US" dirty="0"/>
          </a:p>
        </p:txBody>
      </p:sp>
      <p:pic>
        <p:nvPicPr>
          <p:cNvPr id="2051" name="Picture 3" descr="C:\weyerhaeuser\models\Organon\organondll\Testing\organon-smc validation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0" cy="4572000"/>
          </a:xfrm>
          <a:prstGeom prst="rect">
            <a:avLst/>
          </a:prstGeom>
          <a:noFill/>
        </p:spPr>
      </p:pic>
      <p:pic>
        <p:nvPicPr>
          <p:cNvPr id="2052" name="Picture 4" descr="C:\weyerhaeuser\models\Organon\organondll\Testing\organon-smc validation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Conditions</a:t>
            </a:r>
            <a:endParaRPr lang="en-US" dirty="0"/>
          </a:p>
        </p:txBody>
      </p:sp>
      <p:pic>
        <p:nvPicPr>
          <p:cNvPr id="6146" name="Picture 2" descr="C:\weyerhaeuser\models\Organon\organondll\Testing\organon-smc validation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4572000" cy="4572000"/>
          </a:xfrm>
          <a:prstGeom prst="rect">
            <a:avLst/>
          </a:prstGeom>
          <a:noFill/>
        </p:spPr>
      </p:pic>
      <p:pic>
        <p:nvPicPr>
          <p:cNvPr id="6147" name="Picture 3" descr="C:\weyerhaeuser\models\Organon\organondll\Testing\organon-smc validation0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2913</TotalTime>
  <Words>658</Words>
  <Application>Microsoft Office PowerPoint</Application>
  <PresentationFormat>On-screen Show (4:3)</PresentationFormat>
  <Paragraphs>93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Apex</vt:lpstr>
      <vt:lpstr>Model Validation using the SMC Database</vt:lpstr>
      <vt:lpstr>Acknowledgements</vt:lpstr>
      <vt:lpstr>Objectives</vt:lpstr>
      <vt:lpstr>Approach</vt:lpstr>
      <vt:lpstr>First-to-Last Validation</vt:lpstr>
      <vt:lpstr>Example</vt:lpstr>
      <vt:lpstr>The Data</vt:lpstr>
      <vt:lpstr>Initial Conditions</vt:lpstr>
      <vt:lpstr>Initial Conditions</vt:lpstr>
      <vt:lpstr>Initial Conditions</vt:lpstr>
      <vt:lpstr>Initial Conditions</vt:lpstr>
      <vt:lpstr>Initial Conditions</vt:lpstr>
      <vt:lpstr>The Models</vt:lpstr>
      <vt:lpstr>Results</vt:lpstr>
      <vt:lpstr>Results – Basal Area</vt:lpstr>
      <vt:lpstr>Results – Trees per Acre</vt:lpstr>
      <vt:lpstr>Results - Height</vt:lpstr>
      <vt:lpstr>Results – Dq</vt:lpstr>
      <vt:lpstr>Results – Total Cubic Volume</vt:lpstr>
      <vt:lpstr>Results – Total Cubic Volume</vt:lpstr>
      <vt:lpstr>Results – Total Cubic Volume</vt:lpstr>
      <vt:lpstr>Results –  Stand Density Management Diagram</vt:lpstr>
      <vt:lpstr>Results – 10-Year Projection Errors</vt:lpstr>
      <vt:lpstr>Results – 10-Year Projection Errors</vt:lpstr>
      <vt:lpstr>Results – 10-Year Projection Errors</vt:lpstr>
      <vt:lpstr>Model Error Comparison</vt:lpstr>
      <vt:lpstr>Model Error Comparison</vt:lpstr>
      <vt:lpstr>Model Error Comparison</vt:lpstr>
      <vt:lpstr>Model Error Comparison</vt:lpstr>
      <vt:lpstr>Model Error Comparison</vt:lpstr>
      <vt:lpstr>Model Error Comparison</vt:lpstr>
      <vt:lpstr>Conclusions</vt:lpstr>
      <vt:lpstr>Conclusions</vt:lpstr>
      <vt:lpstr>The End / What’s Next</vt:lpstr>
    </vt:vector>
  </TitlesOfParts>
  <Company>Weyerhaeuser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Validation using the SMC Database</dc:title>
  <dc:creator>Greg Johnson</dc:creator>
  <cp:lastModifiedBy>Greg Johnson</cp:lastModifiedBy>
  <cp:revision>45</cp:revision>
  <dcterms:created xsi:type="dcterms:W3CDTF">2013-09-13T18:55:36Z</dcterms:created>
  <dcterms:modified xsi:type="dcterms:W3CDTF">2013-11-15T05:24:56Z</dcterms:modified>
</cp:coreProperties>
</file>