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06" r:id="rId3"/>
    <p:sldId id="258" r:id="rId4"/>
    <p:sldId id="305" r:id="rId5"/>
    <p:sldId id="259" r:id="rId6"/>
    <p:sldId id="260" r:id="rId7"/>
    <p:sldId id="261" r:id="rId8"/>
    <p:sldId id="278" r:id="rId9"/>
    <p:sldId id="299" r:id="rId10"/>
    <p:sldId id="277" r:id="rId11"/>
    <p:sldId id="302" r:id="rId12"/>
    <p:sldId id="303" r:id="rId13"/>
    <p:sldId id="263" r:id="rId14"/>
    <p:sldId id="264" r:id="rId15"/>
    <p:sldId id="308" r:id="rId16"/>
    <p:sldId id="265" r:id="rId17"/>
    <p:sldId id="266" r:id="rId18"/>
    <p:sldId id="267" r:id="rId19"/>
    <p:sldId id="268" r:id="rId20"/>
    <p:sldId id="269" r:id="rId21"/>
    <p:sldId id="304" r:id="rId22"/>
    <p:sldId id="301" r:id="rId23"/>
    <p:sldId id="270" r:id="rId24"/>
    <p:sldId id="311" r:id="rId25"/>
    <p:sldId id="310" r:id="rId26"/>
    <p:sldId id="313" r:id="rId27"/>
    <p:sldId id="271" r:id="rId28"/>
    <p:sldId id="309" r:id="rId29"/>
    <p:sldId id="281" r:id="rId30"/>
    <p:sldId id="314" r:id="rId31"/>
    <p:sldId id="272" r:id="rId32"/>
    <p:sldId id="273" r:id="rId33"/>
    <p:sldId id="274" r:id="rId34"/>
    <p:sldId id="275" r:id="rId35"/>
    <p:sldId id="300" r:id="rId36"/>
    <p:sldId id="27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runk, Jacob" initials="S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050" autoAdjust="0"/>
  </p:normalViewPr>
  <p:slideViewPr>
    <p:cSldViewPr>
      <p:cViewPr varScale="1">
        <p:scale>
          <a:sx n="77" d="100"/>
          <a:sy n="77" d="100"/>
        </p:scale>
        <p:origin x="-25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yDrive\Documents\Manuscript\Submitted\2013%20-%20unknown%20-%20Strunk%20-Tree%20list%20KNN%20imputation%20Savanna%20River\Oct%2029%20Manuscript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yDrive\Documents\Manuscript\Submitted\2013%20-%20unknown%20-%20Strunk%20-Tree%20list%20KNN%20imputation%20Savanna%20River\Oct%2029%20Manuscript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yDrive\Documents\Manuscript\Submitted\2013%20-%20unknown%20-%20Strunk%20-Tree%20list%20KNN%20imputation%20Savanna%20River\Oct%2029%20ManuscriptTab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yDrive\Documents\Manuscript\Submitted\2013%20-%20unknown%20-%20Strunk%20-Tree%20list%20KNN%20imputation%20Savanna%20River\Oct%2029%20Manuscript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Results2!$D$4</c:f>
              <c:strCache>
                <c:ptCount val="1"/>
                <c:pt idx="0">
                  <c:v>Euc.</c:v>
                </c:pt>
              </c:strCache>
            </c:strRef>
          </c:tx>
          <c:cat>
            <c:numRef>
              <c:f>Results2!$C$5:$C$10</c:f>
              <c:numCache>
                <c:formatCode>0</c:formatCode>
                <c:ptCount val="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</c:numCache>
            </c:numRef>
          </c:cat>
          <c:val>
            <c:numRef>
              <c:f>Results2!$D$5:$D$10</c:f>
              <c:numCache>
                <c:formatCode>0.00</c:formatCode>
                <c:ptCount val="6"/>
                <c:pt idx="0">
                  <c:v>0.72219999999999995</c:v>
                </c:pt>
                <c:pt idx="1">
                  <c:v>0.76137999999999995</c:v>
                </c:pt>
                <c:pt idx="2">
                  <c:v>0.74016999999999999</c:v>
                </c:pt>
                <c:pt idx="3">
                  <c:v>0.65800999999999998</c:v>
                </c:pt>
                <c:pt idx="4">
                  <c:v>0.56720000000000004</c:v>
                </c:pt>
                <c:pt idx="5">
                  <c:v>0.50034999999999996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Results2!$E$4</c:f>
              <c:strCache>
                <c:ptCount val="1"/>
                <c:pt idx="0">
                  <c:v>ICA</c:v>
                </c:pt>
              </c:strCache>
            </c:strRef>
          </c:tx>
          <c:cat>
            <c:numRef>
              <c:f>Results2!$C$5:$C$10</c:f>
              <c:numCache>
                <c:formatCode>0</c:formatCode>
                <c:ptCount val="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</c:numCache>
            </c:numRef>
          </c:cat>
          <c:val>
            <c:numRef>
              <c:f>Results2!$E$5:$E$10</c:f>
            </c:numRef>
          </c:val>
          <c:smooth val="1"/>
        </c:ser>
        <c:ser>
          <c:idx val="2"/>
          <c:order val="2"/>
          <c:tx>
            <c:strRef>
              <c:f>Results2!$F$4</c:f>
              <c:strCache>
                <c:ptCount val="1"/>
                <c:pt idx="0">
                  <c:v>Mah.</c:v>
                </c:pt>
              </c:strCache>
            </c:strRef>
          </c:tx>
          <c:cat>
            <c:numRef>
              <c:f>Results2!$C$5:$C$10</c:f>
              <c:numCache>
                <c:formatCode>0</c:formatCode>
                <c:ptCount val="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</c:numCache>
            </c:numRef>
          </c:cat>
          <c:val>
            <c:numRef>
              <c:f>Results2!$F$5:$F$10</c:f>
              <c:numCache>
                <c:formatCode>0.00</c:formatCode>
                <c:ptCount val="6"/>
                <c:pt idx="0">
                  <c:v>0.71619999999999995</c:v>
                </c:pt>
                <c:pt idx="1">
                  <c:v>0.78763000000000005</c:v>
                </c:pt>
                <c:pt idx="2">
                  <c:v>0.75356000000000001</c:v>
                </c:pt>
                <c:pt idx="3">
                  <c:v>0.67810999999999999</c:v>
                </c:pt>
                <c:pt idx="4">
                  <c:v>0.57784000000000002</c:v>
                </c:pt>
                <c:pt idx="5">
                  <c:v>0.51351000000000002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Results2!$G$4</c:f>
              <c:strCache>
                <c:ptCount val="1"/>
                <c:pt idx="0">
                  <c:v>MSN</c:v>
                </c:pt>
              </c:strCache>
            </c:strRef>
          </c:tx>
          <c:cat>
            <c:numRef>
              <c:f>Results2!$C$5:$C$10</c:f>
              <c:numCache>
                <c:formatCode>0</c:formatCode>
                <c:ptCount val="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</c:numCache>
            </c:numRef>
          </c:cat>
          <c:val>
            <c:numRef>
              <c:f>Results2!$G$5:$G$10</c:f>
              <c:numCache>
                <c:formatCode>0.00</c:formatCode>
                <c:ptCount val="6"/>
                <c:pt idx="0">
                  <c:v>0.47283999999999998</c:v>
                </c:pt>
                <c:pt idx="1">
                  <c:v>0.63522999999999996</c:v>
                </c:pt>
                <c:pt idx="2">
                  <c:v>0.64204000000000006</c:v>
                </c:pt>
                <c:pt idx="3">
                  <c:v>0.58896000000000004</c:v>
                </c:pt>
                <c:pt idx="4">
                  <c:v>0.53205000000000002</c:v>
                </c:pt>
                <c:pt idx="5">
                  <c:v>0.46831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Results2!$H$4</c:f>
              <c:strCache>
                <c:ptCount val="1"/>
                <c:pt idx="0">
                  <c:v>RF</c:v>
                </c:pt>
              </c:strCache>
            </c:strRef>
          </c:tx>
          <c:cat>
            <c:numRef>
              <c:f>Results2!$C$5:$C$10</c:f>
              <c:numCache>
                <c:formatCode>0</c:formatCode>
                <c:ptCount val="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</c:numCache>
            </c:numRef>
          </c:cat>
          <c:val>
            <c:numRef>
              <c:f>Results2!$H$5:$H$10</c:f>
              <c:numCache>
                <c:formatCode>0.00</c:formatCode>
                <c:ptCount val="6"/>
                <c:pt idx="0">
                  <c:v>0.71394999999999997</c:v>
                </c:pt>
                <c:pt idx="1">
                  <c:v>0.77519000000000005</c:v>
                </c:pt>
                <c:pt idx="2">
                  <c:v>0.74075000000000002</c:v>
                </c:pt>
                <c:pt idx="3">
                  <c:v>0.66732000000000002</c:v>
                </c:pt>
                <c:pt idx="4">
                  <c:v>0.60007999999999995</c:v>
                </c:pt>
                <c:pt idx="5">
                  <c:v>0.51639000000000002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51328"/>
        <c:axId val="99253248"/>
      </c:lineChart>
      <c:catAx>
        <c:axId val="99251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99253248"/>
        <c:crosses val="autoZero"/>
        <c:auto val="1"/>
        <c:lblAlgn val="ctr"/>
        <c:lblOffset val="100"/>
        <c:noMultiLvlLbl val="0"/>
      </c:catAx>
      <c:valAx>
        <c:axId val="99253248"/>
        <c:scaling>
          <c:orientation val="minMax"/>
          <c:max val="0.8"/>
          <c:min val="0.4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Index I</a:t>
                </a:r>
              </a:p>
            </c:rich>
          </c:tx>
          <c:layout>
            <c:manualLayout>
              <c:xMode val="edge"/>
              <c:yMode val="edge"/>
              <c:x val="9.2592592592592587E-3"/>
              <c:y val="0.34452571358267714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99251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Results3!$G$8</c:f>
              <c:strCache>
                <c:ptCount val="1"/>
                <c:pt idx="0">
                  <c:v>Euc.</c:v>
                </c:pt>
              </c:strCache>
            </c:strRef>
          </c:tx>
          <c:marker>
            <c:symbol val="none"/>
          </c:marker>
          <c:cat>
            <c:strRef>
              <c:f>Results3!$F$9:$F$23</c:f>
              <c:strCache>
                <c:ptCount val="15"/>
                <c:pt idx="0">
                  <c:v>P30, P90</c:v>
                </c:pt>
                <c:pt idx="1">
                  <c:v>P30, P90, age</c:v>
                </c:pt>
                <c:pt idx="2">
                  <c:v>P30, P50, P90, FWOF, age</c:v>
                </c:pt>
                <c:pt idx="3">
                  <c:v>P30, P90, FWOF</c:v>
                </c:pt>
                <c:pt idx="4">
                  <c:v>P30, P50, P90, age</c:v>
                </c:pt>
                <c:pt idx="5">
                  <c:v>P30, P90, cover(1.50)</c:v>
                </c:pt>
                <c:pt idx="6">
                  <c:v>P30, P90, cover(1.50), FWOF</c:v>
                </c:pt>
                <c:pt idx="7">
                  <c:v>P30, P50, P90, cover(1.50), FWOF, age</c:v>
                </c:pt>
                <c:pt idx="8">
                  <c:v>P30, P50, P90, cover(1.50), age</c:v>
                </c:pt>
                <c:pt idx="9">
                  <c:v>P90, age</c:v>
                </c:pt>
                <c:pt idx="10">
                  <c:v>P90, FWOF</c:v>
                </c:pt>
                <c:pt idx="11">
                  <c:v>P30, age</c:v>
                </c:pt>
                <c:pt idx="12">
                  <c:v>P30, FWOF</c:v>
                </c:pt>
                <c:pt idx="13">
                  <c:v>P90, cover(1.50)</c:v>
                </c:pt>
                <c:pt idx="14">
                  <c:v>P30, cover(1.50)</c:v>
                </c:pt>
              </c:strCache>
            </c:strRef>
          </c:cat>
          <c:val>
            <c:numRef>
              <c:f>Results3!$G$9:$G$23</c:f>
              <c:numCache>
                <c:formatCode>0.00</c:formatCode>
                <c:ptCount val="15"/>
                <c:pt idx="0">
                  <c:v>0.78743578027776595</c:v>
                </c:pt>
                <c:pt idx="1">
                  <c:v>0.78283900015994701</c:v>
                </c:pt>
                <c:pt idx="2">
                  <c:v>0.78246596439383997</c:v>
                </c:pt>
                <c:pt idx="3">
                  <c:v>0.79272132196373102</c:v>
                </c:pt>
                <c:pt idx="4">
                  <c:v>0.77690429288100804</c:v>
                </c:pt>
                <c:pt idx="5">
                  <c:v>0.76137798161600601</c:v>
                </c:pt>
                <c:pt idx="6">
                  <c:v>0.76714336400111105</c:v>
                </c:pt>
                <c:pt idx="7">
                  <c:v>0.75906109606869299</c:v>
                </c:pt>
                <c:pt idx="8">
                  <c:v>0.76349636628777795</c:v>
                </c:pt>
                <c:pt idx="9">
                  <c:v>0.73016020218955302</c:v>
                </c:pt>
                <c:pt idx="10">
                  <c:v>0.73206393499591305</c:v>
                </c:pt>
                <c:pt idx="11">
                  <c:v>0.71712843736047005</c:v>
                </c:pt>
                <c:pt idx="12">
                  <c:v>0.69920344359944098</c:v>
                </c:pt>
                <c:pt idx="13">
                  <c:v>0.69025527420994304</c:v>
                </c:pt>
                <c:pt idx="14">
                  <c:v>0.65141683256164595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Results3!$H$8</c:f>
              <c:strCache>
                <c:ptCount val="1"/>
                <c:pt idx="0">
                  <c:v>Mah.</c:v>
                </c:pt>
              </c:strCache>
            </c:strRef>
          </c:tx>
          <c:marker>
            <c:symbol val="none"/>
          </c:marker>
          <c:cat>
            <c:strRef>
              <c:f>Results3!$F$9:$F$23</c:f>
              <c:strCache>
                <c:ptCount val="15"/>
                <c:pt idx="0">
                  <c:v>P30, P90</c:v>
                </c:pt>
                <c:pt idx="1">
                  <c:v>P30, P90, age</c:v>
                </c:pt>
                <c:pt idx="2">
                  <c:v>P30, P50, P90, FWOF, age</c:v>
                </c:pt>
                <c:pt idx="3">
                  <c:v>P30, P90, FWOF</c:v>
                </c:pt>
                <c:pt idx="4">
                  <c:v>P30, P50, P90, age</c:v>
                </c:pt>
                <c:pt idx="5">
                  <c:v>P30, P90, cover(1.50)</c:v>
                </c:pt>
                <c:pt idx="6">
                  <c:v>P30, P90, cover(1.50), FWOF</c:v>
                </c:pt>
                <c:pt idx="7">
                  <c:v>P30, P50, P90, cover(1.50), FWOF, age</c:v>
                </c:pt>
                <c:pt idx="8">
                  <c:v>P30, P50, P90, cover(1.50), age</c:v>
                </c:pt>
                <c:pt idx="9">
                  <c:v>P90, age</c:v>
                </c:pt>
                <c:pt idx="10">
                  <c:v>P90, FWOF</c:v>
                </c:pt>
                <c:pt idx="11">
                  <c:v>P30, age</c:v>
                </c:pt>
                <c:pt idx="12">
                  <c:v>P30, FWOF</c:v>
                </c:pt>
                <c:pt idx="13">
                  <c:v>P90, cover(1.50)</c:v>
                </c:pt>
                <c:pt idx="14">
                  <c:v>P30, cover(1.50)</c:v>
                </c:pt>
              </c:strCache>
            </c:strRef>
          </c:cat>
          <c:val>
            <c:numRef>
              <c:f>Results3!$H$9:$H$23</c:f>
              <c:numCache>
                <c:formatCode>0.00</c:formatCode>
                <c:ptCount val="15"/>
                <c:pt idx="0">
                  <c:v>0.80205294711280195</c:v>
                </c:pt>
                <c:pt idx="1">
                  <c:v>0.79646105761891695</c:v>
                </c:pt>
                <c:pt idx="2">
                  <c:v>0.76958945746741003</c:v>
                </c:pt>
                <c:pt idx="3">
                  <c:v>0.78094360334836099</c:v>
                </c:pt>
                <c:pt idx="4">
                  <c:v>0.78382316854287304</c:v>
                </c:pt>
                <c:pt idx="5">
                  <c:v>0.78763219715461197</c:v>
                </c:pt>
                <c:pt idx="6">
                  <c:v>0.77574558960751505</c:v>
                </c:pt>
                <c:pt idx="7">
                  <c:v>0.76366933817932503</c:v>
                </c:pt>
                <c:pt idx="8">
                  <c:v>0.76072204302727897</c:v>
                </c:pt>
                <c:pt idx="9">
                  <c:v>0.73226451987014596</c:v>
                </c:pt>
                <c:pt idx="10">
                  <c:v>0.72820020141847397</c:v>
                </c:pt>
                <c:pt idx="11">
                  <c:v>0.71582958517484996</c:v>
                </c:pt>
                <c:pt idx="12">
                  <c:v>0.69640984335102796</c:v>
                </c:pt>
                <c:pt idx="13">
                  <c:v>0.69599148061334204</c:v>
                </c:pt>
                <c:pt idx="14">
                  <c:v>0.66469867723392895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Results3!$I$8</c:f>
              <c:strCache>
                <c:ptCount val="1"/>
                <c:pt idx="0">
                  <c:v>MSN</c:v>
                </c:pt>
              </c:strCache>
            </c:strRef>
          </c:tx>
          <c:marker>
            <c:symbol val="none"/>
          </c:marker>
          <c:cat>
            <c:strRef>
              <c:f>Results3!$F$9:$F$23</c:f>
              <c:strCache>
                <c:ptCount val="15"/>
                <c:pt idx="0">
                  <c:v>P30, P90</c:v>
                </c:pt>
                <c:pt idx="1">
                  <c:v>P30, P90, age</c:v>
                </c:pt>
                <c:pt idx="2">
                  <c:v>P30, P50, P90, FWOF, age</c:v>
                </c:pt>
                <c:pt idx="3">
                  <c:v>P30, P90, FWOF</c:v>
                </c:pt>
                <c:pt idx="4">
                  <c:v>P30, P50, P90, age</c:v>
                </c:pt>
                <c:pt idx="5">
                  <c:v>P30, P90, cover(1.50)</c:v>
                </c:pt>
                <c:pt idx="6">
                  <c:v>P30, P90, cover(1.50), FWOF</c:v>
                </c:pt>
                <c:pt idx="7">
                  <c:v>P30, P50, P90, cover(1.50), FWOF, age</c:v>
                </c:pt>
                <c:pt idx="8">
                  <c:v>P30, P50, P90, cover(1.50), age</c:v>
                </c:pt>
                <c:pt idx="9">
                  <c:v>P90, age</c:v>
                </c:pt>
                <c:pt idx="10">
                  <c:v>P90, FWOF</c:v>
                </c:pt>
                <c:pt idx="11">
                  <c:v>P30, age</c:v>
                </c:pt>
                <c:pt idx="12">
                  <c:v>P30, FWOF</c:v>
                </c:pt>
                <c:pt idx="13">
                  <c:v>P90, cover(1.50)</c:v>
                </c:pt>
                <c:pt idx="14">
                  <c:v>P30, cover(1.50)</c:v>
                </c:pt>
              </c:strCache>
            </c:strRef>
          </c:cat>
          <c:val>
            <c:numRef>
              <c:f>Results3!$I$9:$I$23</c:f>
              <c:numCache>
                <c:formatCode>0.00</c:formatCode>
                <c:ptCount val="15"/>
                <c:pt idx="0">
                  <c:v>0.71901080918022298</c:v>
                </c:pt>
                <c:pt idx="1">
                  <c:v>0.71660535368844303</c:v>
                </c:pt>
                <c:pt idx="2">
                  <c:v>0.69406482382135504</c:v>
                </c:pt>
                <c:pt idx="3">
                  <c:v>0.71409413526297705</c:v>
                </c:pt>
                <c:pt idx="4">
                  <c:v>0.68850315230852299</c:v>
                </c:pt>
                <c:pt idx="5">
                  <c:v>0.63522833071183704</c:v>
                </c:pt>
                <c:pt idx="6">
                  <c:v>0.68683022235745095</c:v>
                </c:pt>
                <c:pt idx="7">
                  <c:v>0.67834886867525901</c:v>
                </c:pt>
                <c:pt idx="8">
                  <c:v>0.68697870726435095</c:v>
                </c:pt>
                <c:pt idx="9">
                  <c:v>0.69882571883627398</c:v>
                </c:pt>
                <c:pt idx="10">
                  <c:v>0.70117490636333402</c:v>
                </c:pt>
                <c:pt idx="11">
                  <c:v>0.62407008070805903</c:v>
                </c:pt>
                <c:pt idx="12">
                  <c:v>0.65149185651460595</c:v>
                </c:pt>
                <c:pt idx="13">
                  <c:v>0.64351899851358796</c:v>
                </c:pt>
                <c:pt idx="14">
                  <c:v>0.46440452081836497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Results3!$J$8</c:f>
              <c:strCache>
                <c:ptCount val="1"/>
                <c:pt idx="0">
                  <c:v>RF</c:v>
                </c:pt>
              </c:strCache>
            </c:strRef>
          </c:tx>
          <c:marker>
            <c:symbol val="none"/>
          </c:marker>
          <c:cat>
            <c:strRef>
              <c:f>Results3!$F$9:$F$23</c:f>
              <c:strCache>
                <c:ptCount val="15"/>
                <c:pt idx="0">
                  <c:v>P30, P90</c:v>
                </c:pt>
                <c:pt idx="1">
                  <c:v>P30, P90, age</c:v>
                </c:pt>
                <c:pt idx="2">
                  <c:v>P30, P50, P90, FWOF, age</c:v>
                </c:pt>
                <c:pt idx="3">
                  <c:v>P30, P90, FWOF</c:v>
                </c:pt>
                <c:pt idx="4">
                  <c:v>P30, P50, P90, age</c:v>
                </c:pt>
                <c:pt idx="5">
                  <c:v>P30, P90, cover(1.50)</c:v>
                </c:pt>
                <c:pt idx="6">
                  <c:v>P30, P90, cover(1.50), FWOF</c:v>
                </c:pt>
                <c:pt idx="7">
                  <c:v>P30, P50, P90, cover(1.50), FWOF, age</c:v>
                </c:pt>
                <c:pt idx="8">
                  <c:v>P30, P50, P90, cover(1.50), age</c:v>
                </c:pt>
                <c:pt idx="9">
                  <c:v>P90, age</c:v>
                </c:pt>
                <c:pt idx="10">
                  <c:v>P90, FWOF</c:v>
                </c:pt>
                <c:pt idx="11">
                  <c:v>P30, age</c:v>
                </c:pt>
                <c:pt idx="12">
                  <c:v>P30, FWOF</c:v>
                </c:pt>
                <c:pt idx="13">
                  <c:v>P90, cover(1.50)</c:v>
                </c:pt>
                <c:pt idx="14">
                  <c:v>P30, cover(1.50)</c:v>
                </c:pt>
              </c:strCache>
            </c:strRef>
          </c:cat>
          <c:val>
            <c:numRef>
              <c:f>Results3!$J$9:$J$23</c:f>
              <c:numCache>
                <c:formatCode>0.00</c:formatCode>
                <c:ptCount val="15"/>
                <c:pt idx="0">
                  <c:v>0.78413472634752701</c:v>
                </c:pt>
                <c:pt idx="1">
                  <c:v>0.79240976415907804</c:v>
                </c:pt>
                <c:pt idx="2">
                  <c:v>0.79622921276428404</c:v>
                </c:pt>
                <c:pt idx="3">
                  <c:v>0.79158606367553797</c:v>
                </c:pt>
                <c:pt idx="4">
                  <c:v>0.78783434502786598</c:v>
                </c:pt>
                <c:pt idx="5">
                  <c:v>0.77307181928396895</c:v>
                </c:pt>
                <c:pt idx="6">
                  <c:v>0.76828852128309699</c:v>
                </c:pt>
                <c:pt idx="7">
                  <c:v>0.77506620603348897</c:v>
                </c:pt>
                <c:pt idx="8">
                  <c:v>0.77382049581454904</c:v>
                </c:pt>
                <c:pt idx="9">
                  <c:v>0.72696282719430705</c:v>
                </c:pt>
                <c:pt idx="10">
                  <c:v>0.73170079822359901</c:v>
                </c:pt>
                <c:pt idx="11">
                  <c:v>0.72849560823325399</c:v>
                </c:pt>
                <c:pt idx="12">
                  <c:v>0.69605660557250804</c:v>
                </c:pt>
                <c:pt idx="13">
                  <c:v>0.69738723873820097</c:v>
                </c:pt>
                <c:pt idx="14">
                  <c:v>0.65923391166033696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22976"/>
        <c:axId val="99837056"/>
      </c:lineChart>
      <c:catAx>
        <c:axId val="99822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837056"/>
        <c:crosses val="autoZero"/>
        <c:auto val="1"/>
        <c:lblAlgn val="ctr"/>
        <c:lblOffset val="100"/>
        <c:noMultiLvlLbl val="0"/>
      </c:catAx>
      <c:valAx>
        <c:axId val="99837056"/>
        <c:scaling>
          <c:orientation val="minMax"/>
          <c:max val="0.85000000000000009"/>
          <c:min val="0.4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Index I</a:t>
                </a:r>
                <a:endParaRPr lang="en-US" dirty="0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99822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72329153300282"/>
          <c:y val="4.5551383000201895E-2"/>
          <c:w val="0.75632764654418194"/>
          <c:h val="0.53931294165152432"/>
        </c:manualLayout>
      </c:layout>
      <c:lineChart>
        <c:grouping val="standard"/>
        <c:varyColors val="0"/>
        <c:ser>
          <c:idx val="0"/>
          <c:order val="0"/>
          <c:tx>
            <c:strRef>
              <c:f>Result4b!$Q$43</c:f>
              <c:strCache>
                <c:ptCount val="1"/>
                <c:pt idx="0">
                  <c:v>MSN</c:v>
                </c:pt>
              </c:strCache>
            </c:strRef>
          </c:tx>
          <c:cat>
            <c:strRef>
              <c:f>Result4b!$P$44:$P$53</c:f>
              <c:strCache>
                <c:ptCount val="10"/>
                <c:pt idx="0">
                  <c:v>BA(HS,HW,HW&gt;23,SW(8-26),SW(26-36),SW&gt;41) :: P30,P90</c:v>
                </c:pt>
                <c:pt idx="1">
                  <c:v>TPH(HS,HW,SW&gt;36,SW&gt;41) :: P30,P90</c:v>
                </c:pt>
                <c:pt idx="2">
                  <c:v>BA(HS,HW,HW&gt;23,SW(8-26),SW(26-36),SW&gt;41) :: P30,P50,P90,FWOF,age</c:v>
                </c:pt>
                <c:pt idx="3">
                  <c:v>Lor.(HS,HW,SW) :: P30,P50,P90,FWOF,age</c:v>
                </c:pt>
                <c:pt idx="4">
                  <c:v>TPH(HS,HW,SW&gt;36,SW&gt;41) :: P30,P50,P90,FWOF,age</c:v>
                </c:pt>
                <c:pt idx="5">
                  <c:v>BA(HS,HW,SW) :: P30,P50,P90,FWOF,age</c:v>
                </c:pt>
                <c:pt idx="6">
                  <c:v>BA,Lor.,TPH :: P30,P50,P90,FWOF,age</c:v>
                </c:pt>
                <c:pt idx="7">
                  <c:v>BA,Lor.,TPH :: P30,P90</c:v>
                </c:pt>
                <c:pt idx="8">
                  <c:v>Lor.(HS,HW,SW) :: P30,P90</c:v>
                </c:pt>
                <c:pt idx="9">
                  <c:v>BA(HS,HW,SW) :: P30,P90</c:v>
                </c:pt>
              </c:strCache>
            </c:strRef>
          </c:cat>
          <c:val>
            <c:numRef>
              <c:f>Result4b!$Q$44:$Q$53</c:f>
              <c:numCache>
                <c:formatCode>0.00</c:formatCode>
                <c:ptCount val="10"/>
                <c:pt idx="0">
                  <c:v>0.80703005699215402</c:v>
                </c:pt>
                <c:pt idx="1">
                  <c:v>0.80381861500572804</c:v>
                </c:pt>
                <c:pt idx="2">
                  <c:v>0.78169280087861404</c:v>
                </c:pt>
                <c:pt idx="3">
                  <c:v>0.79047893936970504</c:v>
                </c:pt>
                <c:pt idx="4">
                  <c:v>0.75341293861008796</c:v>
                </c:pt>
                <c:pt idx="5">
                  <c:v>0.75333895665647399</c:v>
                </c:pt>
                <c:pt idx="6">
                  <c:v>0.71446560803006398</c:v>
                </c:pt>
                <c:pt idx="7">
                  <c:v>0.70900240545549198</c:v>
                </c:pt>
                <c:pt idx="8">
                  <c:v>0.69616757850292799</c:v>
                </c:pt>
                <c:pt idx="9">
                  <c:v>0.58409012877548905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Result4b!$R$43</c:f>
              <c:strCache>
                <c:ptCount val="1"/>
                <c:pt idx="0">
                  <c:v>RF</c:v>
                </c:pt>
              </c:strCache>
            </c:strRef>
          </c:tx>
          <c:cat>
            <c:strRef>
              <c:f>Result4b!$P$44:$P$53</c:f>
              <c:strCache>
                <c:ptCount val="10"/>
                <c:pt idx="0">
                  <c:v>BA(HS,HW,HW&gt;23,SW(8-26),SW(26-36),SW&gt;41) :: P30,P90</c:v>
                </c:pt>
                <c:pt idx="1">
                  <c:v>TPH(HS,HW,SW&gt;36,SW&gt;41) :: P30,P90</c:v>
                </c:pt>
                <c:pt idx="2">
                  <c:v>BA(HS,HW,HW&gt;23,SW(8-26),SW(26-36),SW&gt;41) :: P30,P50,P90,FWOF,age</c:v>
                </c:pt>
                <c:pt idx="3">
                  <c:v>Lor.(HS,HW,SW) :: P30,P50,P90,FWOF,age</c:v>
                </c:pt>
                <c:pt idx="4">
                  <c:v>TPH(HS,HW,SW&gt;36,SW&gt;41) :: P30,P50,P90,FWOF,age</c:v>
                </c:pt>
                <c:pt idx="5">
                  <c:v>BA(HS,HW,SW) :: P30,P50,P90,FWOF,age</c:v>
                </c:pt>
                <c:pt idx="6">
                  <c:v>BA,Lor.,TPH :: P30,P50,P90,FWOF,age</c:v>
                </c:pt>
                <c:pt idx="7">
                  <c:v>BA,Lor.,TPH :: P30,P90</c:v>
                </c:pt>
                <c:pt idx="8">
                  <c:v>Lor.(HS,HW,SW) :: P30,P90</c:v>
                </c:pt>
                <c:pt idx="9">
                  <c:v>BA(HS,HW,SW) :: P30,P90</c:v>
                </c:pt>
              </c:strCache>
            </c:strRef>
          </c:cat>
          <c:val>
            <c:numRef>
              <c:f>Result4b!$R$44:$R$53</c:f>
              <c:numCache>
                <c:formatCode>0.00</c:formatCode>
                <c:ptCount val="10"/>
                <c:pt idx="0">
                  <c:v>0.79253011508361804</c:v>
                </c:pt>
                <c:pt idx="1">
                  <c:v>0.79381177428001704</c:v>
                </c:pt>
                <c:pt idx="2">
                  <c:v>0.80781989249692698</c:v>
                </c:pt>
                <c:pt idx="3">
                  <c:v>0.79122084290453198</c:v>
                </c:pt>
                <c:pt idx="4">
                  <c:v>0.79651107358755702</c:v>
                </c:pt>
                <c:pt idx="5">
                  <c:v>0.80306733347678205</c:v>
                </c:pt>
                <c:pt idx="6">
                  <c:v>0.80608704758342098</c:v>
                </c:pt>
                <c:pt idx="7">
                  <c:v>0.78957448393679897</c:v>
                </c:pt>
                <c:pt idx="8">
                  <c:v>0.78030225275048704</c:v>
                </c:pt>
                <c:pt idx="9">
                  <c:v>0.80107815672399596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77248"/>
        <c:axId val="99878784"/>
      </c:lineChart>
      <c:catAx>
        <c:axId val="99877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99878784"/>
        <c:crosses val="autoZero"/>
        <c:auto val="1"/>
        <c:lblAlgn val="ctr"/>
        <c:lblOffset val="100"/>
        <c:noMultiLvlLbl val="0"/>
      </c:catAx>
      <c:valAx>
        <c:axId val="99878784"/>
        <c:scaling>
          <c:orientation val="minMax"/>
          <c:min val="0.5500000000000000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Index I</a:t>
                </a:r>
                <a:endParaRPr lang="en-US" dirty="0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99877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5923495674152"/>
          <c:y val="3.9400121358917156E-2"/>
          <c:w val="0.73206607854573735"/>
          <c:h val="0.55219238745435217"/>
        </c:manualLayout>
      </c:layout>
      <c:lineChart>
        <c:grouping val="standard"/>
        <c:varyColors val="0"/>
        <c:ser>
          <c:idx val="0"/>
          <c:order val="0"/>
          <c:tx>
            <c:strRef>
              <c:f>Results7c!$AO$13</c:f>
              <c:strCache>
                <c:ptCount val="1"/>
                <c:pt idx="0">
                  <c:v>un-stratified</c:v>
                </c:pt>
              </c:strCache>
            </c:strRef>
          </c:tx>
          <c:marker>
            <c:symbol val="none"/>
          </c:marker>
          <c:cat>
            <c:strRef>
              <c:f>Results7c!$AM$14:$AM$26</c:f>
              <c:strCache>
                <c:ptCount val="13"/>
                <c:pt idx="0">
                  <c:v>all (n=190)</c:v>
                </c:pt>
                <c:pt idx="1">
                  <c:v>hardwood (n=176)</c:v>
                </c:pt>
                <c:pt idx="2">
                  <c:v>conifer (n=176)</c:v>
                </c:pt>
                <c:pt idx="3">
                  <c:v>Loblolly pine (n=151)</c:v>
                </c:pt>
                <c:pt idx="4">
                  <c:v>Water oak (n=102)</c:v>
                </c:pt>
                <c:pt idx="5">
                  <c:v>Sweetgum (n=85)</c:v>
                </c:pt>
                <c:pt idx="6">
                  <c:v>Longleaf pine (n=79)</c:v>
                </c:pt>
                <c:pt idx="7">
                  <c:v>Black cherry (n=71)</c:v>
                </c:pt>
                <c:pt idx="8">
                  <c:v>Snag (n=66)</c:v>
                </c:pt>
                <c:pt idx="9">
                  <c:v>Laurel oak (n=62)</c:v>
                </c:pt>
                <c:pt idx="10">
                  <c:v>Mockernut hickory (n=54)</c:v>
                </c:pt>
                <c:pt idx="11">
                  <c:v>Blackgum (n=54)</c:v>
                </c:pt>
                <c:pt idx="12">
                  <c:v>Post oak (n=51)</c:v>
                </c:pt>
              </c:strCache>
            </c:strRef>
          </c:cat>
          <c:val>
            <c:numRef>
              <c:f>Results7c!$AO$14:$AO$26</c:f>
              <c:numCache>
                <c:formatCode>General</c:formatCode>
                <c:ptCount val="13"/>
                <c:pt idx="0">
                  <c:v>0.80816844127838705</c:v>
                </c:pt>
                <c:pt idx="1">
                  <c:v>0.79853394986191195</c:v>
                </c:pt>
                <c:pt idx="2">
                  <c:v>0.70562917910697798</c:v>
                </c:pt>
                <c:pt idx="3">
                  <c:v>0.571738588757708</c:v>
                </c:pt>
                <c:pt idx="4">
                  <c:v>0.65162866633029504</c:v>
                </c:pt>
                <c:pt idx="5">
                  <c:v>0.35739147274649602</c:v>
                </c:pt>
                <c:pt idx="6">
                  <c:v>0.53623573516421197</c:v>
                </c:pt>
                <c:pt idx="7">
                  <c:v>0.451990238590674</c:v>
                </c:pt>
                <c:pt idx="8">
                  <c:v>0.41357483814715501</c:v>
                </c:pt>
                <c:pt idx="9">
                  <c:v>0.36244204877723402</c:v>
                </c:pt>
                <c:pt idx="10">
                  <c:v>0.42781356891032901</c:v>
                </c:pt>
                <c:pt idx="11">
                  <c:v>0.36983996556716398</c:v>
                </c:pt>
                <c:pt idx="12">
                  <c:v>0.350654507868287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Results7c!$AR$13</c:f>
              <c:strCache>
                <c:ptCount val="1"/>
                <c:pt idx="0">
                  <c:v>stratified</c:v>
                </c:pt>
              </c:strCache>
            </c:strRef>
          </c:tx>
          <c:marker>
            <c:symbol val="none"/>
          </c:marker>
          <c:cat>
            <c:strRef>
              <c:f>Results7c!$AM$14:$AM$26</c:f>
              <c:strCache>
                <c:ptCount val="13"/>
                <c:pt idx="0">
                  <c:v>all (n=190)</c:v>
                </c:pt>
                <c:pt idx="1">
                  <c:v>hardwood (n=176)</c:v>
                </c:pt>
                <c:pt idx="2">
                  <c:v>conifer (n=176)</c:v>
                </c:pt>
                <c:pt idx="3">
                  <c:v>Loblolly pine (n=151)</c:v>
                </c:pt>
                <c:pt idx="4">
                  <c:v>Water oak (n=102)</c:v>
                </c:pt>
                <c:pt idx="5">
                  <c:v>Sweetgum (n=85)</c:v>
                </c:pt>
                <c:pt idx="6">
                  <c:v>Longleaf pine (n=79)</c:v>
                </c:pt>
                <c:pt idx="7">
                  <c:v>Black cherry (n=71)</c:v>
                </c:pt>
                <c:pt idx="8">
                  <c:v>Snag (n=66)</c:v>
                </c:pt>
                <c:pt idx="9">
                  <c:v>Laurel oak (n=62)</c:v>
                </c:pt>
                <c:pt idx="10">
                  <c:v>Mockernut hickory (n=54)</c:v>
                </c:pt>
                <c:pt idx="11">
                  <c:v>Blackgum (n=54)</c:v>
                </c:pt>
                <c:pt idx="12">
                  <c:v>Post oak (n=51)</c:v>
                </c:pt>
              </c:strCache>
            </c:strRef>
          </c:cat>
          <c:val>
            <c:numRef>
              <c:f>Results7c!$AR$14:$AR$26</c:f>
              <c:numCache>
                <c:formatCode>General</c:formatCode>
                <c:ptCount val="13"/>
                <c:pt idx="0">
                  <c:v>0.77822242205454095</c:v>
                </c:pt>
                <c:pt idx="1">
                  <c:v>0.75914414056735602</c:v>
                </c:pt>
                <c:pt idx="2">
                  <c:v>0.63841483932272902</c:v>
                </c:pt>
                <c:pt idx="3">
                  <c:v>0.53418055004092102</c:v>
                </c:pt>
                <c:pt idx="4">
                  <c:v>0.67620107647100802</c:v>
                </c:pt>
                <c:pt idx="5">
                  <c:v>0.38653707251201203</c:v>
                </c:pt>
                <c:pt idx="6">
                  <c:v>0.47204487184090899</c:v>
                </c:pt>
                <c:pt idx="7">
                  <c:v>0.39319287836130401</c:v>
                </c:pt>
                <c:pt idx="8">
                  <c:v>0.38020841753345602</c:v>
                </c:pt>
                <c:pt idx="9">
                  <c:v>0.29755273823773898</c:v>
                </c:pt>
                <c:pt idx="10">
                  <c:v>0.48066682102338498</c:v>
                </c:pt>
                <c:pt idx="11">
                  <c:v>0.51904131505610596</c:v>
                </c:pt>
                <c:pt idx="12">
                  <c:v>0.42796972820469398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23072"/>
        <c:axId val="99924608"/>
      </c:lineChart>
      <c:catAx>
        <c:axId val="99923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99924608"/>
        <c:crosses val="autoZero"/>
        <c:auto val="1"/>
        <c:lblAlgn val="ctr"/>
        <c:lblOffset val="100"/>
        <c:noMultiLvlLbl val="0"/>
      </c:catAx>
      <c:valAx>
        <c:axId val="99924608"/>
        <c:scaling>
          <c:orientation val="minMax"/>
          <c:max val="0.85000000000000009"/>
          <c:min val="0.3000000000000000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Index I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148536988432001E-2"/>
              <c:y val="0.2429250797885397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999230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83991036276715414"/>
          <c:y val="0.43197255673923113"/>
          <c:w val="0.15116106580427446"/>
          <c:h val="0.21448625907055735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D6589-5338-4410-B9D9-CFAAAB68EB2C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8743C-E2B1-4749-A46F-900B2B8C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9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743C-E2B1-4749-A46F-900B2B8C9D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“Normalized”: I assume this means shifted and rescaled.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743C-E2B1-4749-A46F-900B2B8C9D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2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743C-E2B1-4749-A46F-900B2B8C9D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Inference:</a:t>
            </a:r>
          </a:p>
          <a:p>
            <a:endParaRPr lang="en-US" dirty="0" smtClean="0"/>
          </a:p>
          <a:p>
            <a:r>
              <a:rPr lang="en-US" dirty="0" smtClean="0"/>
              <a:t>Index K - Point</a:t>
            </a:r>
            <a:r>
              <a:rPr lang="en-US" baseline="0" dirty="0" smtClean="0"/>
              <a:t> / plot level </a:t>
            </a:r>
            <a:r>
              <a:rPr lang="en-US" baseline="0" dirty="0" err="1" smtClean="0"/>
              <a:t>kNN</a:t>
            </a:r>
            <a:r>
              <a:rPr lang="en-US" baseline="0" dirty="0" smtClean="0"/>
              <a:t> much better than TIS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Assumption: </a:t>
            </a:r>
            <a:r>
              <a:rPr lang="en-US" baseline="0" smtClean="0"/>
              <a:t>Effective stratification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Stratum level – need up to 63 * 40 = 2520, or $214,200 at $85 / VR plot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743C-E2B1-4749-A46F-900B2B8C9D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65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performance with k=3, but 5 also worked fine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743C-E2B1-4749-A46F-900B2B8C9D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1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2A9D-CD7F-405B-A674-460633E8371F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5A8-272D-40B7-965F-CB4520E9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9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2A9D-CD7F-405B-A674-460633E8371F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5A8-272D-40B7-965F-CB4520E9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9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2A9D-CD7F-405B-A674-460633E8371F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5A8-272D-40B7-965F-CB4520E9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2A9D-CD7F-405B-A674-460633E8371F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75125A8-272D-40B7-965F-CB4520E9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1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2A9D-CD7F-405B-A674-460633E8371F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5A8-272D-40B7-965F-CB4520E9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3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2A9D-CD7F-405B-A674-460633E8371F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5A8-272D-40B7-965F-CB4520E9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2A9D-CD7F-405B-A674-460633E8371F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5A8-272D-40B7-965F-CB4520E9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2A9D-CD7F-405B-A674-460633E8371F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5A8-272D-40B7-965F-CB4520E9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7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2A9D-CD7F-405B-A674-460633E8371F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5A8-272D-40B7-965F-CB4520E9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2A9D-CD7F-405B-A674-460633E8371F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5A8-272D-40B7-965F-CB4520E9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2A9D-CD7F-405B-A674-460633E8371F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5A8-272D-40B7-965F-CB4520E9D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3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  <a:alpha val="67000"/>
              </a:schemeClr>
            </a:gs>
            <a:gs pos="83000">
              <a:schemeClr val="accent6">
                <a:lumMod val="60000"/>
                <a:lumOff val="40000"/>
                <a:alpha val="37000"/>
              </a:schemeClr>
            </a:gs>
            <a:gs pos="100000">
              <a:schemeClr val="accent6">
                <a:alpha val="4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2A9D-CD7F-405B-A674-460633E8371F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25A8-272D-40B7-965F-CB4520E9D9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4C54A"/>
              </a:clrFrom>
              <a:clrTo>
                <a:srgbClr val="F4C54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733" b="43670"/>
          <a:stretch/>
        </p:blipFill>
        <p:spPr>
          <a:xfrm>
            <a:off x="-9053" y="6414381"/>
            <a:ext cx="9144000" cy="443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0187" y="6488669"/>
            <a:ext cx="2316660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Slide Number </a:t>
            </a:r>
            <a:fld id="{93596A98-56C5-42BC-BB01-B0BE2DD41962}" type="slidenum">
              <a:rPr lang="en-US" smtClean="0"/>
              <a:t>‹#›</a:t>
            </a:fld>
            <a:r>
              <a:rPr lang="en-US" dirty="0" smtClean="0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2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1"/>
            <a:ext cx="7924800" cy="19240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Properties of a </a:t>
            </a:r>
            <a:r>
              <a:rPr lang="en-US" b="1" dirty="0" err="1" smtClean="0"/>
              <a:t>kNN</a:t>
            </a:r>
            <a:r>
              <a:rPr lang="en-US" b="1" dirty="0" smtClean="0"/>
              <a:t> tree-list imputation strategy for prediction of diameter densities from lidar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Jacob L </a:t>
            </a:r>
            <a:r>
              <a:rPr lang="en-US" b="1" dirty="0" smtClean="0"/>
              <a:t>Strunk</a:t>
            </a:r>
          </a:p>
          <a:p>
            <a:r>
              <a:rPr lang="en-US" dirty="0" smtClean="0"/>
              <a:t>Jacob.Strunk@oregonstate.edu</a:t>
            </a:r>
          </a:p>
          <a:p>
            <a:r>
              <a:rPr lang="en-US" dirty="0" smtClean="0"/>
              <a:t>Nov 15, 2013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2400"/>
            <a:ext cx="2286000" cy="227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5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kNN</a:t>
            </a:r>
            <a:r>
              <a:rPr lang="en-US" dirty="0" smtClean="0"/>
              <a:t> TL Imputation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5720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Impute: Substitute for a missing value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Measure X everywhere (U)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Measure Y on a sample (s)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distance from s to U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In X space – height, cover, etc.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Donate y from sample to nearest (X space) neighbors</a:t>
            </a:r>
          </a:p>
          <a:p>
            <a:pPr lvl="1"/>
            <a:r>
              <a:rPr lang="en-US" dirty="0" smtClean="0"/>
              <a:t>Bring distance-weighted tree list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891600" y="2087697"/>
            <a:ext cx="3850103" cy="32434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Auxiliary Data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4951263" y="2121986"/>
            <a:ext cx="3695321" cy="3044441"/>
            <a:chOff x="2953215" y="2970801"/>
            <a:chExt cx="4895385" cy="3125199"/>
          </a:xfrm>
        </p:grpSpPr>
        <p:sp>
          <p:nvSpPr>
            <p:cNvPr id="64" name="Flowchart: Or 63"/>
            <p:cNvSpPr/>
            <p:nvPr/>
          </p:nvSpPr>
          <p:spPr>
            <a:xfrm>
              <a:off x="7675756" y="3961261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Or 64"/>
            <p:cNvSpPr/>
            <p:nvPr/>
          </p:nvSpPr>
          <p:spPr>
            <a:xfrm>
              <a:off x="3029415" y="2970801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Or 65"/>
            <p:cNvSpPr/>
            <p:nvPr/>
          </p:nvSpPr>
          <p:spPr>
            <a:xfrm>
              <a:off x="3733800" y="4282927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Or 66"/>
            <p:cNvSpPr/>
            <p:nvPr/>
          </p:nvSpPr>
          <p:spPr>
            <a:xfrm>
              <a:off x="5277558" y="3216128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Or 67"/>
            <p:cNvSpPr/>
            <p:nvPr/>
          </p:nvSpPr>
          <p:spPr>
            <a:xfrm>
              <a:off x="4953000" y="4206727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Or 68"/>
            <p:cNvSpPr/>
            <p:nvPr/>
          </p:nvSpPr>
          <p:spPr>
            <a:xfrm>
              <a:off x="4343400" y="5193611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Or 69"/>
            <p:cNvSpPr/>
            <p:nvPr/>
          </p:nvSpPr>
          <p:spPr>
            <a:xfrm>
              <a:off x="3029415" y="5369312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Or 70"/>
            <p:cNvSpPr/>
            <p:nvPr/>
          </p:nvSpPr>
          <p:spPr>
            <a:xfrm>
              <a:off x="4118517" y="3216128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Or 71"/>
            <p:cNvSpPr/>
            <p:nvPr/>
          </p:nvSpPr>
          <p:spPr>
            <a:xfrm>
              <a:off x="7696200" y="5943600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Or 72"/>
            <p:cNvSpPr/>
            <p:nvPr/>
          </p:nvSpPr>
          <p:spPr>
            <a:xfrm>
              <a:off x="6019800" y="3810000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Or 73"/>
            <p:cNvSpPr/>
            <p:nvPr/>
          </p:nvSpPr>
          <p:spPr>
            <a:xfrm>
              <a:off x="3352800" y="5484541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Or 74"/>
            <p:cNvSpPr/>
            <p:nvPr/>
          </p:nvSpPr>
          <p:spPr>
            <a:xfrm>
              <a:off x="6971371" y="3116627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Or 75"/>
            <p:cNvSpPr/>
            <p:nvPr/>
          </p:nvSpPr>
          <p:spPr>
            <a:xfrm>
              <a:off x="7162800" y="4876800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Or 76"/>
            <p:cNvSpPr/>
            <p:nvPr/>
          </p:nvSpPr>
          <p:spPr>
            <a:xfrm>
              <a:off x="5943600" y="5716858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Or 77"/>
            <p:cNvSpPr/>
            <p:nvPr/>
          </p:nvSpPr>
          <p:spPr>
            <a:xfrm>
              <a:off x="2953215" y="4428753"/>
              <a:ext cx="152400" cy="152400"/>
            </a:xfrm>
            <a:prstGeom prst="flowChar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891600" y="318602"/>
            <a:ext cx="4111614" cy="6248400"/>
            <a:chOff x="152400" y="450767"/>
            <a:chExt cx="4111614" cy="6248400"/>
          </a:xfrm>
        </p:grpSpPr>
        <p:sp>
          <p:nvSpPr>
            <p:cNvPr id="81" name="Rectangle 80"/>
            <p:cNvSpPr/>
            <p:nvPr/>
          </p:nvSpPr>
          <p:spPr>
            <a:xfrm>
              <a:off x="225414" y="450767"/>
              <a:ext cx="4038600" cy="6248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095716" y="3926498"/>
              <a:ext cx="914400" cy="914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ee"/>
            <p:cNvSpPr>
              <a:spLocks noEditPoints="1" noChangeArrowheads="1"/>
            </p:cNvSpPr>
            <p:nvPr/>
          </p:nvSpPr>
          <p:spPr bwMode="auto">
            <a:xfrm>
              <a:off x="3222831" y="5547586"/>
              <a:ext cx="257049" cy="48084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Tree"/>
            <p:cNvSpPr>
              <a:spLocks noEditPoints="1" noChangeArrowheads="1"/>
            </p:cNvSpPr>
            <p:nvPr/>
          </p:nvSpPr>
          <p:spPr bwMode="auto">
            <a:xfrm>
              <a:off x="3289380" y="4856389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Tree"/>
            <p:cNvSpPr>
              <a:spLocks noEditPoints="1" noChangeArrowheads="1"/>
            </p:cNvSpPr>
            <p:nvPr/>
          </p:nvSpPr>
          <p:spPr bwMode="auto">
            <a:xfrm>
              <a:off x="2841831" y="4856389"/>
              <a:ext cx="381000" cy="114363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Tree"/>
            <p:cNvSpPr>
              <a:spLocks noEditPoints="1" noChangeArrowheads="1"/>
            </p:cNvSpPr>
            <p:nvPr/>
          </p:nvSpPr>
          <p:spPr bwMode="auto">
            <a:xfrm>
              <a:off x="2841831" y="13149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ree"/>
            <p:cNvSpPr>
              <a:spLocks noEditPoints="1" noChangeArrowheads="1"/>
            </p:cNvSpPr>
            <p:nvPr/>
          </p:nvSpPr>
          <p:spPr bwMode="auto">
            <a:xfrm>
              <a:off x="2692359" y="9339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Tree"/>
            <p:cNvSpPr>
              <a:spLocks noEditPoints="1" noChangeArrowheads="1"/>
            </p:cNvSpPr>
            <p:nvPr/>
          </p:nvSpPr>
          <p:spPr bwMode="auto">
            <a:xfrm>
              <a:off x="2384631" y="13149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Tree"/>
            <p:cNvSpPr>
              <a:spLocks noEditPoints="1" noChangeArrowheads="1"/>
            </p:cNvSpPr>
            <p:nvPr/>
          </p:nvSpPr>
          <p:spPr bwMode="auto">
            <a:xfrm>
              <a:off x="2994231" y="14673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Tree"/>
            <p:cNvSpPr>
              <a:spLocks noEditPoints="1" noChangeArrowheads="1"/>
            </p:cNvSpPr>
            <p:nvPr/>
          </p:nvSpPr>
          <p:spPr bwMode="auto">
            <a:xfrm>
              <a:off x="2844759" y="10863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Tree"/>
            <p:cNvSpPr>
              <a:spLocks noEditPoints="1" noChangeArrowheads="1"/>
            </p:cNvSpPr>
            <p:nvPr/>
          </p:nvSpPr>
          <p:spPr bwMode="auto">
            <a:xfrm>
              <a:off x="2537031" y="14673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Tree"/>
            <p:cNvSpPr>
              <a:spLocks noEditPoints="1" noChangeArrowheads="1"/>
            </p:cNvSpPr>
            <p:nvPr/>
          </p:nvSpPr>
          <p:spPr bwMode="auto">
            <a:xfrm>
              <a:off x="3174002" y="194643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Tree"/>
            <p:cNvSpPr>
              <a:spLocks noEditPoints="1" noChangeArrowheads="1"/>
            </p:cNvSpPr>
            <p:nvPr/>
          </p:nvSpPr>
          <p:spPr bwMode="auto">
            <a:xfrm>
              <a:off x="3024530" y="156543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Tree"/>
            <p:cNvSpPr>
              <a:spLocks noEditPoints="1" noChangeArrowheads="1"/>
            </p:cNvSpPr>
            <p:nvPr/>
          </p:nvSpPr>
          <p:spPr bwMode="auto">
            <a:xfrm>
              <a:off x="2716802" y="194643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Tree"/>
            <p:cNvSpPr>
              <a:spLocks noEditPoints="1" noChangeArrowheads="1"/>
            </p:cNvSpPr>
            <p:nvPr/>
          </p:nvSpPr>
          <p:spPr bwMode="auto">
            <a:xfrm>
              <a:off x="2156031" y="13149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Tree"/>
            <p:cNvSpPr>
              <a:spLocks noEditPoints="1" noChangeArrowheads="1"/>
            </p:cNvSpPr>
            <p:nvPr/>
          </p:nvSpPr>
          <p:spPr bwMode="auto">
            <a:xfrm>
              <a:off x="2656739" y="5907387"/>
              <a:ext cx="257049" cy="48084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Tree"/>
            <p:cNvSpPr>
              <a:spLocks noEditPoints="1" noChangeArrowheads="1"/>
            </p:cNvSpPr>
            <p:nvPr/>
          </p:nvSpPr>
          <p:spPr bwMode="auto">
            <a:xfrm>
              <a:off x="2723288" y="5216190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Tree"/>
            <p:cNvSpPr>
              <a:spLocks noEditPoints="1" noChangeArrowheads="1"/>
            </p:cNvSpPr>
            <p:nvPr/>
          </p:nvSpPr>
          <p:spPr bwMode="auto">
            <a:xfrm>
              <a:off x="2275739" y="5216190"/>
              <a:ext cx="381000" cy="114363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Tree"/>
            <p:cNvSpPr>
              <a:spLocks noEditPoints="1" noChangeArrowheads="1"/>
            </p:cNvSpPr>
            <p:nvPr/>
          </p:nvSpPr>
          <p:spPr bwMode="auto">
            <a:xfrm>
              <a:off x="2764525" y="4947399"/>
              <a:ext cx="257049" cy="48084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Tree"/>
            <p:cNvSpPr>
              <a:spLocks noEditPoints="1" noChangeArrowheads="1"/>
            </p:cNvSpPr>
            <p:nvPr/>
          </p:nvSpPr>
          <p:spPr bwMode="auto">
            <a:xfrm>
              <a:off x="2831074" y="425620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Tree"/>
            <p:cNvSpPr>
              <a:spLocks noEditPoints="1" noChangeArrowheads="1"/>
            </p:cNvSpPr>
            <p:nvPr/>
          </p:nvSpPr>
          <p:spPr bwMode="auto">
            <a:xfrm>
              <a:off x="2383525" y="4256202"/>
              <a:ext cx="381000" cy="114363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425659" y="5082935"/>
              <a:ext cx="914400" cy="9144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ee"/>
            <p:cNvSpPr>
              <a:spLocks noEditPoints="1" noChangeArrowheads="1"/>
            </p:cNvSpPr>
            <p:nvPr/>
          </p:nvSpPr>
          <p:spPr bwMode="auto">
            <a:xfrm>
              <a:off x="1968040" y="158841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Tree"/>
            <p:cNvSpPr>
              <a:spLocks noEditPoints="1" noChangeArrowheads="1"/>
            </p:cNvSpPr>
            <p:nvPr/>
          </p:nvSpPr>
          <p:spPr bwMode="auto">
            <a:xfrm>
              <a:off x="1510840" y="158841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Tree"/>
            <p:cNvSpPr>
              <a:spLocks noEditPoints="1" noChangeArrowheads="1"/>
            </p:cNvSpPr>
            <p:nvPr/>
          </p:nvSpPr>
          <p:spPr bwMode="auto">
            <a:xfrm>
              <a:off x="2120440" y="174081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ree"/>
            <p:cNvSpPr>
              <a:spLocks noEditPoints="1" noChangeArrowheads="1"/>
            </p:cNvSpPr>
            <p:nvPr/>
          </p:nvSpPr>
          <p:spPr bwMode="auto">
            <a:xfrm>
              <a:off x="1663240" y="174081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Tree"/>
            <p:cNvSpPr>
              <a:spLocks noEditPoints="1" noChangeArrowheads="1"/>
            </p:cNvSpPr>
            <p:nvPr/>
          </p:nvSpPr>
          <p:spPr bwMode="auto">
            <a:xfrm>
              <a:off x="2300211" y="221986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Tree"/>
            <p:cNvSpPr>
              <a:spLocks noEditPoints="1" noChangeArrowheads="1"/>
            </p:cNvSpPr>
            <p:nvPr/>
          </p:nvSpPr>
          <p:spPr bwMode="auto">
            <a:xfrm>
              <a:off x="2150739" y="183886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Tree"/>
            <p:cNvSpPr>
              <a:spLocks noEditPoints="1" noChangeArrowheads="1"/>
            </p:cNvSpPr>
            <p:nvPr/>
          </p:nvSpPr>
          <p:spPr bwMode="auto">
            <a:xfrm>
              <a:off x="1843011" y="221986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183402" y="1824294"/>
              <a:ext cx="914400" cy="9144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1552916" y="2314750"/>
              <a:ext cx="1087687" cy="19414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H="1" flipV="1">
              <a:off x="1552916" y="4457396"/>
              <a:ext cx="1399972" cy="11750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1092668" y="3150450"/>
                  <a:ext cx="91416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a14:m>
                  <a:r>
                    <a:rPr lang="en-US" sz="2400" dirty="0" smtClean="0"/>
                    <a:t>=.75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668" y="3150450"/>
                  <a:ext cx="914161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000" t="-10526" r="-866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1078293" y="5260904"/>
                  <a:ext cx="91416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a14:m>
                  <a:r>
                    <a:rPr lang="en-US" sz="2400" dirty="0" smtClean="0"/>
                    <a:t>=.25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293" y="5260904"/>
                  <a:ext cx="914161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33" t="-10526" r="-933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ectangle 114"/>
            <p:cNvSpPr/>
            <p:nvPr/>
          </p:nvSpPr>
          <p:spPr>
            <a:xfrm>
              <a:off x="152400" y="469393"/>
              <a:ext cx="36531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/>
              <a:r>
                <a:rPr lang="en-US" sz="2800" b="1" dirty="0" smtClean="0"/>
                <a:t>Plot </a:t>
              </a:r>
              <a:r>
                <a:rPr lang="en-US" sz="2800" b="1" dirty="0"/>
                <a:t>C</a:t>
              </a:r>
              <a:r>
                <a:rPr lang="en-US" sz="2800" b="1" dirty="0" smtClean="0"/>
                <a:t>olor = x values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78581" y="281454"/>
            <a:ext cx="4038600" cy="6248400"/>
            <a:chOff x="4797414" y="450767"/>
            <a:chExt cx="4038600" cy="6248400"/>
          </a:xfrm>
        </p:grpSpPr>
        <p:sp>
          <p:nvSpPr>
            <p:cNvPr id="117" name="Oval 116"/>
            <p:cNvSpPr/>
            <p:nvPr/>
          </p:nvSpPr>
          <p:spPr>
            <a:xfrm>
              <a:off x="6755402" y="1824294"/>
              <a:ext cx="914400" cy="9144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797414" y="450767"/>
              <a:ext cx="4038600" cy="6248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97659" y="5082935"/>
              <a:ext cx="914400" cy="9144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667716" y="3926498"/>
              <a:ext cx="914400" cy="914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ree"/>
            <p:cNvSpPr>
              <a:spLocks noEditPoints="1" noChangeArrowheads="1"/>
            </p:cNvSpPr>
            <p:nvPr/>
          </p:nvSpPr>
          <p:spPr bwMode="auto">
            <a:xfrm>
              <a:off x="7794831" y="5547586"/>
              <a:ext cx="257049" cy="48084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Tree"/>
            <p:cNvSpPr>
              <a:spLocks noEditPoints="1" noChangeArrowheads="1"/>
            </p:cNvSpPr>
            <p:nvPr/>
          </p:nvSpPr>
          <p:spPr bwMode="auto">
            <a:xfrm>
              <a:off x="7861380" y="4856389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Tree"/>
            <p:cNvSpPr>
              <a:spLocks noEditPoints="1" noChangeArrowheads="1"/>
            </p:cNvSpPr>
            <p:nvPr/>
          </p:nvSpPr>
          <p:spPr bwMode="auto">
            <a:xfrm>
              <a:off x="7413831" y="4856389"/>
              <a:ext cx="381000" cy="114363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Tree"/>
            <p:cNvSpPr>
              <a:spLocks noEditPoints="1" noChangeArrowheads="1"/>
            </p:cNvSpPr>
            <p:nvPr/>
          </p:nvSpPr>
          <p:spPr bwMode="auto">
            <a:xfrm>
              <a:off x="7413831" y="13149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Tree"/>
            <p:cNvSpPr>
              <a:spLocks noEditPoints="1" noChangeArrowheads="1"/>
            </p:cNvSpPr>
            <p:nvPr/>
          </p:nvSpPr>
          <p:spPr bwMode="auto">
            <a:xfrm>
              <a:off x="7264359" y="9339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Tree"/>
            <p:cNvSpPr>
              <a:spLocks noEditPoints="1" noChangeArrowheads="1"/>
            </p:cNvSpPr>
            <p:nvPr/>
          </p:nvSpPr>
          <p:spPr bwMode="auto">
            <a:xfrm>
              <a:off x="6956631" y="13149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Tree"/>
            <p:cNvSpPr>
              <a:spLocks noEditPoints="1" noChangeArrowheads="1"/>
            </p:cNvSpPr>
            <p:nvPr/>
          </p:nvSpPr>
          <p:spPr bwMode="auto">
            <a:xfrm>
              <a:off x="7566231" y="14673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Tree"/>
            <p:cNvSpPr>
              <a:spLocks noEditPoints="1" noChangeArrowheads="1"/>
            </p:cNvSpPr>
            <p:nvPr/>
          </p:nvSpPr>
          <p:spPr bwMode="auto">
            <a:xfrm>
              <a:off x="7416759" y="10863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Tree"/>
            <p:cNvSpPr>
              <a:spLocks noEditPoints="1" noChangeArrowheads="1"/>
            </p:cNvSpPr>
            <p:nvPr/>
          </p:nvSpPr>
          <p:spPr bwMode="auto">
            <a:xfrm>
              <a:off x="7109031" y="14673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Tree"/>
            <p:cNvSpPr>
              <a:spLocks noEditPoints="1" noChangeArrowheads="1"/>
            </p:cNvSpPr>
            <p:nvPr/>
          </p:nvSpPr>
          <p:spPr bwMode="auto">
            <a:xfrm>
              <a:off x="7746002" y="194643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Tree"/>
            <p:cNvSpPr>
              <a:spLocks noEditPoints="1" noChangeArrowheads="1"/>
            </p:cNvSpPr>
            <p:nvPr/>
          </p:nvSpPr>
          <p:spPr bwMode="auto">
            <a:xfrm>
              <a:off x="7596530" y="156543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Tree"/>
            <p:cNvSpPr>
              <a:spLocks noEditPoints="1" noChangeArrowheads="1"/>
            </p:cNvSpPr>
            <p:nvPr/>
          </p:nvSpPr>
          <p:spPr bwMode="auto">
            <a:xfrm>
              <a:off x="7288802" y="194643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Tree"/>
            <p:cNvSpPr>
              <a:spLocks noEditPoints="1" noChangeArrowheads="1"/>
            </p:cNvSpPr>
            <p:nvPr/>
          </p:nvSpPr>
          <p:spPr bwMode="auto">
            <a:xfrm>
              <a:off x="6728031" y="1314987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Tree"/>
            <p:cNvSpPr>
              <a:spLocks noEditPoints="1" noChangeArrowheads="1"/>
            </p:cNvSpPr>
            <p:nvPr/>
          </p:nvSpPr>
          <p:spPr bwMode="auto">
            <a:xfrm>
              <a:off x="7228739" y="5907387"/>
              <a:ext cx="257049" cy="48084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Tree"/>
            <p:cNvSpPr>
              <a:spLocks noEditPoints="1" noChangeArrowheads="1"/>
            </p:cNvSpPr>
            <p:nvPr/>
          </p:nvSpPr>
          <p:spPr bwMode="auto">
            <a:xfrm>
              <a:off x="7295288" y="5216190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Tree"/>
            <p:cNvSpPr>
              <a:spLocks noEditPoints="1" noChangeArrowheads="1"/>
            </p:cNvSpPr>
            <p:nvPr/>
          </p:nvSpPr>
          <p:spPr bwMode="auto">
            <a:xfrm>
              <a:off x="6847739" y="5216190"/>
              <a:ext cx="381000" cy="114363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Tree"/>
            <p:cNvSpPr>
              <a:spLocks noEditPoints="1" noChangeArrowheads="1"/>
            </p:cNvSpPr>
            <p:nvPr/>
          </p:nvSpPr>
          <p:spPr bwMode="auto">
            <a:xfrm>
              <a:off x="7336525" y="4947399"/>
              <a:ext cx="257049" cy="48084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Tree"/>
            <p:cNvSpPr>
              <a:spLocks noEditPoints="1" noChangeArrowheads="1"/>
            </p:cNvSpPr>
            <p:nvPr/>
          </p:nvSpPr>
          <p:spPr bwMode="auto">
            <a:xfrm>
              <a:off x="7403074" y="425620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Tree"/>
            <p:cNvSpPr>
              <a:spLocks noEditPoints="1" noChangeArrowheads="1"/>
            </p:cNvSpPr>
            <p:nvPr/>
          </p:nvSpPr>
          <p:spPr bwMode="auto">
            <a:xfrm>
              <a:off x="6955525" y="4256202"/>
              <a:ext cx="381000" cy="114363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Tree"/>
            <p:cNvSpPr>
              <a:spLocks noEditPoints="1" noChangeArrowheads="1"/>
            </p:cNvSpPr>
            <p:nvPr/>
          </p:nvSpPr>
          <p:spPr bwMode="auto">
            <a:xfrm>
              <a:off x="6540040" y="158841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Tree"/>
            <p:cNvSpPr>
              <a:spLocks noEditPoints="1" noChangeArrowheads="1"/>
            </p:cNvSpPr>
            <p:nvPr/>
          </p:nvSpPr>
          <p:spPr bwMode="auto">
            <a:xfrm>
              <a:off x="6082840" y="158841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Tree"/>
            <p:cNvSpPr>
              <a:spLocks noEditPoints="1" noChangeArrowheads="1"/>
            </p:cNvSpPr>
            <p:nvPr/>
          </p:nvSpPr>
          <p:spPr bwMode="auto">
            <a:xfrm>
              <a:off x="6692440" y="174081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Tree"/>
            <p:cNvSpPr>
              <a:spLocks noEditPoints="1" noChangeArrowheads="1"/>
            </p:cNvSpPr>
            <p:nvPr/>
          </p:nvSpPr>
          <p:spPr bwMode="auto">
            <a:xfrm>
              <a:off x="6235240" y="174081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Tree"/>
            <p:cNvSpPr>
              <a:spLocks noEditPoints="1" noChangeArrowheads="1"/>
            </p:cNvSpPr>
            <p:nvPr/>
          </p:nvSpPr>
          <p:spPr bwMode="auto">
            <a:xfrm>
              <a:off x="6872211" y="221986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Tree"/>
            <p:cNvSpPr>
              <a:spLocks noEditPoints="1" noChangeArrowheads="1"/>
            </p:cNvSpPr>
            <p:nvPr/>
          </p:nvSpPr>
          <p:spPr bwMode="auto">
            <a:xfrm>
              <a:off x="6722739" y="183886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Tree"/>
            <p:cNvSpPr>
              <a:spLocks noEditPoints="1" noChangeArrowheads="1"/>
            </p:cNvSpPr>
            <p:nvPr/>
          </p:nvSpPr>
          <p:spPr bwMode="auto">
            <a:xfrm>
              <a:off x="6415011" y="2219862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5664668" y="3150450"/>
                  <a:ext cx="91416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a14:m>
                  <a:r>
                    <a:rPr lang="en-US" sz="2400" dirty="0" smtClean="0"/>
                    <a:t>=.75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4668" y="3150450"/>
                  <a:ext cx="914161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000" t="-10526" r="-866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Tree"/>
            <p:cNvSpPr>
              <a:spLocks noEditPoints="1" noChangeArrowheads="1"/>
            </p:cNvSpPr>
            <p:nvPr/>
          </p:nvSpPr>
          <p:spPr bwMode="auto">
            <a:xfrm>
              <a:off x="6461172" y="4399487"/>
              <a:ext cx="257049" cy="48084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Tree"/>
            <p:cNvSpPr>
              <a:spLocks noEditPoints="1" noChangeArrowheads="1"/>
            </p:cNvSpPr>
            <p:nvPr/>
          </p:nvSpPr>
          <p:spPr bwMode="auto">
            <a:xfrm>
              <a:off x="6527721" y="3708290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Tree"/>
            <p:cNvSpPr>
              <a:spLocks noEditPoints="1" noChangeArrowheads="1"/>
            </p:cNvSpPr>
            <p:nvPr/>
          </p:nvSpPr>
          <p:spPr bwMode="auto">
            <a:xfrm>
              <a:off x="6080172" y="3708290"/>
              <a:ext cx="381000" cy="114363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Tree"/>
            <p:cNvSpPr>
              <a:spLocks noEditPoints="1" noChangeArrowheads="1"/>
            </p:cNvSpPr>
            <p:nvPr/>
          </p:nvSpPr>
          <p:spPr bwMode="auto">
            <a:xfrm>
              <a:off x="5895080" y="4759288"/>
              <a:ext cx="257049" cy="48084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Tree"/>
            <p:cNvSpPr>
              <a:spLocks noEditPoints="1" noChangeArrowheads="1"/>
            </p:cNvSpPr>
            <p:nvPr/>
          </p:nvSpPr>
          <p:spPr bwMode="auto">
            <a:xfrm>
              <a:off x="5961629" y="4068091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Tree"/>
            <p:cNvSpPr>
              <a:spLocks noEditPoints="1" noChangeArrowheads="1"/>
            </p:cNvSpPr>
            <p:nvPr/>
          </p:nvSpPr>
          <p:spPr bwMode="auto">
            <a:xfrm>
              <a:off x="5514080" y="4068091"/>
              <a:ext cx="381000" cy="114363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Tree"/>
            <p:cNvSpPr>
              <a:spLocks noEditPoints="1" noChangeArrowheads="1"/>
            </p:cNvSpPr>
            <p:nvPr/>
          </p:nvSpPr>
          <p:spPr bwMode="auto">
            <a:xfrm>
              <a:off x="6002866" y="3799300"/>
              <a:ext cx="257049" cy="48084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Tree"/>
            <p:cNvSpPr>
              <a:spLocks noEditPoints="1" noChangeArrowheads="1"/>
            </p:cNvSpPr>
            <p:nvPr/>
          </p:nvSpPr>
          <p:spPr bwMode="auto">
            <a:xfrm>
              <a:off x="6069415" y="3108103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Tree"/>
            <p:cNvSpPr>
              <a:spLocks noEditPoints="1" noChangeArrowheads="1"/>
            </p:cNvSpPr>
            <p:nvPr/>
          </p:nvSpPr>
          <p:spPr bwMode="auto">
            <a:xfrm>
              <a:off x="5621866" y="3108103"/>
              <a:ext cx="381000" cy="114363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Tree"/>
            <p:cNvSpPr>
              <a:spLocks noEditPoints="1" noChangeArrowheads="1"/>
            </p:cNvSpPr>
            <p:nvPr/>
          </p:nvSpPr>
          <p:spPr bwMode="auto">
            <a:xfrm>
              <a:off x="6353358" y="3417191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Tree"/>
            <p:cNvSpPr>
              <a:spLocks noEditPoints="1" noChangeArrowheads="1"/>
            </p:cNvSpPr>
            <p:nvPr/>
          </p:nvSpPr>
          <p:spPr bwMode="auto">
            <a:xfrm>
              <a:off x="6203886" y="3036191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Tree"/>
            <p:cNvSpPr>
              <a:spLocks noEditPoints="1" noChangeArrowheads="1"/>
            </p:cNvSpPr>
            <p:nvPr/>
          </p:nvSpPr>
          <p:spPr bwMode="auto">
            <a:xfrm>
              <a:off x="5896158" y="3417191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Tree"/>
            <p:cNvSpPr>
              <a:spLocks noEditPoints="1" noChangeArrowheads="1"/>
            </p:cNvSpPr>
            <p:nvPr/>
          </p:nvSpPr>
          <p:spPr bwMode="auto">
            <a:xfrm>
              <a:off x="6505758" y="3569591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Tree"/>
            <p:cNvSpPr>
              <a:spLocks noEditPoints="1" noChangeArrowheads="1"/>
            </p:cNvSpPr>
            <p:nvPr/>
          </p:nvSpPr>
          <p:spPr bwMode="auto">
            <a:xfrm>
              <a:off x="6356286" y="3188591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Tree"/>
            <p:cNvSpPr>
              <a:spLocks noEditPoints="1" noChangeArrowheads="1"/>
            </p:cNvSpPr>
            <p:nvPr/>
          </p:nvSpPr>
          <p:spPr bwMode="auto">
            <a:xfrm>
              <a:off x="6048558" y="3569591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Tree"/>
            <p:cNvSpPr>
              <a:spLocks noEditPoints="1" noChangeArrowheads="1"/>
            </p:cNvSpPr>
            <p:nvPr/>
          </p:nvSpPr>
          <p:spPr bwMode="auto">
            <a:xfrm>
              <a:off x="6685529" y="4048641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Tree"/>
            <p:cNvSpPr>
              <a:spLocks noEditPoints="1" noChangeArrowheads="1"/>
            </p:cNvSpPr>
            <p:nvPr/>
          </p:nvSpPr>
          <p:spPr bwMode="auto">
            <a:xfrm>
              <a:off x="6536057" y="3667641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Tree"/>
            <p:cNvSpPr>
              <a:spLocks noEditPoints="1" noChangeArrowheads="1"/>
            </p:cNvSpPr>
            <p:nvPr/>
          </p:nvSpPr>
          <p:spPr bwMode="auto">
            <a:xfrm>
              <a:off x="6228329" y="4048641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Tree"/>
            <p:cNvSpPr>
              <a:spLocks noEditPoints="1" noChangeArrowheads="1"/>
            </p:cNvSpPr>
            <p:nvPr/>
          </p:nvSpPr>
          <p:spPr bwMode="auto">
            <a:xfrm>
              <a:off x="5667558" y="3417191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Tree"/>
            <p:cNvSpPr>
              <a:spLocks noEditPoints="1" noChangeArrowheads="1"/>
            </p:cNvSpPr>
            <p:nvPr/>
          </p:nvSpPr>
          <p:spPr bwMode="auto">
            <a:xfrm>
              <a:off x="5479567" y="3690616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Tree"/>
            <p:cNvSpPr>
              <a:spLocks noEditPoints="1" noChangeArrowheads="1"/>
            </p:cNvSpPr>
            <p:nvPr/>
          </p:nvSpPr>
          <p:spPr bwMode="auto">
            <a:xfrm>
              <a:off x="5022367" y="3690616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Tree"/>
            <p:cNvSpPr>
              <a:spLocks noEditPoints="1" noChangeArrowheads="1"/>
            </p:cNvSpPr>
            <p:nvPr/>
          </p:nvSpPr>
          <p:spPr bwMode="auto">
            <a:xfrm>
              <a:off x="5631967" y="3843016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Tree"/>
            <p:cNvSpPr>
              <a:spLocks noEditPoints="1" noChangeArrowheads="1"/>
            </p:cNvSpPr>
            <p:nvPr/>
          </p:nvSpPr>
          <p:spPr bwMode="auto">
            <a:xfrm>
              <a:off x="5174767" y="3843016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Tree"/>
            <p:cNvSpPr>
              <a:spLocks noEditPoints="1" noChangeArrowheads="1"/>
            </p:cNvSpPr>
            <p:nvPr/>
          </p:nvSpPr>
          <p:spPr bwMode="auto">
            <a:xfrm>
              <a:off x="5811738" y="4322066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Tree"/>
            <p:cNvSpPr>
              <a:spLocks noEditPoints="1" noChangeArrowheads="1"/>
            </p:cNvSpPr>
            <p:nvPr/>
          </p:nvSpPr>
          <p:spPr bwMode="auto">
            <a:xfrm>
              <a:off x="5662266" y="3941066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Tree"/>
            <p:cNvSpPr>
              <a:spLocks noEditPoints="1" noChangeArrowheads="1"/>
            </p:cNvSpPr>
            <p:nvPr/>
          </p:nvSpPr>
          <p:spPr bwMode="auto">
            <a:xfrm>
              <a:off x="5354538" y="4322066"/>
              <a:ext cx="381000" cy="904875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45932" y="2572898"/>
                  <a:ext cx="14044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a14:m>
                  <a:r>
                    <a:rPr lang="en-US" sz="2400" dirty="0" smtClean="0"/>
                    <a:t>f(.75)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5932" y="2572898"/>
                  <a:ext cx="1404487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526" r="-608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5403486" y="5713618"/>
                  <a:ext cx="15236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f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(</m:t>
                      </m:r>
                    </m:oMath>
                  </a14:m>
                  <a:r>
                    <a:rPr lang="en-US" sz="2400" dirty="0" smtClean="0"/>
                    <a:t>.25)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486" y="5713618"/>
                  <a:ext cx="1523622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526" r="-520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Arrow Connector 147"/>
            <p:cNvCxnSpPr/>
            <p:nvPr/>
          </p:nvCxnSpPr>
          <p:spPr>
            <a:xfrm flipH="1" flipV="1">
              <a:off x="6124916" y="4457396"/>
              <a:ext cx="1399972" cy="11750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H="1">
              <a:off x="6124916" y="2314750"/>
              <a:ext cx="1087687" cy="19414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78"/>
          <p:cNvSpPr/>
          <p:nvPr/>
        </p:nvSpPr>
        <p:spPr>
          <a:xfrm>
            <a:off x="4895800" y="2087697"/>
            <a:ext cx="3850104" cy="324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Forest (e.g.)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kNN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 (number of neighbors imputed)</a:t>
            </a:r>
          </a:p>
          <a:p>
            <a:r>
              <a:rPr lang="en-US" dirty="0" smtClean="0"/>
              <a:t>Distance metric (</a:t>
            </a:r>
            <a:r>
              <a:rPr lang="en-US" dirty="0" err="1" smtClean="0"/>
              <a:t>Euc</a:t>
            </a:r>
            <a:r>
              <a:rPr lang="en-US" dirty="0" smtClean="0"/>
              <a:t>., </a:t>
            </a:r>
            <a:r>
              <a:rPr lang="en-US" dirty="0" err="1" smtClean="0"/>
              <a:t>Mah</a:t>
            </a:r>
            <a:r>
              <a:rPr lang="en-US" dirty="0" smtClean="0"/>
              <a:t>., MSN, RF)</a:t>
            </a:r>
          </a:p>
          <a:p>
            <a:r>
              <a:rPr lang="en-US" dirty="0" smtClean="0"/>
              <a:t>Explanatory variables</a:t>
            </a:r>
          </a:p>
          <a:p>
            <a:pPr lvl="1"/>
            <a:r>
              <a:rPr lang="en-US" dirty="0" smtClean="0"/>
              <a:t>Age, Lidar height, lidar cover, FWOF (modeled)</a:t>
            </a:r>
          </a:p>
          <a:p>
            <a:r>
              <a:rPr lang="en-US" dirty="0" smtClean="0"/>
              <a:t>Response variables (only for </a:t>
            </a:r>
            <a:r>
              <a:rPr lang="en-US" u="sng" dirty="0" smtClean="0"/>
              <a:t>MSN and RF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Vol</a:t>
            </a:r>
            <a:r>
              <a:rPr lang="en-US" dirty="0" smtClean="0"/>
              <a:t>, BA, </a:t>
            </a:r>
            <a:r>
              <a:rPr lang="en-US" dirty="0" err="1" smtClean="0"/>
              <a:t>Ht</a:t>
            </a:r>
            <a:r>
              <a:rPr lang="en-US" dirty="0" smtClean="0"/>
              <a:t>, Dens., subgroups (&gt; 5 in., &gt; …)</a:t>
            </a:r>
          </a:p>
          <a:p>
            <a:r>
              <a:rPr lang="en-US" dirty="0" smtClean="0"/>
              <a:t>Stratification – dominant species group (5) </a:t>
            </a:r>
          </a:p>
          <a:p>
            <a:pPr lvl="1"/>
            <a:r>
              <a:rPr lang="en-US" dirty="0" smtClean="0"/>
              <a:t>Hardwood, </a:t>
            </a:r>
            <a:r>
              <a:rPr lang="en-US" dirty="0" err="1" smtClean="0"/>
              <a:t>Lobl</a:t>
            </a:r>
            <a:r>
              <a:rPr lang="en-US" dirty="0" smtClean="0"/>
              <a:t>. Pine, </a:t>
            </a:r>
            <a:r>
              <a:rPr lang="en-US" dirty="0" err="1" smtClean="0"/>
              <a:t>Longl</a:t>
            </a:r>
            <a:r>
              <a:rPr lang="en-US" dirty="0" smtClean="0"/>
              <a:t>. Pine, Slash P.,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Metrics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yaImpute</a:t>
            </a:r>
            <a:r>
              <a:rPr lang="en-US" sz="2400" dirty="0" smtClean="0"/>
              <a:t> documentation:</a:t>
            </a:r>
          </a:p>
          <a:p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b="1" dirty="0" smtClean="0"/>
              <a:t>Euclidean distance </a:t>
            </a:r>
            <a:r>
              <a:rPr lang="en-US" sz="2400" dirty="0"/>
              <a:t>is computed in a </a:t>
            </a:r>
            <a:r>
              <a:rPr lang="en-US" sz="2400" dirty="0">
                <a:noFill/>
              </a:rPr>
              <a:t>normalized</a:t>
            </a:r>
            <a:r>
              <a:rPr lang="en-US" sz="2400" dirty="0"/>
              <a:t> X space</a:t>
            </a:r>
            <a:r>
              <a:rPr lang="en-US" sz="2400" dirty="0" smtClean="0"/>
              <a:t>.”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b="1" dirty="0" err="1" smtClean="0"/>
              <a:t>Mahalanobis</a:t>
            </a:r>
            <a:r>
              <a:rPr lang="en-US" sz="2400" b="1" dirty="0" smtClean="0"/>
              <a:t> distance </a:t>
            </a:r>
            <a:r>
              <a:rPr lang="en-US" sz="2400" dirty="0"/>
              <a:t>is computed in its namesakes space</a:t>
            </a:r>
            <a:r>
              <a:rPr lang="en-US" sz="2400" dirty="0" smtClean="0"/>
              <a:t>.”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“MSN distance </a:t>
            </a:r>
            <a:r>
              <a:rPr lang="en-US" sz="2400" dirty="0"/>
              <a:t>is computed in a projected </a:t>
            </a:r>
            <a:r>
              <a:rPr lang="en-US" sz="2400" b="1" dirty="0"/>
              <a:t>canonical space</a:t>
            </a:r>
            <a:r>
              <a:rPr lang="en-US" sz="2400" dirty="0" smtClean="0"/>
              <a:t>.”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randomForest</a:t>
            </a:r>
            <a:r>
              <a:rPr lang="en-US" sz="2400" dirty="0" smtClean="0"/>
              <a:t> distance </a:t>
            </a:r>
            <a:r>
              <a:rPr lang="en-US" sz="2400" dirty="0"/>
              <a:t>is one minus the proportion of </a:t>
            </a:r>
            <a:r>
              <a:rPr lang="en-US" sz="2400" dirty="0" err="1"/>
              <a:t>randomForest</a:t>
            </a:r>
            <a:r>
              <a:rPr lang="en-US" sz="2400" dirty="0"/>
              <a:t> </a:t>
            </a:r>
            <a:r>
              <a:rPr lang="en-US" sz="2400" dirty="0" smtClean="0"/>
              <a:t>trees where </a:t>
            </a:r>
            <a:r>
              <a:rPr lang="en-US" sz="2400" dirty="0"/>
              <a:t>a target observation is in the same terminal node as a reference </a:t>
            </a:r>
            <a:r>
              <a:rPr lang="en-US" sz="2400" dirty="0" smtClean="0"/>
              <a:t>observation”</a:t>
            </a:r>
            <a:endParaRPr lang="en-US" sz="2400" dirty="0"/>
          </a:p>
        </p:txBody>
      </p:sp>
      <p:sp>
        <p:nvSpPr>
          <p:cNvPr id="3" name="Rectangular Callout 2"/>
          <p:cNvSpPr/>
          <p:nvPr/>
        </p:nvSpPr>
        <p:spPr>
          <a:xfrm>
            <a:off x="6248400" y="1143000"/>
            <a:ext cx="2514600" cy="1146048"/>
          </a:xfrm>
          <a:prstGeom prst="wedgeRectCallout">
            <a:avLst>
              <a:gd name="adj1" fmla="val -73714"/>
              <a:gd name="adj2" fmla="val 67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assume this means shifted and rescaled.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239417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normalized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89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relative, absolute, comparative inference for diameter density prediction</a:t>
            </a:r>
          </a:p>
          <a:p>
            <a:endParaRPr lang="en-US" dirty="0"/>
          </a:p>
          <a:p>
            <a:r>
              <a:rPr lang="en-US" dirty="0" smtClean="0"/>
              <a:t>Contrast </a:t>
            </a:r>
            <a:r>
              <a:rPr lang="en-US" dirty="0" err="1" smtClean="0"/>
              <a:t>kNN</a:t>
            </a:r>
            <a:r>
              <a:rPr lang="en-US" dirty="0" smtClean="0"/>
              <a:t> and </a:t>
            </a:r>
            <a:r>
              <a:rPr lang="en-US" dirty="0" smtClean="0">
                <a:noFill/>
              </a:rPr>
              <a:t>TIS</a:t>
            </a:r>
            <a:r>
              <a:rPr lang="en-US" dirty="0" smtClean="0"/>
              <a:t> performances</a:t>
            </a:r>
          </a:p>
          <a:p>
            <a:endParaRPr lang="en-US" dirty="0"/>
          </a:p>
          <a:p>
            <a:r>
              <a:rPr lang="en-US" dirty="0" smtClean="0"/>
              <a:t>Evaluate </a:t>
            </a:r>
            <a:r>
              <a:rPr lang="en-US" dirty="0" err="1" smtClean="0"/>
              <a:t>kNN</a:t>
            </a:r>
            <a:r>
              <a:rPr lang="en-US" dirty="0" smtClean="0"/>
              <a:t> strategies for diameter density prediction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00061" y="3281547"/>
            <a:ext cx="678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TIS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800600" y="2286000"/>
            <a:ext cx="4114800" cy="841248"/>
          </a:xfrm>
          <a:prstGeom prst="wedgeRectCallout">
            <a:avLst>
              <a:gd name="adj1" fmla="val -60370"/>
              <a:gd name="adj2" fmla="val 86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“Traditional” inventory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79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300" dirty="0" smtClean="0"/>
              <a:t>“Enable relative, absolute, comparative inference”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will argue that we have already settled on some excellent measures of performance:</a:t>
            </a:r>
          </a:p>
          <a:p>
            <a:pPr lvl="1"/>
            <a:r>
              <a:rPr lang="en-US" dirty="0" smtClean="0"/>
              <a:t>Coefficient of determination (R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Root mean square error (RMSE)</a:t>
            </a:r>
          </a:p>
          <a:p>
            <a:pPr lvl="1"/>
            <a:r>
              <a:rPr lang="en-US" dirty="0" smtClean="0"/>
              <a:t>Standard error (sample based estimator of </a:t>
            </a:r>
            <a:r>
              <a:rPr lang="en-US" dirty="0" err="1" smtClean="0"/>
              <a:t>sd</a:t>
            </a:r>
            <a:r>
              <a:rPr lang="en-US" dirty="0" smtClean="0"/>
              <a:t> of estimator)</a:t>
            </a:r>
          </a:p>
          <a:p>
            <a:r>
              <a:rPr lang="en-US" u="sng" dirty="0" smtClean="0"/>
              <a:t>Very convenient for inference</a:t>
            </a:r>
            <a:endParaRPr lang="en-US" u="sng" dirty="0"/>
          </a:p>
          <a:p>
            <a:r>
              <a:rPr lang="en-US" dirty="0" smtClean="0"/>
              <a:t>Straight forward to translate to diameter densities…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Indices – Residual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Computed with Leave </a:t>
            </a:r>
            <a:r>
              <a:rPr lang="en-US" dirty="0"/>
              <a:t>O</a:t>
            </a:r>
            <a:r>
              <a:rPr lang="en-US" dirty="0" smtClean="0"/>
              <a:t>ne Out (LOO) cross-validation</a:t>
            </a:r>
          </a:p>
          <a:p>
            <a:endParaRPr lang="en-US" dirty="0" smtClean="0"/>
          </a:p>
          <a:p>
            <a:r>
              <a:rPr lang="en-US" dirty="0" smtClean="0"/>
              <a:t>LOO cross-validation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Omit one plot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Fit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Predict omitted plot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Compute error metric (observed  </a:t>
            </a:r>
            <a:r>
              <a:rPr lang="en-US" dirty="0" err="1" smtClean="0"/>
              <a:t>vs</a:t>
            </a:r>
            <a:r>
              <a:rPr lang="en-US" dirty="0" smtClean="0"/>
              <a:t> predicted)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n-1 times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After LOO cross-validation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Compute indices from vector of residual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1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Indices – index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coefficient of determination</a:t>
            </a:r>
          </a:p>
          <a:p>
            <a:pPr lvl="1"/>
            <a:r>
              <a:rPr lang="en-US" dirty="0" smtClean="0"/>
              <a:t>Relative inference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678132"/>
              </p:ext>
            </p:extLst>
          </p:nvPr>
        </p:nvGraphicFramePr>
        <p:xfrm>
          <a:off x="1600200" y="2667000"/>
          <a:ext cx="5638800" cy="404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3" imgW="3060700" imgH="2209800" progId="Equation.3">
                  <p:embed/>
                </p:oleObj>
              </mc:Choice>
              <mc:Fallback>
                <p:oleObj name="Equation" r:id="rId3" imgW="3060700" imgH="220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667000"/>
                        <a:ext cx="5638800" cy="40452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1200" y="3733800"/>
            <a:ext cx="22475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Variability around population density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12403" y="2362200"/>
            <a:ext cx="2362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Variability of predictions around observed densities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181600" y="3886200"/>
            <a:ext cx="457200" cy="762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186238" y="2906202"/>
            <a:ext cx="533400" cy="152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2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Indices – index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model RMSE</a:t>
            </a:r>
          </a:p>
          <a:p>
            <a:pPr lvl="1"/>
            <a:r>
              <a:rPr lang="en-US" dirty="0" smtClean="0"/>
              <a:t>absolute (and comparative) inference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3940"/>
              </p:ext>
            </p:extLst>
          </p:nvPr>
        </p:nvGraphicFramePr>
        <p:xfrm>
          <a:off x="1447800" y="3048000"/>
          <a:ext cx="56388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3" imgW="2120900" imgH="1320800" progId="Equation.3">
                  <p:embed/>
                </p:oleObj>
              </mc:Choice>
              <mc:Fallback>
                <p:oleObj name="Equation" r:id="rId3" imgW="21209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0"/>
                        <a:ext cx="5638800" cy="347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3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Indices – index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standard error (estimated </a:t>
            </a:r>
            <a:r>
              <a:rPr lang="en-US" dirty="0" err="1" smtClean="0"/>
              <a:t>sd</a:t>
            </a:r>
            <a:r>
              <a:rPr lang="en-US" dirty="0" smtClean="0"/>
              <a:t> of estimator)</a:t>
            </a:r>
          </a:p>
          <a:p>
            <a:pPr lvl="1"/>
            <a:r>
              <a:rPr lang="en-US" dirty="0" smtClean="0"/>
              <a:t>comparative inference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554056"/>
              </p:ext>
            </p:extLst>
          </p:nvPr>
        </p:nvGraphicFramePr>
        <p:xfrm>
          <a:off x="623888" y="3733800"/>
          <a:ext cx="811212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3" imgW="3619440" imgH="1117440" progId="Equation.3">
                  <p:embed/>
                </p:oleObj>
              </mc:Choice>
              <mc:Fallback>
                <p:oleObj name="Equation" r:id="rId3" imgW="3619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3733800"/>
                        <a:ext cx="8112125" cy="2514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6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Index I </a:t>
            </a:r>
          </a:p>
          <a:p>
            <a:pPr lvl="1"/>
            <a:r>
              <a:rPr lang="en-US" u="sng" dirty="0" smtClean="0"/>
              <a:t>Intuitive inference</a:t>
            </a:r>
            <a:r>
              <a:rPr lang="en-US" dirty="0" smtClean="0"/>
              <a:t>: how much variation did we explain</a:t>
            </a:r>
          </a:p>
          <a:p>
            <a:pPr lvl="1"/>
            <a:r>
              <a:rPr lang="en-US" dirty="0" smtClean="0"/>
              <a:t>Doesn’t work well when comparing 2 designs…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Index K </a:t>
            </a:r>
          </a:p>
          <a:p>
            <a:pPr lvl="1"/>
            <a:r>
              <a:rPr lang="en-US" dirty="0" smtClean="0"/>
              <a:t>an </a:t>
            </a:r>
            <a:r>
              <a:rPr lang="en-US" u="sng" dirty="0" smtClean="0"/>
              <a:t>absolute</a:t>
            </a:r>
            <a:r>
              <a:rPr lang="en-US" dirty="0" smtClean="0"/>
              <a:t> measure of prediction performance that to compare models from different sampling designs</a:t>
            </a:r>
          </a:p>
          <a:p>
            <a:endParaRPr lang="en-US" dirty="0"/>
          </a:p>
          <a:p>
            <a:r>
              <a:rPr lang="en-US" dirty="0" smtClean="0"/>
              <a:t>Index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Look at asymptotic </a:t>
            </a:r>
            <a:r>
              <a:rPr lang="en-US" u="sng" dirty="0" smtClean="0"/>
              <a:t>estimation properties</a:t>
            </a:r>
            <a:r>
              <a:rPr lang="en-US" dirty="0" smtClean="0"/>
              <a:t> with different designs and modeling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“Diameter Density” in this context is referring to the </a:t>
            </a:r>
            <a:r>
              <a:rPr lang="en-US" i="1" dirty="0" smtClean="0"/>
              <a:t>probability density function</a:t>
            </a:r>
          </a:p>
          <a:p>
            <a:pPr lvl="1"/>
            <a:r>
              <a:rPr lang="en-US" dirty="0" smtClean="0"/>
              <a:t>Proportion of trees in a diameter class (dcl)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0" y="3428997"/>
            <a:ext cx="7484327" cy="3386604"/>
            <a:chOff x="3581398" y="4495800"/>
            <a:chExt cx="4648201" cy="213360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3581398" y="4495800"/>
              <a:ext cx="4648201" cy="2133600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tx1">
                  <a:alpha val="70000"/>
                </a:schemeClr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114800" y="4648200"/>
              <a:ext cx="3581400" cy="1671175"/>
              <a:chOff x="4114800" y="4653425"/>
              <a:chExt cx="3581400" cy="1671175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114800" y="4953000"/>
                <a:ext cx="0" cy="137160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4114800" y="6324600"/>
                <a:ext cx="3581400" cy="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4114800" y="4653425"/>
                <a:ext cx="3494868" cy="1662134"/>
              </a:xfrm>
              <a:custGeom>
                <a:avLst/>
                <a:gdLst>
                  <a:gd name="connsiteX0" fmla="*/ 0 w 3494868"/>
                  <a:gd name="connsiteY0" fmla="*/ 1662134 h 1662134"/>
                  <a:gd name="connsiteX1" fmla="*/ 2007031 w 3494868"/>
                  <a:gd name="connsiteY1" fmla="*/ 794229 h 1662134"/>
                  <a:gd name="connsiteX2" fmla="*/ 2572719 w 3494868"/>
                  <a:gd name="connsiteY2" fmla="*/ 19314 h 1662134"/>
                  <a:gd name="connsiteX3" fmla="*/ 2735451 w 3494868"/>
                  <a:gd name="connsiteY3" fmla="*/ 1623389 h 1662134"/>
                  <a:gd name="connsiteX4" fmla="*/ 3223647 w 3494868"/>
                  <a:gd name="connsiteY4" fmla="*/ 716738 h 1662134"/>
                  <a:gd name="connsiteX5" fmla="*/ 3494868 w 3494868"/>
                  <a:gd name="connsiteY5" fmla="*/ 1631138 h 166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4868" h="1662134">
                    <a:moveTo>
                      <a:pt x="0" y="1662134"/>
                    </a:moveTo>
                    <a:cubicBezTo>
                      <a:pt x="789122" y="1365083"/>
                      <a:pt x="1578245" y="1068032"/>
                      <a:pt x="2007031" y="794229"/>
                    </a:cubicBezTo>
                    <a:cubicBezTo>
                      <a:pt x="2435818" y="520426"/>
                      <a:pt x="2451316" y="-118879"/>
                      <a:pt x="2572719" y="19314"/>
                    </a:cubicBezTo>
                    <a:cubicBezTo>
                      <a:pt x="2694122" y="157507"/>
                      <a:pt x="2626963" y="1507152"/>
                      <a:pt x="2735451" y="1623389"/>
                    </a:cubicBezTo>
                    <a:cubicBezTo>
                      <a:pt x="2843939" y="1739626"/>
                      <a:pt x="3097078" y="715447"/>
                      <a:pt x="3223647" y="716738"/>
                    </a:cubicBezTo>
                    <a:cubicBezTo>
                      <a:pt x="3350216" y="718029"/>
                      <a:pt x="3422542" y="1174583"/>
                      <a:pt x="3494868" y="163113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676047" y="5410200"/>
              <a:ext cx="431276" cy="290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  <a:r>
                <a:rPr lang="en-US" sz="2400" dirty="0" smtClean="0"/>
                <a:t>(d)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5000" y="6317678"/>
              <a:ext cx="730939" cy="290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dcl (cm)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3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Savannah River Site – South Carolina</a:t>
            </a:r>
          </a:p>
          <a:p>
            <a:pPr lvl="1"/>
            <a:r>
              <a:rPr lang="en-US" dirty="0" smtClean="0"/>
              <a:t>200 k acres &amp; wall to wall lidar</a:t>
            </a:r>
          </a:p>
          <a:p>
            <a:pPr lvl="1"/>
            <a:r>
              <a:rPr lang="en-US" dirty="0" smtClean="0"/>
              <a:t>~200 FR plots (40 trees / plot on average)</a:t>
            </a:r>
          </a:p>
          <a:p>
            <a:pPr lvl="1"/>
            <a:r>
              <a:rPr lang="en-US" dirty="0" smtClean="0"/>
              <a:t>1600 VR plots (10 trees / plot on average)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6"/>
          <a:stretch/>
        </p:blipFill>
        <p:spPr bwMode="auto">
          <a:xfrm>
            <a:off x="1600200" y="3733800"/>
            <a:ext cx="4800600" cy="3203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14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 Fixed radius 1/10</a:t>
            </a:r>
            <a:r>
              <a:rPr lang="en-US" baseline="30000" dirty="0" smtClean="0"/>
              <a:t>th</a:t>
            </a:r>
            <a:r>
              <a:rPr lang="en-US" dirty="0" smtClean="0"/>
              <a:t> or 1/5</a:t>
            </a:r>
            <a:r>
              <a:rPr lang="en-US" baseline="30000" dirty="0" smtClean="0"/>
              <a:t>th</a:t>
            </a:r>
            <a:r>
              <a:rPr lang="en-US" dirty="0" smtClean="0"/>
              <a:t> acre plots</a:t>
            </a:r>
          </a:p>
          <a:p>
            <a:r>
              <a:rPr lang="en-US" dirty="0" smtClean="0"/>
              <a:t>Distributed across size and species groups</a:t>
            </a:r>
          </a:p>
          <a:p>
            <a:r>
              <a:rPr lang="en-US" dirty="0" smtClean="0"/>
              <a:t>Survey-grade GPS positioning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Inventory System (TIS)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“Traditional” –i.e. a fairly common approach</a:t>
            </a:r>
          </a:p>
          <a:p>
            <a:pPr marL="0" indent="0">
              <a:buNone/>
            </a:pPr>
            <a:r>
              <a:rPr lang="en-US" dirty="0" smtClean="0"/>
              <a:t>Design:</a:t>
            </a:r>
          </a:p>
          <a:p>
            <a:r>
              <a:rPr lang="en-US" dirty="0" smtClean="0"/>
              <a:t>~200K acres of forest on Savannah River Site</a:t>
            </a:r>
          </a:p>
          <a:p>
            <a:r>
              <a:rPr lang="en-US" dirty="0" smtClean="0"/>
              <a:t>1607 Variable Radius Plots ~gridded</a:t>
            </a:r>
          </a:p>
          <a:p>
            <a:r>
              <a:rPr lang="en-US" dirty="0" smtClean="0"/>
              <a:t>Post-stratification </a:t>
            </a:r>
            <a:r>
              <a:rPr lang="en-US" b="1" i="1" u="sng" dirty="0" smtClean="0"/>
              <a:t>on field measurements</a:t>
            </a:r>
          </a:p>
          <a:p>
            <a:pPr marL="457200" lvl="1" indent="0">
              <a:buNone/>
            </a:pPr>
            <a:r>
              <a:rPr lang="en-US" dirty="0" smtClean="0"/>
              <a:t>&lt;Best-case scenario for reference method&gt;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Cover</a:t>
            </a:r>
          </a:p>
          <a:p>
            <a:pPr lvl="1"/>
            <a:r>
              <a:rPr lang="en-US" dirty="0" smtClean="0"/>
              <a:t>Dominant Species Group</a:t>
            </a:r>
          </a:p>
          <a:p>
            <a:pPr marL="457200" lvl="1" indent="0">
              <a:buNone/>
            </a:pPr>
            <a:r>
              <a:rPr lang="en-US" dirty="0" smtClean="0"/>
              <a:t>-&gt;63 Strata</a:t>
            </a:r>
          </a:p>
          <a:p>
            <a:r>
              <a:rPr lang="en-US" dirty="0" smtClean="0"/>
              <a:t>7000+ Stands (~30 acres each)</a:t>
            </a:r>
          </a:p>
          <a:p>
            <a:r>
              <a:rPr lang="en-US" dirty="0"/>
              <a:t>Serves as baseline or reference approach</a:t>
            </a:r>
          </a:p>
          <a:p>
            <a:pPr lvl="1"/>
            <a:r>
              <a:rPr lang="en-US" dirty="0"/>
              <a:t>Lots of people familiar with its performance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</a:t>
            </a:r>
            <a:r>
              <a:rPr lang="en-US" dirty="0" err="1" smtClean="0"/>
              <a:t>kNN</a:t>
            </a:r>
            <a:r>
              <a:rPr lang="en-US" dirty="0" smtClean="0"/>
              <a:t> with TIS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Plot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Stratum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Stand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Tract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kNN</a:t>
            </a:r>
            <a:r>
              <a:rPr lang="en-US" dirty="0" smtClean="0"/>
              <a:t> components 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K &amp; distance metric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predictors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responses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stratification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Results: Point /Plot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kNN</a:t>
            </a:r>
            <a:r>
              <a:rPr lang="en-US" dirty="0" smtClean="0"/>
              <a:t> performance &gt;&gt; TIS performance</a:t>
            </a:r>
          </a:p>
          <a:p>
            <a:pPr lvl="1"/>
            <a:r>
              <a:rPr lang="en-US" dirty="0" smtClean="0"/>
              <a:t>Reasonable result</a:t>
            </a:r>
          </a:p>
          <a:p>
            <a:pPr lvl="1"/>
            <a:r>
              <a:rPr lang="en-US" dirty="0" err="1" smtClean="0"/>
              <a:t>kNN</a:t>
            </a:r>
            <a:r>
              <a:rPr lang="en-US" dirty="0" smtClean="0"/>
              <a:t> can vary with lidar height &amp; cover metrics</a:t>
            </a:r>
          </a:p>
          <a:p>
            <a:pPr lvl="1"/>
            <a:r>
              <a:rPr lang="en-US" dirty="0" smtClean="0"/>
              <a:t>Single density within a stratum for TIS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950048"/>
              </p:ext>
            </p:extLst>
          </p:nvPr>
        </p:nvGraphicFramePr>
        <p:xfrm>
          <a:off x="1371600" y="2057400"/>
          <a:ext cx="28194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812520" imgH="431640" progId="Equation.3">
                  <p:embed/>
                </p:oleObj>
              </mc:Choice>
              <mc:Fallback>
                <p:oleObj name="Equation" r:id="rId3" imgW="81252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2819400" cy="1498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228600" y="152400"/>
            <a:ext cx="2438400" cy="914400"/>
          </a:xfrm>
          <a:prstGeom prst="wedgeRectCallout">
            <a:avLst>
              <a:gd name="adj1" fmla="val 12462"/>
              <a:gd name="adj2" fmla="val 161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 = Quasi RMSE</a:t>
            </a:r>
          </a:p>
          <a:p>
            <a:pPr algn="ctr"/>
            <a:r>
              <a:rPr lang="en-US" sz="2400" dirty="0" smtClean="0"/>
              <a:t>(smaller </a:t>
            </a:r>
            <a:r>
              <a:rPr lang="en-US" sz="2400" dirty="0"/>
              <a:t>is </a:t>
            </a:r>
            <a:r>
              <a:rPr lang="en-US" sz="2400" dirty="0" smtClean="0"/>
              <a:t>better)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097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Stratum: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63 Strata</a:t>
            </a:r>
          </a:p>
          <a:p>
            <a:r>
              <a:rPr lang="en-US" dirty="0" smtClean="0"/>
              <a:t>200 FR plots</a:t>
            </a:r>
          </a:p>
          <a:p>
            <a:r>
              <a:rPr lang="en-US" dirty="0" smtClean="0"/>
              <a:t>~ 3 FR plots / stratum</a:t>
            </a:r>
          </a:p>
          <a:p>
            <a:r>
              <a:rPr lang="en-US" dirty="0" smtClean="0"/>
              <a:t>Stratum-level </a:t>
            </a:r>
            <a:r>
              <a:rPr lang="en-US" dirty="0" err="1" smtClean="0"/>
              <a:t>kNN</a:t>
            </a:r>
            <a:r>
              <a:rPr lang="en-US" dirty="0" smtClean="0"/>
              <a:t> performance:</a:t>
            </a:r>
          </a:p>
          <a:p>
            <a:pPr lvl="1"/>
            <a:endParaRPr lang="en-US" dirty="0" smtClean="0"/>
          </a:p>
        </p:txBody>
      </p:sp>
      <p:sp>
        <p:nvSpPr>
          <p:cNvPr id="4" name="Freeform 3"/>
          <p:cNvSpPr/>
          <p:nvPr/>
        </p:nvSpPr>
        <p:spPr>
          <a:xfrm>
            <a:off x="4342504" y="2438400"/>
            <a:ext cx="4734261" cy="3830672"/>
          </a:xfrm>
          <a:custGeom>
            <a:avLst/>
            <a:gdLst>
              <a:gd name="connsiteX0" fmla="*/ 796066 w 6486861"/>
              <a:gd name="connsiteY0" fmla="*/ 462632 h 4144587"/>
              <a:gd name="connsiteX1" fmla="*/ 0 w 6486861"/>
              <a:gd name="connsiteY1" fmla="*/ 2452797 h 4144587"/>
              <a:gd name="connsiteX2" fmla="*/ 817581 w 6486861"/>
              <a:gd name="connsiteY2" fmla="*/ 3582350 h 4144587"/>
              <a:gd name="connsiteX3" fmla="*/ 914400 w 6486861"/>
              <a:gd name="connsiteY3" fmla="*/ 3603865 h 4144587"/>
              <a:gd name="connsiteX4" fmla="*/ 1011219 w 6486861"/>
              <a:gd name="connsiteY4" fmla="*/ 3614623 h 4144587"/>
              <a:gd name="connsiteX5" fmla="*/ 1054250 w 6486861"/>
              <a:gd name="connsiteY5" fmla="*/ 3636138 h 4144587"/>
              <a:gd name="connsiteX6" fmla="*/ 1086523 w 6486861"/>
              <a:gd name="connsiteY6" fmla="*/ 3646896 h 4144587"/>
              <a:gd name="connsiteX7" fmla="*/ 1129553 w 6486861"/>
              <a:gd name="connsiteY7" fmla="*/ 3668411 h 4144587"/>
              <a:gd name="connsiteX8" fmla="*/ 3313356 w 6486861"/>
              <a:gd name="connsiteY8" fmla="*/ 4066444 h 4144587"/>
              <a:gd name="connsiteX9" fmla="*/ 3453205 w 6486861"/>
              <a:gd name="connsiteY9" fmla="*/ 4120232 h 4144587"/>
              <a:gd name="connsiteX10" fmla="*/ 3614570 w 6486861"/>
              <a:gd name="connsiteY10" fmla="*/ 4130990 h 4144587"/>
              <a:gd name="connsiteX11" fmla="*/ 3926541 w 6486861"/>
              <a:gd name="connsiteY11" fmla="*/ 4141748 h 4144587"/>
              <a:gd name="connsiteX12" fmla="*/ 4647304 w 6486861"/>
              <a:gd name="connsiteY12" fmla="*/ 4034171 h 4144587"/>
              <a:gd name="connsiteX13" fmla="*/ 4787153 w 6486861"/>
              <a:gd name="connsiteY13" fmla="*/ 4023414 h 4144587"/>
              <a:gd name="connsiteX14" fmla="*/ 4851699 w 6486861"/>
              <a:gd name="connsiteY14" fmla="*/ 3969625 h 4144587"/>
              <a:gd name="connsiteX15" fmla="*/ 4894730 w 6486861"/>
              <a:gd name="connsiteY15" fmla="*/ 3958868 h 4144587"/>
              <a:gd name="connsiteX16" fmla="*/ 4916245 w 6486861"/>
              <a:gd name="connsiteY16" fmla="*/ 3937352 h 4144587"/>
              <a:gd name="connsiteX17" fmla="*/ 4980791 w 6486861"/>
              <a:gd name="connsiteY17" fmla="*/ 3894322 h 4144587"/>
              <a:gd name="connsiteX18" fmla="*/ 5927464 w 6486861"/>
              <a:gd name="connsiteY18" fmla="*/ 3377955 h 4144587"/>
              <a:gd name="connsiteX19" fmla="*/ 6486861 w 6486861"/>
              <a:gd name="connsiteY19" fmla="*/ 1818096 h 4144587"/>
              <a:gd name="connsiteX20" fmla="*/ 6476104 w 6486861"/>
              <a:gd name="connsiteY20" fmla="*/ 1635216 h 4144587"/>
              <a:gd name="connsiteX21" fmla="*/ 6035040 w 6486861"/>
              <a:gd name="connsiteY21" fmla="*/ 537936 h 4144587"/>
              <a:gd name="connsiteX22" fmla="*/ 4862457 w 6486861"/>
              <a:gd name="connsiteY22" fmla="*/ 107630 h 4144587"/>
              <a:gd name="connsiteX23" fmla="*/ 4303059 w 6486861"/>
              <a:gd name="connsiteY23" fmla="*/ 96872 h 4144587"/>
              <a:gd name="connsiteX24" fmla="*/ 3108960 w 6486861"/>
              <a:gd name="connsiteY24" fmla="*/ 32326 h 4144587"/>
              <a:gd name="connsiteX25" fmla="*/ 3001384 w 6486861"/>
              <a:gd name="connsiteY25" fmla="*/ 10811 h 4144587"/>
              <a:gd name="connsiteX26" fmla="*/ 2592593 w 6486861"/>
              <a:gd name="connsiteY26" fmla="*/ 54 h 4144587"/>
              <a:gd name="connsiteX27" fmla="*/ 1667436 w 6486861"/>
              <a:gd name="connsiteY27" fmla="*/ 54 h 4144587"/>
              <a:gd name="connsiteX28" fmla="*/ 1516829 w 6486861"/>
              <a:gd name="connsiteY28" fmla="*/ 43084 h 4144587"/>
              <a:gd name="connsiteX29" fmla="*/ 1000461 w 6486861"/>
              <a:gd name="connsiteY29" fmla="*/ 204449 h 4144587"/>
              <a:gd name="connsiteX30" fmla="*/ 796066 w 6486861"/>
              <a:gd name="connsiteY30" fmla="*/ 462632 h 414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86861" h="4144587">
                <a:moveTo>
                  <a:pt x="796066" y="462632"/>
                </a:moveTo>
                <a:lnTo>
                  <a:pt x="0" y="2452797"/>
                </a:lnTo>
                <a:lnTo>
                  <a:pt x="817581" y="3582350"/>
                </a:lnTo>
                <a:cubicBezTo>
                  <a:pt x="849854" y="3589522"/>
                  <a:pt x="881790" y="3598430"/>
                  <a:pt x="914400" y="3603865"/>
                </a:cubicBezTo>
                <a:cubicBezTo>
                  <a:pt x="946430" y="3609203"/>
                  <a:pt x="979579" y="3607321"/>
                  <a:pt x="1011219" y="3614623"/>
                </a:cubicBezTo>
                <a:cubicBezTo>
                  <a:pt x="1026845" y="3618229"/>
                  <a:pt x="1039510" y="3629821"/>
                  <a:pt x="1054250" y="3636138"/>
                </a:cubicBezTo>
                <a:cubicBezTo>
                  <a:pt x="1064673" y="3640605"/>
                  <a:pt x="1076100" y="3642429"/>
                  <a:pt x="1086523" y="3646896"/>
                </a:cubicBezTo>
                <a:cubicBezTo>
                  <a:pt x="1101263" y="3653213"/>
                  <a:pt x="1129553" y="3668411"/>
                  <a:pt x="1129553" y="3668411"/>
                </a:cubicBezTo>
                <a:lnTo>
                  <a:pt x="3313356" y="4066444"/>
                </a:lnTo>
                <a:cubicBezTo>
                  <a:pt x="3359972" y="4084373"/>
                  <a:pt x="3404368" y="4109767"/>
                  <a:pt x="3453205" y="4120232"/>
                </a:cubicBezTo>
                <a:cubicBezTo>
                  <a:pt x="3505916" y="4131527"/>
                  <a:pt x="3560884" y="4126109"/>
                  <a:pt x="3614570" y="4130990"/>
                </a:cubicBezTo>
                <a:cubicBezTo>
                  <a:pt x="3855628" y="4152905"/>
                  <a:pt x="3391787" y="4141748"/>
                  <a:pt x="3926541" y="4141748"/>
                </a:cubicBezTo>
                <a:lnTo>
                  <a:pt x="4647304" y="4034171"/>
                </a:lnTo>
                <a:cubicBezTo>
                  <a:pt x="4693920" y="4030585"/>
                  <a:pt x="4741200" y="4032030"/>
                  <a:pt x="4787153" y="4023414"/>
                </a:cubicBezTo>
                <a:cubicBezTo>
                  <a:pt x="4815295" y="4018137"/>
                  <a:pt x="4830040" y="3982001"/>
                  <a:pt x="4851699" y="3969625"/>
                </a:cubicBezTo>
                <a:cubicBezTo>
                  <a:pt x="4864536" y="3962290"/>
                  <a:pt x="4880386" y="3962454"/>
                  <a:pt x="4894730" y="3958868"/>
                </a:cubicBezTo>
                <a:cubicBezTo>
                  <a:pt x="4901902" y="3951696"/>
                  <a:pt x="4908131" y="3943438"/>
                  <a:pt x="4916245" y="3937352"/>
                </a:cubicBezTo>
                <a:cubicBezTo>
                  <a:pt x="4936931" y="3921837"/>
                  <a:pt x="4980791" y="3894322"/>
                  <a:pt x="4980791" y="3894322"/>
                </a:cubicBezTo>
                <a:lnTo>
                  <a:pt x="5927464" y="3377955"/>
                </a:lnTo>
                <a:lnTo>
                  <a:pt x="6486861" y="1818096"/>
                </a:lnTo>
                <a:cubicBezTo>
                  <a:pt x="6474156" y="1678335"/>
                  <a:pt x="6476104" y="1739369"/>
                  <a:pt x="6476104" y="1635216"/>
                </a:cubicBezTo>
                <a:lnTo>
                  <a:pt x="6035040" y="537936"/>
                </a:lnTo>
                <a:lnTo>
                  <a:pt x="4862457" y="107630"/>
                </a:lnTo>
                <a:cubicBezTo>
                  <a:pt x="4612388" y="79844"/>
                  <a:pt x="4798110" y="96872"/>
                  <a:pt x="4303059" y="96872"/>
                </a:cubicBezTo>
                <a:lnTo>
                  <a:pt x="3108960" y="32326"/>
                </a:lnTo>
                <a:cubicBezTo>
                  <a:pt x="3073101" y="25154"/>
                  <a:pt x="3037833" y="13766"/>
                  <a:pt x="3001384" y="10811"/>
                </a:cubicBezTo>
                <a:cubicBezTo>
                  <a:pt x="2850705" y="-1406"/>
                  <a:pt x="2734857" y="54"/>
                  <a:pt x="2592593" y="54"/>
                </a:cubicBezTo>
                <a:lnTo>
                  <a:pt x="1667436" y="54"/>
                </a:lnTo>
                <a:cubicBezTo>
                  <a:pt x="1554233" y="50366"/>
                  <a:pt x="1605934" y="43084"/>
                  <a:pt x="1516829" y="43084"/>
                </a:cubicBezTo>
                <a:lnTo>
                  <a:pt x="1000461" y="204449"/>
                </a:lnTo>
                <a:lnTo>
                  <a:pt x="796066" y="46263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5334000" y="3237156"/>
            <a:ext cx="274320" cy="27432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6572474" y="5317864"/>
            <a:ext cx="274320" cy="27432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7315200" y="3374316"/>
            <a:ext cx="274320" cy="27432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1850316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Single Stratum</a:t>
            </a:r>
            <a:endParaRPr lang="en-US" sz="28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36867"/>
              </p:ext>
            </p:extLst>
          </p:nvPr>
        </p:nvGraphicFramePr>
        <p:xfrm>
          <a:off x="2133600" y="4760913"/>
          <a:ext cx="1773238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812520" imgH="634680" progId="Equation.3">
                  <p:embed/>
                </p:oleObj>
              </mc:Choice>
              <mc:Fallback>
                <p:oleObj name="Equation" r:id="rId3" imgW="81252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4760913"/>
                        <a:ext cx="1773238" cy="1385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5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Stand: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7000+ Stands</a:t>
            </a:r>
          </a:p>
          <a:p>
            <a:r>
              <a:rPr lang="en-US" dirty="0" smtClean="0"/>
              <a:t>200 FR plots</a:t>
            </a:r>
          </a:p>
          <a:p>
            <a:r>
              <a:rPr lang="en-US" dirty="0" smtClean="0"/>
              <a:t>~ 0 FR plots / stand</a:t>
            </a:r>
          </a:p>
          <a:p>
            <a:r>
              <a:rPr lang="en-US" dirty="0" smtClean="0"/>
              <a:t>No asymptotic properties</a:t>
            </a:r>
          </a:p>
          <a:p>
            <a:r>
              <a:rPr lang="en-US" dirty="0" smtClean="0"/>
              <a:t>Stand-level </a:t>
            </a:r>
            <a:r>
              <a:rPr lang="en-US" dirty="0" err="1" smtClean="0"/>
              <a:t>kNN</a:t>
            </a:r>
            <a:r>
              <a:rPr lang="en-US" dirty="0" smtClean="0"/>
              <a:t> performance:</a:t>
            </a:r>
          </a:p>
          <a:p>
            <a:pPr lvl="1"/>
            <a:endParaRPr lang="en-US" dirty="0" smtClean="0"/>
          </a:p>
        </p:txBody>
      </p:sp>
      <p:sp>
        <p:nvSpPr>
          <p:cNvPr id="4" name="Freeform 3"/>
          <p:cNvSpPr/>
          <p:nvPr/>
        </p:nvSpPr>
        <p:spPr>
          <a:xfrm>
            <a:off x="4342504" y="2438400"/>
            <a:ext cx="4734261" cy="3830672"/>
          </a:xfrm>
          <a:custGeom>
            <a:avLst/>
            <a:gdLst>
              <a:gd name="connsiteX0" fmla="*/ 796066 w 6486861"/>
              <a:gd name="connsiteY0" fmla="*/ 462632 h 4144587"/>
              <a:gd name="connsiteX1" fmla="*/ 0 w 6486861"/>
              <a:gd name="connsiteY1" fmla="*/ 2452797 h 4144587"/>
              <a:gd name="connsiteX2" fmla="*/ 817581 w 6486861"/>
              <a:gd name="connsiteY2" fmla="*/ 3582350 h 4144587"/>
              <a:gd name="connsiteX3" fmla="*/ 914400 w 6486861"/>
              <a:gd name="connsiteY3" fmla="*/ 3603865 h 4144587"/>
              <a:gd name="connsiteX4" fmla="*/ 1011219 w 6486861"/>
              <a:gd name="connsiteY4" fmla="*/ 3614623 h 4144587"/>
              <a:gd name="connsiteX5" fmla="*/ 1054250 w 6486861"/>
              <a:gd name="connsiteY5" fmla="*/ 3636138 h 4144587"/>
              <a:gd name="connsiteX6" fmla="*/ 1086523 w 6486861"/>
              <a:gd name="connsiteY6" fmla="*/ 3646896 h 4144587"/>
              <a:gd name="connsiteX7" fmla="*/ 1129553 w 6486861"/>
              <a:gd name="connsiteY7" fmla="*/ 3668411 h 4144587"/>
              <a:gd name="connsiteX8" fmla="*/ 3313356 w 6486861"/>
              <a:gd name="connsiteY8" fmla="*/ 4066444 h 4144587"/>
              <a:gd name="connsiteX9" fmla="*/ 3453205 w 6486861"/>
              <a:gd name="connsiteY9" fmla="*/ 4120232 h 4144587"/>
              <a:gd name="connsiteX10" fmla="*/ 3614570 w 6486861"/>
              <a:gd name="connsiteY10" fmla="*/ 4130990 h 4144587"/>
              <a:gd name="connsiteX11" fmla="*/ 3926541 w 6486861"/>
              <a:gd name="connsiteY11" fmla="*/ 4141748 h 4144587"/>
              <a:gd name="connsiteX12" fmla="*/ 4647304 w 6486861"/>
              <a:gd name="connsiteY12" fmla="*/ 4034171 h 4144587"/>
              <a:gd name="connsiteX13" fmla="*/ 4787153 w 6486861"/>
              <a:gd name="connsiteY13" fmla="*/ 4023414 h 4144587"/>
              <a:gd name="connsiteX14" fmla="*/ 4851699 w 6486861"/>
              <a:gd name="connsiteY14" fmla="*/ 3969625 h 4144587"/>
              <a:gd name="connsiteX15" fmla="*/ 4894730 w 6486861"/>
              <a:gd name="connsiteY15" fmla="*/ 3958868 h 4144587"/>
              <a:gd name="connsiteX16" fmla="*/ 4916245 w 6486861"/>
              <a:gd name="connsiteY16" fmla="*/ 3937352 h 4144587"/>
              <a:gd name="connsiteX17" fmla="*/ 4980791 w 6486861"/>
              <a:gd name="connsiteY17" fmla="*/ 3894322 h 4144587"/>
              <a:gd name="connsiteX18" fmla="*/ 5927464 w 6486861"/>
              <a:gd name="connsiteY18" fmla="*/ 3377955 h 4144587"/>
              <a:gd name="connsiteX19" fmla="*/ 6486861 w 6486861"/>
              <a:gd name="connsiteY19" fmla="*/ 1818096 h 4144587"/>
              <a:gd name="connsiteX20" fmla="*/ 6476104 w 6486861"/>
              <a:gd name="connsiteY20" fmla="*/ 1635216 h 4144587"/>
              <a:gd name="connsiteX21" fmla="*/ 6035040 w 6486861"/>
              <a:gd name="connsiteY21" fmla="*/ 537936 h 4144587"/>
              <a:gd name="connsiteX22" fmla="*/ 4862457 w 6486861"/>
              <a:gd name="connsiteY22" fmla="*/ 107630 h 4144587"/>
              <a:gd name="connsiteX23" fmla="*/ 4303059 w 6486861"/>
              <a:gd name="connsiteY23" fmla="*/ 96872 h 4144587"/>
              <a:gd name="connsiteX24" fmla="*/ 3108960 w 6486861"/>
              <a:gd name="connsiteY24" fmla="*/ 32326 h 4144587"/>
              <a:gd name="connsiteX25" fmla="*/ 3001384 w 6486861"/>
              <a:gd name="connsiteY25" fmla="*/ 10811 h 4144587"/>
              <a:gd name="connsiteX26" fmla="*/ 2592593 w 6486861"/>
              <a:gd name="connsiteY26" fmla="*/ 54 h 4144587"/>
              <a:gd name="connsiteX27" fmla="*/ 1667436 w 6486861"/>
              <a:gd name="connsiteY27" fmla="*/ 54 h 4144587"/>
              <a:gd name="connsiteX28" fmla="*/ 1516829 w 6486861"/>
              <a:gd name="connsiteY28" fmla="*/ 43084 h 4144587"/>
              <a:gd name="connsiteX29" fmla="*/ 1000461 w 6486861"/>
              <a:gd name="connsiteY29" fmla="*/ 204449 h 4144587"/>
              <a:gd name="connsiteX30" fmla="*/ 796066 w 6486861"/>
              <a:gd name="connsiteY30" fmla="*/ 462632 h 414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86861" h="4144587">
                <a:moveTo>
                  <a:pt x="796066" y="462632"/>
                </a:moveTo>
                <a:lnTo>
                  <a:pt x="0" y="2452797"/>
                </a:lnTo>
                <a:lnTo>
                  <a:pt x="817581" y="3582350"/>
                </a:lnTo>
                <a:cubicBezTo>
                  <a:pt x="849854" y="3589522"/>
                  <a:pt x="881790" y="3598430"/>
                  <a:pt x="914400" y="3603865"/>
                </a:cubicBezTo>
                <a:cubicBezTo>
                  <a:pt x="946430" y="3609203"/>
                  <a:pt x="979579" y="3607321"/>
                  <a:pt x="1011219" y="3614623"/>
                </a:cubicBezTo>
                <a:cubicBezTo>
                  <a:pt x="1026845" y="3618229"/>
                  <a:pt x="1039510" y="3629821"/>
                  <a:pt x="1054250" y="3636138"/>
                </a:cubicBezTo>
                <a:cubicBezTo>
                  <a:pt x="1064673" y="3640605"/>
                  <a:pt x="1076100" y="3642429"/>
                  <a:pt x="1086523" y="3646896"/>
                </a:cubicBezTo>
                <a:cubicBezTo>
                  <a:pt x="1101263" y="3653213"/>
                  <a:pt x="1129553" y="3668411"/>
                  <a:pt x="1129553" y="3668411"/>
                </a:cubicBezTo>
                <a:lnTo>
                  <a:pt x="3313356" y="4066444"/>
                </a:lnTo>
                <a:cubicBezTo>
                  <a:pt x="3359972" y="4084373"/>
                  <a:pt x="3404368" y="4109767"/>
                  <a:pt x="3453205" y="4120232"/>
                </a:cubicBezTo>
                <a:cubicBezTo>
                  <a:pt x="3505916" y="4131527"/>
                  <a:pt x="3560884" y="4126109"/>
                  <a:pt x="3614570" y="4130990"/>
                </a:cubicBezTo>
                <a:cubicBezTo>
                  <a:pt x="3855628" y="4152905"/>
                  <a:pt x="3391787" y="4141748"/>
                  <a:pt x="3926541" y="4141748"/>
                </a:cubicBezTo>
                <a:lnTo>
                  <a:pt x="4647304" y="4034171"/>
                </a:lnTo>
                <a:cubicBezTo>
                  <a:pt x="4693920" y="4030585"/>
                  <a:pt x="4741200" y="4032030"/>
                  <a:pt x="4787153" y="4023414"/>
                </a:cubicBezTo>
                <a:cubicBezTo>
                  <a:pt x="4815295" y="4018137"/>
                  <a:pt x="4830040" y="3982001"/>
                  <a:pt x="4851699" y="3969625"/>
                </a:cubicBezTo>
                <a:cubicBezTo>
                  <a:pt x="4864536" y="3962290"/>
                  <a:pt x="4880386" y="3962454"/>
                  <a:pt x="4894730" y="3958868"/>
                </a:cubicBezTo>
                <a:cubicBezTo>
                  <a:pt x="4901902" y="3951696"/>
                  <a:pt x="4908131" y="3943438"/>
                  <a:pt x="4916245" y="3937352"/>
                </a:cubicBezTo>
                <a:cubicBezTo>
                  <a:pt x="4936931" y="3921837"/>
                  <a:pt x="4980791" y="3894322"/>
                  <a:pt x="4980791" y="3894322"/>
                </a:cubicBezTo>
                <a:lnTo>
                  <a:pt x="5927464" y="3377955"/>
                </a:lnTo>
                <a:lnTo>
                  <a:pt x="6486861" y="1818096"/>
                </a:lnTo>
                <a:cubicBezTo>
                  <a:pt x="6474156" y="1678335"/>
                  <a:pt x="6476104" y="1739369"/>
                  <a:pt x="6476104" y="1635216"/>
                </a:cubicBezTo>
                <a:lnTo>
                  <a:pt x="6035040" y="537936"/>
                </a:lnTo>
                <a:lnTo>
                  <a:pt x="4862457" y="107630"/>
                </a:lnTo>
                <a:cubicBezTo>
                  <a:pt x="4612388" y="79844"/>
                  <a:pt x="4798110" y="96872"/>
                  <a:pt x="4303059" y="96872"/>
                </a:cubicBezTo>
                <a:lnTo>
                  <a:pt x="3108960" y="32326"/>
                </a:lnTo>
                <a:cubicBezTo>
                  <a:pt x="3073101" y="25154"/>
                  <a:pt x="3037833" y="13766"/>
                  <a:pt x="3001384" y="10811"/>
                </a:cubicBezTo>
                <a:cubicBezTo>
                  <a:pt x="2850705" y="-1406"/>
                  <a:pt x="2734857" y="54"/>
                  <a:pt x="2592593" y="54"/>
                </a:cubicBezTo>
                <a:lnTo>
                  <a:pt x="1667436" y="54"/>
                </a:lnTo>
                <a:cubicBezTo>
                  <a:pt x="1554233" y="50366"/>
                  <a:pt x="1605934" y="43084"/>
                  <a:pt x="1516829" y="43084"/>
                </a:cubicBezTo>
                <a:lnTo>
                  <a:pt x="1000461" y="204449"/>
                </a:lnTo>
                <a:lnTo>
                  <a:pt x="796066" y="46263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5334000" y="3237156"/>
            <a:ext cx="274320" cy="27432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6572474" y="5317864"/>
            <a:ext cx="274320" cy="27432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7315200" y="3374316"/>
            <a:ext cx="274320" cy="27432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59264" y="1827846"/>
            <a:ext cx="4217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Stands w/in Single Stratum</a:t>
            </a:r>
            <a:endParaRPr lang="en-US" sz="28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050913"/>
              </p:ext>
            </p:extLst>
          </p:nvPr>
        </p:nvGraphicFramePr>
        <p:xfrm>
          <a:off x="2286000" y="5757190"/>
          <a:ext cx="17732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812520" imgH="215640" progId="Equation.3">
                  <p:embed/>
                </p:oleObj>
              </mc:Choice>
              <mc:Fallback>
                <p:oleObj name="Equation" r:id="rId3" imgW="8125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5757190"/>
                        <a:ext cx="1773238" cy="471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679576" y="2463501"/>
            <a:ext cx="4260029" cy="3765177"/>
            <a:chOff x="4679576" y="2463501"/>
            <a:chExt cx="4260029" cy="3765177"/>
          </a:xfrm>
        </p:grpSpPr>
        <p:sp>
          <p:nvSpPr>
            <p:cNvPr id="9" name="Freeform 8"/>
            <p:cNvSpPr/>
            <p:nvPr/>
          </p:nvSpPr>
          <p:spPr>
            <a:xfrm>
              <a:off x="4679576" y="2485016"/>
              <a:ext cx="1194099" cy="2850777"/>
            </a:xfrm>
            <a:custGeom>
              <a:avLst/>
              <a:gdLst>
                <a:gd name="connsiteX0" fmla="*/ 1194099 w 1194099"/>
                <a:gd name="connsiteY0" fmla="*/ 0 h 2850777"/>
                <a:gd name="connsiteX1" fmla="*/ 1161826 w 1194099"/>
                <a:gd name="connsiteY1" fmla="*/ 64546 h 2850777"/>
                <a:gd name="connsiteX2" fmla="*/ 1140311 w 1194099"/>
                <a:gd name="connsiteY2" fmla="*/ 86062 h 2850777"/>
                <a:gd name="connsiteX3" fmla="*/ 1129553 w 1194099"/>
                <a:gd name="connsiteY3" fmla="*/ 441064 h 2850777"/>
                <a:gd name="connsiteX4" fmla="*/ 1108038 w 1194099"/>
                <a:gd name="connsiteY4" fmla="*/ 570156 h 2850777"/>
                <a:gd name="connsiteX5" fmla="*/ 1097280 w 1194099"/>
                <a:gd name="connsiteY5" fmla="*/ 677732 h 2850777"/>
                <a:gd name="connsiteX6" fmla="*/ 1086523 w 1194099"/>
                <a:gd name="connsiteY6" fmla="*/ 796066 h 2850777"/>
                <a:gd name="connsiteX7" fmla="*/ 1065008 w 1194099"/>
                <a:gd name="connsiteY7" fmla="*/ 828339 h 2850777"/>
                <a:gd name="connsiteX8" fmla="*/ 1021977 w 1194099"/>
                <a:gd name="connsiteY8" fmla="*/ 925158 h 2850777"/>
                <a:gd name="connsiteX9" fmla="*/ 1032735 w 1194099"/>
                <a:gd name="connsiteY9" fmla="*/ 1011219 h 2850777"/>
                <a:gd name="connsiteX10" fmla="*/ 1054250 w 1194099"/>
                <a:gd name="connsiteY10" fmla="*/ 1086523 h 2850777"/>
                <a:gd name="connsiteX11" fmla="*/ 1086523 w 1194099"/>
                <a:gd name="connsiteY11" fmla="*/ 1183342 h 2850777"/>
                <a:gd name="connsiteX12" fmla="*/ 1097280 w 1194099"/>
                <a:gd name="connsiteY12" fmla="*/ 1226372 h 2850777"/>
                <a:gd name="connsiteX13" fmla="*/ 1118796 w 1194099"/>
                <a:gd name="connsiteY13" fmla="*/ 1290918 h 2850777"/>
                <a:gd name="connsiteX14" fmla="*/ 1097280 w 1194099"/>
                <a:gd name="connsiteY14" fmla="*/ 1323191 h 2850777"/>
                <a:gd name="connsiteX15" fmla="*/ 1021977 w 1194099"/>
                <a:gd name="connsiteY15" fmla="*/ 1376979 h 2850777"/>
                <a:gd name="connsiteX16" fmla="*/ 957431 w 1194099"/>
                <a:gd name="connsiteY16" fmla="*/ 1398495 h 2850777"/>
                <a:gd name="connsiteX17" fmla="*/ 882128 w 1194099"/>
                <a:gd name="connsiteY17" fmla="*/ 1430768 h 2850777"/>
                <a:gd name="connsiteX18" fmla="*/ 828339 w 1194099"/>
                <a:gd name="connsiteY18" fmla="*/ 1484556 h 2850777"/>
                <a:gd name="connsiteX19" fmla="*/ 785309 w 1194099"/>
                <a:gd name="connsiteY19" fmla="*/ 1516829 h 2850777"/>
                <a:gd name="connsiteX20" fmla="*/ 763793 w 1194099"/>
                <a:gd name="connsiteY20" fmla="*/ 1559859 h 2850777"/>
                <a:gd name="connsiteX21" fmla="*/ 742278 w 1194099"/>
                <a:gd name="connsiteY21" fmla="*/ 1581375 h 2850777"/>
                <a:gd name="connsiteX22" fmla="*/ 731520 w 1194099"/>
                <a:gd name="connsiteY22" fmla="*/ 1635163 h 2850777"/>
                <a:gd name="connsiteX23" fmla="*/ 710005 w 1194099"/>
                <a:gd name="connsiteY23" fmla="*/ 1710466 h 2850777"/>
                <a:gd name="connsiteX24" fmla="*/ 699248 w 1194099"/>
                <a:gd name="connsiteY24" fmla="*/ 1785770 h 2850777"/>
                <a:gd name="connsiteX25" fmla="*/ 677732 w 1194099"/>
                <a:gd name="connsiteY25" fmla="*/ 1818043 h 2850777"/>
                <a:gd name="connsiteX26" fmla="*/ 645459 w 1194099"/>
                <a:gd name="connsiteY26" fmla="*/ 1904104 h 2850777"/>
                <a:gd name="connsiteX27" fmla="*/ 634702 w 1194099"/>
                <a:gd name="connsiteY27" fmla="*/ 2054711 h 2850777"/>
                <a:gd name="connsiteX28" fmla="*/ 602429 w 1194099"/>
                <a:gd name="connsiteY28" fmla="*/ 2086984 h 2850777"/>
                <a:gd name="connsiteX29" fmla="*/ 580913 w 1194099"/>
                <a:gd name="connsiteY29" fmla="*/ 2130015 h 2850777"/>
                <a:gd name="connsiteX30" fmla="*/ 527125 w 1194099"/>
                <a:gd name="connsiteY30" fmla="*/ 2194560 h 2850777"/>
                <a:gd name="connsiteX31" fmla="*/ 516368 w 1194099"/>
                <a:gd name="connsiteY31" fmla="*/ 2377440 h 2850777"/>
                <a:gd name="connsiteX32" fmla="*/ 451822 w 1194099"/>
                <a:gd name="connsiteY32" fmla="*/ 2398956 h 2850777"/>
                <a:gd name="connsiteX33" fmla="*/ 430306 w 1194099"/>
                <a:gd name="connsiteY33" fmla="*/ 2420471 h 2850777"/>
                <a:gd name="connsiteX34" fmla="*/ 408791 w 1194099"/>
                <a:gd name="connsiteY34" fmla="*/ 2452744 h 2850777"/>
                <a:gd name="connsiteX35" fmla="*/ 344245 w 1194099"/>
                <a:gd name="connsiteY35" fmla="*/ 2474259 h 2850777"/>
                <a:gd name="connsiteX36" fmla="*/ 258184 w 1194099"/>
                <a:gd name="connsiteY36" fmla="*/ 2517290 h 2850777"/>
                <a:gd name="connsiteX37" fmla="*/ 225911 w 1194099"/>
                <a:gd name="connsiteY37" fmla="*/ 2528048 h 2850777"/>
                <a:gd name="connsiteX38" fmla="*/ 193638 w 1194099"/>
                <a:gd name="connsiteY38" fmla="*/ 2538805 h 2850777"/>
                <a:gd name="connsiteX39" fmla="*/ 150608 w 1194099"/>
                <a:gd name="connsiteY39" fmla="*/ 2581836 h 2850777"/>
                <a:gd name="connsiteX40" fmla="*/ 107577 w 1194099"/>
                <a:gd name="connsiteY40" fmla="*/ 2635624 h 2850777"/>
                <a:gd name="connsiteX41" fmla="*/ 75304 w 1194099"/>
                <a:gd name="connsiteY41" fmla="*/ 2657139 h 2850777"/>
                <a:gd name="connsiteX42" fmla="*/ 53789 w 1194099"/>
                <a:gd name="connsiteY42" fmla="*/ 2678655 h 2850777"/>
                <a:gd name="connsiteX43" fmla="*/ 32273 w 1194099"/>
                <a:gd name="connsiteY43" fmla="*/ 2743200 h 2850777"/>
                <a:gd name="connsiteX44" fmla="*/ 10758 w 1194099"/>
                <a:gd name="connsiteY44" fmla="*/ 2840019 h 2850777"/>
                <a:gd name="connsiteX45" fmla="*/ 0 w 1194099"/>
                <a:gd name="connsiteY45" fmla="*/ 2850777 h 285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94099" h="2850777">
                  <a:moveTo>
                    <a:pt x="1194099" y="0"/>
                  </a:moveTo>
                  <a:cubicBezTo>
                    <a:pt x="1183341" y="21515"/>
                    <a:pt x="1174575" y="44147"/>
                    <a:pt x="1161826" y="64546"/>
                  </a:cubicBezTo>
                  <a:cubicBezTo>
                    <a:pt x="1156451" y="73147"/>
                    <a:pt x="1141177" y="75957"/>
                    <a:pt x="1140311" y="86062"/>
                  </a:cubicBezTo>
                  <a:cubicBezTo>
                    <a:pt x="1130200" y="204018"/>
                    <a:pt x="1137428" y="322938"/>
                    <a:pt x="1129553" y="441064"/>
                  </a:cubicBezTo>
                  <a:cubicBezTo>
                    <a:pt x="1126651" y="484592"/>
                    <a:pt x="1112379" y="526748"/>
                    <a:pt x="1108038" y="570156"/>
                  </a:cubicBezTo>
                  <a:cubicBezTo>
                    <a:pt x="1104452" y="606015"/>
                    <a:pt x="1100697" y="641857"/>
                    <a:pt x="1097280" y="677732"/>
                  </a:cubicBezTo>
                  <a:cubicBezTo>
                    <a:pt x="1093525" y="717161"/>
                    <a:pt x="1094822" y="757338"/>
                    <a:pt x="1086523" y="796066"/>
                  </a:cubicBezTo>
                  <a:cubicBezTo>
                    <a:pt x="1083814" y="808708"/>
                    <a:pt x="1070259" y="816524"/>
                    <a:pt x="1065008" y="828339"/>
                  </a:cubicBezTo>
                  <a:cubicBezTo>
                    <a:pt x="1013800" y="943556"/>
                    <a:pt x="1070668" y="852120"/>
                    <a:pt x="1021977" y="925158"/>
                  </a:cubicBezTo>
                  <a:cubicBezTo>
                    <a:pt x="1025563" y="953845"/>
                    <a:pt x="1027982" y="982702"/>
                    <a:pt x="1032735" y="1011219"/>
                  </a:cubicBezTo>
                  <a:cubicBezTo>
                    <a:pt x="1048356" y="1104948"/>
                    <a:pt x="1037195" y="1009777"/>
                    <a:pt x="1054250" y="1086523"/>
                  </a:cubicBezTo>
                  <a:cubicBezTo>
                    <a:pt x="1073576" y="1173485"/>
                    <a:pt x="1049091" y="1127192"/>
                    <a:pt x="1086523" y="1183342"/>
                  </a:cubicBezTo>
                  <a:cubicBezTo>
                    <a:pt x="1090109" y="1197685"/>
                    <a:pt x="1093032" y="1212211"/>
                    <a:pt x="1097280" y="1226372"/>
                  </a:cubicBezTo>
                  <a:cubicBezTo>
                    <a:pt x="1103797" y="1248095"/>
                    <a:pt x="1118796" y="1290918"/>
                    <a:pt x="1118796" y="1290918"/>
                  </a:cubicBezTo>
                  <a:cubicBezTo>
                    <a:pt x="1111624" y="1301676"/>
                    <a:pt x="1106422" y="1314049"/>
                    <a:pt x="1097280" y="1323191"/>
                  </a:cubicBezTo>
                  <a:cubicBezTo>
                    <a:pt x="1094099" y="1326372"/>
                    <a:pt x="1032974" y="1372092"/>
                    <a:pt x="1021977" y="1376979"/>
                  </a:cubicBezTo>
                  <a:cubicBezTo>
                    <a:pt x="1001252" y="1386190"/>
                    <a:pt x="976301" y="1385915"/>
                    <a:pt x="957431" y="1398495"/>
                  </a:cubicBezTo>
                  <a:cubicBezTo>
                    <a:pt x="912856" y="1428211"/>
                    <a:pt x="937701" y="1416874"/>
                    <a:pt x="882128" y="1430768"/>
                  </a:cubicBezTo>
                  <a:cubicBezTo>
                    <a:pt x="796071" y="1488138"/>
                    <a:pt x="900053" y="1412842"/>
                    <a:pt x="828339" y="1484556"/>
                  </a:cubicBezTo>
                  <a:cubicBezTo>
                    <a:pt x="815661" y="1497234"/>
                    <a:pt x="799652" y="1506071"/>
                    <a:pt x="785309" y="1516829"/>
                  </a:cubicBezTo>
                  <a:cubicBezTo>
                    <a:pt x="778137" y="1531172"/>
                    <a:pt x="772688" y="1546516"/>
                    <a:pt x="763793" y="1559859"/>
                  </a:cubicBezTo>
                  <a:cubicBezTo>
                    <a:pt x="758167" y="1568298"/>
                    <a:pt x="746273" y="1572053"/>
                    <a:pt x="742278" y="1581375"/>
                  </a:cubicBezTo>
                  <a:cubicBezTo>
                    <a:pt x="735075" y="1598181"/>
                    <a:pt x="735955" y="1617424"/>
                    <a:pt x="731520" y="1635163"/>
                  </a:cubicBezTo>
                  <a:cubicBezTo>
                    <a:pt x="716164" y="1696590"/>
                    <a:pt x="723415" y="1636711"/>
                    <a:pt x="710005" y="1710466"/>
                  </a:cubicBezTo>
                  <a:cubicBezTo>
                    <a:pt x="705469" y="1735413"/>
                    <a:pt x="706534" y="1761483"/>
                    <a:pt x="699248" y="1785770"/>
                  </a:cubicBezTo>
                  <a:cubicBezTo>
                    <a:pt x="695533" y="1798154"/>
                    <a:pt x="684147" y="1806817"/>
                    <a:pt x="677732" y="1818043"/>
                  </a:cubicBezTo>
                  <a:cubicBezTo>
                    <a:pt x="652731" y="1861795"/>
                    <a:pt x="657225" y="1857042"/>
                    <a:pt x="645459" y="1904104"/>
                  </a:cubicBezTo>
                  <a:cubicBezTo>
                    <a:pt x="641873" y="1954306"/>
                    <a:pt x="646229" y="2005719"/>
                    <a:pt x="634702" y="2054711"/>
                  </a:cubicBezTo>
                  <a:cubicBezTo>
                    <a:pt x="631218" y="2069520"/>
                    <a:pt x="611272" y="2074604"/>
                    <a:pt x="602429" y="2086984"/>
                  </a:cubicBezTo>
                  <a:cubicBezTo>
                    <a:pt x="593108" y="2100034"/>
                    <a:pt x="588869" y="2116091"/>
                    <a:pt x="580913" y="2130015"/>
                  </a:cubicBezTo>
                  <a:cubicBezTo>
                    <a:pt x="560942" y="2164964"/>
                    <a:pt x="556793" y="2164893"/>
                    <a:pt x="527125" y="2194560"/>
                  </a:cubicBezTo>
                  <a:cubicBezTo>
                    <a:pt x="523539" y="2255520"/>
                    <a:pt x="537478" y="2320140"/>
                    <a:pt x="516368" y="2377440"/>
                  </a:cubicBezTo>
                  <a:cubicBezTo>
                    <a:pt x="508528" y="2398721"/>
                    <a:pt x="451822" y="2398956"/>
                    <a:pt x="451822" y="2398956"/>
                  </a:cubicBezTo>
                  <a:cubicBezTo>
                    <a:pt x="444650" y="2406128"/>
                    <a:pt x="436642" y="2412551"/>
                    <a:pt x="430306" y="2420471"/>
                  </a:cubicBezTo>
                  <a:cubicBezTo>
                    <a:pt x="422229" y="2430567"/>
                    <a:pt x="419755" y="2445892"/>
                    <a:pt x="408791" y="2452744"/>
                  </a:cubicBezTo>
                  <a:cubicBezTo>
                    <a:pt x="389559" y="2464764"/>
                    <a:pt x="344245" y="2474259"/>
                    <a:pt x="344245" y="2474259"/>
                  </a:cubicBezTo>
                  <a:cubicBezTo>
                    <a:pt x="306694" y="2511812"/>
                    <a:pt x="332353" y="2492567"/>
                    <a:pt x="258184" y="2517290"/>
                  </a:cubicBezTo>
                  <a:lnTo>
                    <a:pt x="225911" y="2528048"/>
                  </a:lnTo>
                  <a:lnTo>
                    <a:pt x="193638" y="2538805"/>
                  </a:lnTo>
                  <a:cubicBezTo>
                    <a:pt x="174513" y="2596178"/>
                    <a:pt x="198419" y="2553149"/>
                    <a:pt x="150608" y="2581836"/>
                  </a:cubicBezTo>
                  <a:cubicBezTo>
                    <a:pt x="123989" y="2597808"/>
                    <a:pt x="129569" y="2613632"/>
                    <a:pt x="107577" y="2635624"/>
                  </a:cubicBezTo>
                  <a:cubicBezTo>
                    <a:pt x="98435" y="2644766"/>
                    <a:pt x="85400" y="2649062"/>
                    <a:pt x="75304" y="2657139"/>
                  </a:cubicBezTo>
                  <a:cubicBezTo>
                    <a:pt x="67384" y="2663475"/>
                    <a:pt x="60961" y="2671483"/>
                    <a:pt x="53789" y="2678655"/>
                  </a:cubicBezTo>
                  <a:cubicBezTo>
                    <a:pt x="46617" y="2700170"/>
                    <a:pt x="36001" y="2720830"/>
                    <a:pt x="32273" y="2743200"/>
                  </a:cubicBezTo>
                  <a:cubicBezTo>
                    <a:pt x="28141" y="2767994"/>
                    <a:pt x="24000" y="2813535"/>
                    <a:pt x="10758" y="2840019"/>
                  </a:cubicBezTo>
                  <a:cubicBezTo>
                    <a:pt x="8490" y="2844555"/>
                    <a:pt x="3586" y="2847191"/>
                    <a:pt x="0" y="28507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637007" y="2463501"/>
              <a:ext cx="3302598" cy="3765177"/>
            </a:xfrm>
            <a:custGeom>
              <a:avLst/>
              <a:gdLst>
                <a:gd name="connsiteX0" fmla="*/ 935915 w 3302598"/>
                <a:gd name="connsiteY0" fmla="*/ 0 h 3765177"/>
                <a:gd name="connsiteX1" fmla="*/ 796066 w 3302598"/>
                <a:gd name="connsiteY1" fmla="*/ 139850 h 3765177"/>
                <a:gd name="connsiteX2" fmla="*/ 763793 w 3302598"/>
                <a:gd name="connsiteY2" fmla="*/ 193638 h 3765177"/>
                <a:gd name="connsiteX3" fmla="*/ 710005 w 3302598"/>
                <a:gd name="connsiteY3" fmla="*/ 258184 h 3765177"/>
                <a:gd name="connsiteX4" fmla="*/ 656217 w 3302598"/>
                <a:gd name="connsiteY4" fmla="*/ 365760 h 3765177"/>
                <a:gd name="connsiteX5" fmla="*/ 602428 w 3302598"/>
                <a:gd name="connsiteY5" fmla="*/ 484094 h 3765177"/>
                <a:gd name="connsiteX6" fmla="*/ 634701 w 3302598"/>
                <a:gd name="connsiteY6" fmla="*/ 623944 h 3765177"/>
                <a:gd name="connsiteX7" fmla="*/ 666974 w 3302598"/>
                <a:gd name="connsiteY7" fmla="*/ 645459 h 3765177"/>
                <a:gd name="connsiteX8" fmla="*/ 677732 w 3302598"/>
                <a:gd name="connsiteY8" fmla="*/ 731520 h 3765177"/>
                <a:gd name="connsiteX9" fmla="*/ 634701 w 3302598"/>
                <a:gd name="connsiteY9" fmla="*/ 796066 h 3765177"/>
                <a:gd name="connsiteX10" fmla="*/ 613186 w 3302598"/>
                <a:gd name="connsiteY10" fmla="*/ 978946 h 3765177"/>
                <a:gd name="connsiteX11" fmla="*/ 591671 w 3302598"/>
                <a:gd name="connsiteY11" fmla="*/ 1118795 h 3765177"/>
                <a:gd name="connsiteX12" fmla="*/ 570155 w 3302598"/>
                <a:gd name="connsiteY12" fmla="*/ 1140311 h 3765177"/>
                <a:gd name="connsiteX13" fmla="*/ 537882 w 3302598"/>
                <a:gd name="connsiteY13" fmla="*/ 1151068 h 3765177"/>
                <a:gd name="connsiteX14" fmla="*/ 484094 w 3302598"/>
                <a:gd name="connsiteY14" fmla="*/ 1204857 h 3765177"/>
                <a:gd name="connsiteX15" fmla="*/ 441064 w 3302598"/>
                <a:gd name="connsiteY15" fmla="*/ 1409252 h 3765177"/>
                <a:gd name="connsiteX16" fmla="*/ 419548 w 3302598"/>
                <a:gd name="connsiteY16" fmla="*/ 1430767 h 3765177"/>
                <a:gd name="connsiteX17" fmla="*/ 430306 w 3302598"/>
                <a:gd name="connsiteY17" fmla="*/ 1463040 h 3765177"/>
                <a:gd name="connsiteX18" fmla="*/ 441064 w 3302598"/>
                <a:gd name="connsiteY18" fmla="*/ 1506071 h 3765177"/>
                <a:gd name="connsiteX19" fmla="*/ 462579 w 3302598"/>
                <a:gd name="connsiteY19" fmla="*/ 1538344 h 3765177"/>
                <a:gd name="connsiteX20" fmla="*/ 484094 w 3302598"/>
                <a:gd name="connsiteY20" fmla="*/ 1613647 h 3765177"/>
                <a:gd name="connsiteX21" fmla="*/ 505609 w 3302598"/>
                <a:gd name="connsiteY21" fmla="*/ 1635163 h 3765177"/>
                <a:gd name="connsiteX22" fmla="*/ 516367 w 3302598"/>
                <a:gd name="connsiteY22" fmla="*/ 1667435 h 3765177"/>
                <a:gd name="connsiteX23" fmla="*/ 548640 w 3302598"/>
                <a:gd name="connsiteY23" fmla="*/ 1678193 h 3765177"/>
                <a:gd name="connsiteX24" fmla="*/ 677732 w 3302598"/>
                <a:gd name="connsiteY24" fmla="*/ 1688951 h 3765177"/>
                <a:gd name="connsiteX25" fmla="*/ 699247 w 3302598"/>
                <a:gd name="connsiteY25" fmla="*/ 1753497 h 3765177"/>
                <a:gd name="connsiteX26" fmla="*/ 688489 w 3302598"/>
                <a:gd name="connsiteY26" fmla="*/ 1861073 h 3765177"/>
                <a:gd name="connsiteX27" fmla="*/ 623944 w 3302598"/>
                <a:gd name="connsiteY27" fmla="*/ 1925619 h 3765177"/>
                <a:gd name="connsiteX28" fmla="*/ 602428 w 3302598"/>
                <a:gd name="connsiteY28" fmla="*/ 1947134 h 3765177"/>
                <a:gd name="connsiteX29" fmla="*/ 451821 w 3302598"/>
                <a:gd name="connsiteY29" fmla="*/ 1968650 h 3765177"/>
                <a:gd name="connsiteX30" fmla="*/ 462579 w 3302598"/>
                <a:gd name="connsiteY30" fmla="*/ 2011680 h 3765177"/>
                <a:gd name="connsiteX31" fmla="*/ 398033 w 3302598"/>
                <a:gd name="connsiteY31" fmla="*/ 2033195 h 3765177"/>
                <a:gd name="connsiteX32" fmla="*/ 365760 w 3302598"/>
                <a:gd name="connsiteY32" fmla="*/ 2043953 h 3765177"/>
                <a:gd name="connsiteX33" fmla="*/ 161365 w 3302598"/>
                <a:gd name="connsiteY33" fmla="*/ 2033195 h 3765177"/>
                <a:gd name="connsiteX34" fmla="*/ 129092 w 3302598"/>
                <a:gd name="connsiteY34" fmla="*/ 2022438 h 3765177"/>
                <a:gd name="connsiteX35" fmla="*/ 118334 w 3302598"/>
                <a:gd name="connsiteY35" fmla="*/ 2065468 h 3765177"/>
                <a:gd name="connsiteX36" fmla="*/ 96819 w 3302598"/>
                <a:gd name="connsiteY36" fmla="*/ 2097741 h 3765177"/>
                <a:gd name="connsiteX37" fmla="*/ 75304 w 3302598"/>
                <a:gd name="connsiteY37" fmla="*/ 2140772 h 3765177"/>
                <a:gd name="connsiteX38" fmla="*/ 53788 w 3302598"/>
                <a:gd name="connsiteY38" fmla="*/ 2194560 h 3765177"/>
                <a:gd name="connsiteX39" fmla="*/ 21515 w 3302598"/>
                <a:gd name="connsiteY39" fmla="*/ 2237591 h 3765177"/>
                <a:gd name="connsiteX40" fmla="*/ 0 w 3302598"/>
                <a:gd name="connsiteY40" fmla="*/ 2269864 h 3765177"/>
                <a:gd name="connsiteX41" fmla="*/ 10758 w 3302598"/>
                <a:gd name="connsiteY41" fmla="*/ 2366683 h 3765177"/>
                <a:gd name="connsiteX42" fmla="*/ 53788 w 3302598"/>
                <a:gd name="connsiteY42" fmla="*/ 2441986 h 3765177"/>
                <a:gd name="connsiteX43" fmla="*/ 86061 w 3302598"/>
                <a:gd name="connsiteY43" fmla="*/ 2517290 h 3765177"/>
                <a:gd name="connsiteX44" fmla="*/ 107577 w 3302598"/>
                <a:gd name="connsiteY44" fmla="*/ 2571078 h 3765177"/>
                <a:gd name="connsiteX45" fmla="*/ 118334 w 3302598"/>
                <a:gd name="connsiteY45" fmla="*/ 2657139 h 3765177"/>
                <a:gd name="connsiteX46" fmla="*/ 129092 w 3302598"/>
                <a:gd name="connsiteY46" fmla="*/ 2689412 h 3765177"/>
                <a:gd name="connsiteX47" fmla="*/ 182880 w 3302598"/>
                <a:gd name="connsiteY47" fmla="*/ 2732443 h 3765177"/>
                <a:gd name="connsiteX48" fmla="*/ 215153 w 3302598"/>
                <a:gd name="connsiteY48" fmla="*/ 2796988 h 3765177"/>
                <a:gd name="connsiteX49" fmla="*/ 215153 w 3302598"/>
                <a:gd name="connsiteY49" fmla="*/ 2979868 h 3765177"/>
                <a:gd name="connsiteX50" fmla="*/ 247426 w 3302598"/>
                <a:gd name="connsiteY50" fmla="*/ 3012141 h 3765177"/>
                <a:gd name="connsiteX51" fmla="*/ 279699 w 3302598"/>
                <a:gd name="connsiteY51" fmla="*/ 3022899 h 3765177"/>
                <a:gd name="connsiteX52" fmla="*/ 419548 w 3302598"/>
                <a:gd name="connsiteY52" fmla="*/ 3001384 h 3765177"/>
                <a:gd name="connsiteX53" fmla="*/ 591671 w 3302598"/>
                <a:gd name="connsiteY53" fmla="*/ 2915323 h 3765177"/>
                <a:gd name="connsiteX54" fmla="*/ 623944 w 3302598"/>
                <a:gd name="connsiteY54" fmla="*/ 2904565 h 3765177"/>
                <a:gd name="connsiteX55" fmla="*/ 666974 w 3302598"/>
                <a:gd name="connsiteY55" fmla="*/ 2883050 h 3765177"/>
                <a:gd name="connsiteX56" fmla="*/ 710005 w 3302598"/>
                <a:gd name="connsiteY56" fmla="*/ 2872292 h 3765177"/>
                <a:gd name="connsiteX57" fmla="*/ 731520 w 3302598"/>
                <a:gd name="connsiteY57" fmla="*/ 2947595 h 3765177"/>
                <a:gd name="connsiteX58" fmla="*/ 710005 w 3302598"/>
                <a:gd name="connsiteY58" fmla="*/ 3044414 h 3765177"/>
                <a:gd name="connsiteX59" fmla="*/ 688489 w 3302598"/>
                <a:gd name="connsiteY59" fmla="*/ 3065930 h 3765177"/>
                <a:gd name="connsiteX60" fmla="*/ 677732 w 3302598"/>
                <a:gd name="connsiteY60" fmla="*/ 3108960 h 3765177"/>
                <a:gd name="connsiteX61" fmla="*/ 677732 w 3302598"/>
                <a:gd name="connsiteY61" fmla="*/ 3238052 h 3765177"/>
                <a:gd name="connsiteX62" fmla="*/ 742278 w 3302598"/>
                <a:gd name="connsiteY62" fmla="*/ 3259567 h 3765177"/>
                <a:gd name="connsiteX63" fmla="*/ 731520 w 3302598"/>
                <a:gd name="connsiteY63" fmla="*/ 3356386 h 3765177"/>
                <a:gd name="connsiteX64" fmla="*/ 731520 w 3302598"/>
                <a:gd name="connsiteY64" fmla="*/ 3442447 h 3765177"/>
                <a:gd name="connsiteX65" fmla="*/ 753035 w 3302598"/>
                <a:gd name="connsiteY65" fmla="*/ 3463963 h 3765177"/>
                <a:gd name="connsiteX66" fmla="*/ 774551 w 3302598"/>
                <a:gd name="connsiteY66" fmla="*/ 3550024 h 3765177"/>
                <a:gd name="connsiteX67" fmla="*/ 806824 w 3302598"/>
                <a:gd name="connsiteY67" fmla="*/ 3582297 h 3765177"/>
                <a:gd name="connsiteX68" fmla="*/ 817581 w 3302598"/>
                <a:gd name="connsiteY68" fmla="*/ 3614570 h 3765177"/>
                <a:gd name="connsiteX69" fmla="*/ 903642 w 3302598"/>
                <a:gd name="connsiteY69" fmla="*/ 3679115 h 3765177"/>
                <a:gd name="connsiteX70" fmla="*/ 925158 w 3302598"/>
                <a:gd name="connsiteY70" fmla="*/ 3700631 h 3765177"/>
                <a:gd name="connsiteX71" fmla="*/ 989704 w 3302598"/>
                <a:gd name="connsiteY71" fmla="*/ 3711388 h 3765177"/>
                <a:gd name="connsiteX72" fmla="*/ 1021977 w 3302598"/>
                <a:gd name="connsiteY72" fmla="*/ 3722146 h 3765177"/>
                <a:gd name="connsiteX73" fmla="*/ 1151068 w 3302598"/>
                <a:gd name="connsiteY73" fmla="*/ 3711388 h 3765177"/>
                <a:gd name="connsiteX74" fmla="*/ 1161826 w 3302598"/>
                <a:gd name="connsiteY74" fmla="*/ 3679115 h 3765177"/>
                <a:gd name="connsiteX75" fmla="*/ 1172584 w 3302598"/>
                <a:gd name="connsiteY75" fmla="*/ 3603812 h 3765177"/>
                <a:gd name="connsiteX76" fmla="*/ 1194099 w 3302598"/>
                <a:gd name="connsiteY76" fmla="*/ 3528508 h 3765177"/>
                <a:gd name="connsiteX77" fmla="*/ 1204857 w 3302598"/>
                <a:gd name="connsiteY77" fmla="*/ 3474720 h 3765177"/>
                <a:gd name="connsiteX78" fmla="*/ 1194099 w 3302598"/>
                <a:gd name="connsiteY78" fmla="*/ 3388659 h 3765177"/>
                <a:gd name="connsiteX79" fmla="*/ 1237129 w 3302598"/>
                <a:gd name="connsiteY79" fmla="*/ 3291840 h 3765177"/>
                <a:gd name="connsiteX80" fmla="*/ 1258645 w 3302598"/>
                <a:gd name="connsiteY80" fmla="*/ 3270325 h 3765177"/>
                <a:gd name="connsiteX81" fmla="*/ 1333948 w 3302598"/>
                <a:gd name="connsiteY81" fmla="*/ 3227294 h 3765177"/>
                <a:gd name="connsiteX82" fmla="*/ 1344706 w 3302598"/>
                <a:gd name="connsiteY82" fmla="*/ 2840019 h 3765177"/>
                <a:gd name="connsiteX83" fmla="*/ 1398494 w 3302598"/>
                <a:gd name="connsiteY83" fmla="*/ 2818504 h 3765177"/>
                <a:gd name="connsiteX84" fmla="*/ 1355464 w 3302598"/>
                <a:gd name="connsiteY84" fmla="*/ 2689412 h 3765177"/>
                <a:gd name="connsiteX85" fmla="*/ 1344706 w 3302598"/>
                <a:gd name="connsiteY85" fmla="*/ 2657139 h 3765177"/>
                <a:gd name="connsiteX86" fmla="*/ 1194099 w 3302598"/>
                <a:gd name="connsiteY86" fmla="*/ 2614108 h 3765177"/>
                <a:gd name="connsiteX87" fmla="*/ 1161826 w 3302598"/>
                <a:gd name="connsiteY87" fmla="*/ 2603351 h 3765177"/>
                <a:gd name="connsiteX88" fmla="*/ 1151068 w 3302598"/>
                <a:gd name="connsiteY88" fmla="*/ 2571078 h 3765177"/>
                <a:gd name="connsiteX89" fmla="*/ 1140311 w 3302598"/>
                <a:gd name="connsiteY89" fmla="*/ 2517290 h 3765177"/>
                <a:gd name="connsiteX90" fmla="*/ 1118795 w 3302598"/>
                <a:gd name="connsiteY90" fmla="*/ 2452744 h 3765177"/>
                <a:gd name="connsiteX91" fmla="*/ 1108038 w 3302598"/>
                <a:gd name="connsiteY91" fmla="*/ 2409713 h 3765177"/>
                <a:gd name="connsiteX92" fmla="*/ 1075765 w 3302598"/>
                <a:gd name="connsiteY92" fmla="*/ 2398955 h 3765177"/>
                <a:gd name="connsiteX93" fmla="*/ 903642 w 3302598"/>
                <a:gd name="connsiteY93" fmla="*/ 2431228 h 3765177"/>
                <a:gd name="connsiteX94" fmla="*/ 903642 w 3302598"/>
                <a:gd name="connsiteY94" fmla="*/ 2431228 h 3765177"/>
                <a:gd name="connsiteX95" fmla="*/ 774551 w 3302598"/>
                <a:gd name="connsiteY95" fmla="*/ 2452744 h 3765177"/>
                <a:gd name="connsiteX96" fmla="*/ 860612 w 3302598"/>
                <a:gd name="connsiteY96" fmla="*/ 2388198 h 3765177"/>
                <a:gd name="connsiteX97" fmla="*/ 914400 w 3302598"/>
                <a:gd name="connsiteY97" fmla="*/ 2334410 h 3765177"/>
                <a:gd name="connsiteX98" fmla="*/ 989704 w 3302598"/>
                <a:gd name="connsiteY98" fmla="*/ 2291379 h 3765177"/>
                <a:gd name="connsiteX99" fmla="*/ 1065007 w 3302598"/>
                <a:gd name="connsiteY99" fmla="*/ 2216075 h 3765177"/>
                <a:gd name="connsiteX100" fmla="*/ 1086522 w 3302598"/>
                <a:gd name="connsiteY100" fmla="*/ 2151530 h 3765177"/>
                <a:gd name="connsiteX101" fmla="*/ 1118795 w 3302598"/>
                <a:gd name="connsiteY101" fmla="*/ 2130014 h 3765177"/>
                <a:gd name="connsiteX102" fmla="*/ 1151068 w 3302598"/>
                <a:gd name="connsiteY102" fmla="*/ 2097741 h 3765177"/>
                <a:gd name="connsiteX103" fmla="*/ 1226372 w 3302598"/>
                <a:gd name="connsiteY103" fmla="*/ 2076226 h 3765177"/>
                <a:gd name="connsiteX104" fmla="*/ 1269402 w 3302598"/>
                <a:gd name="connsiteY104" fmla="*/ 2108499 h 3765177"/>
                <a:gd name="connsiteX105" fmla="*/ 1323191 w 3302598"/>
                <a:gd name="connsiteY105" fmla="*/ 2205318 h 3765177"/>
                <a:gd name="connsiteX106" fmla="*/ 1366221 w 3302598"/>
                <a:gd name="connsiteY106" fmla="*/ 2173045 h 3765177"/>
                <a:gd name="connsiteX107" fmla="*/ 1387737 w 3302598"/>
                <a:gd name="connsiteY107" fmla="*/ 2130014 h 3765177"/>
                <a:gd name="connsiteX108" fmla="*/ 1409252 w 3302598"/>
                <a:gd name="connsiteY108" fmla="*/ 2097741 h 3765177"/>
                <a:gd name="connsiteX109" fmla="*/ 1376979 w 3302598"/>
                <a:gd name="connsiteY109" fmla="*/ 2043953 h 3765177"/>
                <a:gd name="connsiteX110" fmla="*/ 1333948 w 3302598"/>
                <a:gd name="connsiteY110" fmla="*/ 1990165 h 3765177"/>
                <a:gd name="connsiteX111" fmla="*/ 1301675 w 3302598"/>
                <a:gd name="connsiteY111" fmla="*/ 1914861 h 3765177"/>
                <a:gd name="connsiteX112" fmla="*/ 1269402 w 3302598"/>
                <a:gd name="connsiteY112" fmla="*/ 1861073 h 3765177"/>
                <a:gd name="connsiteX113" fmla="*/ 1247887 w 3302598"/>
                <a:gd name="connsiteY113" fmla="*/ 1807285 h 3765177"/>
                <a:gd name="connsiteX114" fmla="*/ 1226372 w 3302598"/>
                <a:gd name="connsiteY114" fmla="*/ 1742739 h 3765177"/>
                <a:gd name="connsiteX115" fmla="*/ 1204857 w 3302598"/>
                <a:gd name="connsiteY115" fmla="*/ 1710466 h 3765177"/>
                <a:gd name="connsiteX116" fmla="*/ 1194099 w 3302598"/>
                <a:gd name="connsiteY116" fmla="*/ 1581374 h 3765177"/>
                <a:gd name="connsiteX117" fmla="*/ 1161826 w 3302598"/>
                <a:gd name="connsiteY117" fmla="*/ 1549101 h 3765177"/>
                <a:gd name="connsiteX118" fmla="*/ 1108038 w 3302598"/>
                <a:gd name="connsiteY118" fmla="*/ 1441525 h 3765177"/>
                <a:gd name="connsiteX119" fmla="*/ 1065007 w 3302598"/>
                <a:gd name="connsiteY119" fmla="*/ 1430767 h 3765177"/>
                <a:gd name="connsiteX120" fmla="*/ 903642 w 3302598"/>
                <a:gd name="connsiteY120" fmla="*/ 1409252 h 3765177"/>
                <a:gd name="connsiteX121" fmla="*/ 925158 w 3302598"/>
                <a:gd name="connsiteY121" fmla="*/ 1376979 h 3765177"/>
                <a:gd name="connsiteX122" fmla="*/ 1000461 w 3302598"/>
                <a:gd name="connsiteY122" fmla="*/ 1344706 h 3765177"/>
                <a:gd name="connsiteX123" fmla="*/ 1021977 w 3302598"/>
                <a:gd name="connsiteY123" fmla="*/ 1312433 h 3765177"/>
                <a:gd name="connsiteX124" fmla="*/ 1065007 w 3302598"/>
                <a:gd name="connsiteY124" fmla="*/ 1290918 h 3765177"/>
                <a:gd name="connsiteX125" fmla="*/ 1097280 w 3302598"/>
                <a:gd name="connsiteY125" fmla="*/ 1269403 h 3765177"/>
                <a:gd name="connsiteX126" fmla="*/ 1183341 w 3302598"/>
                <a:gd name="connsiteY126" fmla="*/ 1269403 h 3765177"/>
                <a:gd name="connsiteX127" fmla="*/ 1204857 w 3302598"/>
                <a:gd name="connsiteY127" fmla="*/ 1237130 h 3765177"/>
                <a:gd name="connsiteX128" fmla="*/ 1215614 w 3302598"/>
                <a:gd name="connsiteY128" fmla="*/ 1032734 h 3765177"/>
                <a:gd name="connsiteX129" fmla="*/ 1226372 w 3302598"/>
                <a:gd name="connsiteY129" fmla="*/ 785308 h 3765177"/>
                <a:gd name="connsiteX130" fmla="*/ 1258645 w 3302598"/>
                <a:gd name="connsiteY130" fmla="*/ 774551 h 3765177"/>
                <a:gd name="connsiteX131" fmla="*/ 1387737 w 3302598"/>
                <a:gd name="connsiteY131" fmla="*/ 796066 h 3765177"/>
                <a:gd name="connsiteX132" fmla="*/ 1506071 w 3302598"/>
                <a:gd name="connsiteY132" fmla="*/ 860612 h 3765177"/>
                <a:gd name="connsiteX133" fmla="*/ 1549101 w 3302598"/>
                <a:gd name="connsiteY133" fmla="*/ 871370 h 3765177"/>
                <a:gd name="connsiteX134" fmla="*/ 1581374 w 3302598"/>
                <a:gd name="connsiteY134" fmla="*/ 882127 h 3765177"/>
                <a:gd name="connsiteX135" fmla="*/ 1635162 w 3302598"/>
                <a:gd name="connsiteY135" fmla="*/ 871370 h 3765177"/>
                <a:gd name="connsiteX136" fmla="*/ 1667435 w 3302598"/>
                <a:gd name="connsiteY136" fmla="*/ 860612 h 3765177"/>
                <a:gd name="connsiteX137" fmla="*/ 1742739 w 3302598"/>
                <a:gd name="connsiteY137" fmla="*/ 882127 h 3765177"/>
                <a:gd name="connsiteX138" fmla="*/ 1968649 w 3302598"/>
                <a:gd name="connsiteY138" fmla="*/ 860612 h 3765177"/>
                <a:gd name="connsiteX139" fmla="*/ 1990165 w 3302598"/>
                <a:gd name="connsiteY139" fmla="*/ 796066 h 3765177"/>
                <a:gd name="connsiteX140" fmla="*/ 2022438 w 3302598"/>
                <a:gd name="connsiteY140" fmla="*/ 699247 h 3765177"/>
                <a:gd name="connsiteX141" fmla="*/ 2011680 w 3302598"/>
                <a:gd name="connsiteY141" fmla="*/ 537883 h 3765177"/>
                <a:gd name="connsiteX142" fmla="*/ 1936377 w 3302598"/>
                <a:gd name="connsiteY142" fmla="*/ 494852 h 3765177"/>
                <a:gd name="connsiteX143" fmla="*/ 1753497 w 3302598"/>
                <a:gd name="connsiteY143" fmla="*/ 441064 h 3765177"/>
                <a:gd name="connsiteX144" fmla="*/ 1516828 w 3302598"/>
                <a:gd name="connsiteY144" fmla="*/ 473337 h 3765177"/>
                <a:gd name="connsiteX145" fmla="*/ 1484555 w 3302598"/>
                <a:gd name="connsiteY145" fmla="*/ 494852 h 3765177"/>
                <a:gd name="connsiteX146" fmla="*/ 1463040 w 3302598"/>
                <a:gd name="connsiteY146" fmla="*/ 527125 h 3765177"/>
                <a:gd name="connsiteX147" fmla="*/ 1430767 w 3302598"/>
                <a:gd name="connsiteY147" fmla="*/ 548640 h 3765177"/>
                <a:gd name="connsiteX148" fmla="*/ 1366221 w 3302598"/>
                <a:gd name="connsiteY148" fmla="*/ 494852 h 3765177"/>
                <a:gd name="connsiteX149" fmla="*/ 1333948 w 3302598"/>
                <a:gd name="connsiteY149" fmla="*/ 484094 h 3765177"/>
                <a:gd name="connsiteX150" fmla="*/ 1312433 w 3302598"/>
                <a:gd name="connsiteY150" fmla="*/ 408791 h 3765177"/>
                <a:gd name="connsiteX151" fmla="*/ 1355464 w 3302598"/>
                <a:gd name="connsiteY151" fmla="*/ 365760 h 3765177"/>
                <a:gd name="connsiteX152" fmla="*/ 1398494 w 3302598"/>
                <a:gd name="connsiteY152" fmla="*/ 301214 h 3765177"/>
                <a:gd name="connsiteX153" fmla="*/ 1420009 w 3302598"/>
                <a:gd name="connsiteY153" fmla="*/ 268941 h 3765177"/>
                <a:gd name="connsiteX154" fmla="*/ 1473798 w 3302598"/>
                <a:gd name="connsiteY154" fmla="*/ 225911 h 3765177"/>
                <a:gd name="connsiteX155" fmla="*/ 1559859 w 3302598"/>
                <a:gd name="connsiteY155" fmla="*/ 204395 h 3765177"/>
                <a:gd name="connsiteX156" fmla="*/ 1581374 w 3302598"/>
                <a:gd name="connsiteY156" fmla="*/ 172123 h 3765177"/>
                <a:gd name="connsiteX157" fmla="*/ 1613647 w 3302598"/>
                <a:gd name="connsiteY157" fmla="*/ 150607 h 3765177"/>
                <a:gd name="connsiteX158" fmla="*/ 1624405 w 3302598"/>
                <a:gd name="connsiteY158" fmla="*/ 118334 h 3765177"/>
                <a:gd name="connsiteX159" fmla="*/ 1699708 w 3302598"/>
                <a:gd name="connsiteY159" fmla="*/ 96819 h 3765177"/>
                <a:gd name="connsiteX160" fmla="*/ 1904104 w 3302598"/>
                <a:gd name="connsiteY160" fmla="*/ 107577 h 3765177"/>
                <a:gd name="connsiteX161" fmla="*/ 2000922 w 3302598"/>
                <a:gd name="connsiteY161" fmla="*/ 129092 h 3765177"/>
                <a:gd name="connsiteX162" fmla="*/ 2033195 w 3302598"/>
                <a:gd name="connsiteY162" fmla="*/ 161365 h 3765177"/>
                <a:gd name="connsiteX163" fmla="*/ 2043953 w 3302598"/>
                <a:gd name="connsiteY163" fmla="*/ 215153 h 3765177"/>
                <a:gd name="connsiteX164" fmla="*/ 2076226 w 3302598"/>
                <a:gd name="connsiteY164" fmla="*/ 301214 h 3765177"/>
                <a:gd name="connsiteX165" fmla="*/ 2097741 w 3302598"/>
                <a:gd name="connsiteY165" fmla="*/ 333487 h 3765177"/>
                <a:gd name="connsiteX166" fmla="*/ 2162287 w 3302598"/>
                <a:gd name="connsiteY166" fmla="*/ 365760 h 3765177"/>
                <a:gd name="connsiteX167" fmla="*/ 2216075 w 3302598"/>
                <a:gd name="connsiteY167" fmla="*/ 387275 h 3765177"/>
                <a:gd name="connsiteX168" fmla="*/ 2366682 w 3302598"/>
                <a:gd name="connsiteY168" fmla="*/ 430306 h 3765177"/>
                <a:gd name="connsiteX169" fmla="*/ 2753958 w 3302598"/>
                <a:gd name="connsiteY169" fmla="*/ 451821 h 3765177"/>
                <a:gd name="connsiteX170" fmla="*/ 2764715 w 3302598"/>
                <a:gd name="connsiteY170" fmla="*/ 570155 h 3765177"/>
                <a:gd name="connsiteX171" fmla="*/ 2775473 w 3302598"/>
                <a:gd name="connsiteY171" fmla="*/ 602428 h 3765177"/>
                <a:gd name="connsiteX172" fmla="*/ 2796988 w 3302598"/>
                <a:gd name="connsiteY172" fmla="*/ 871370 h 3765177"/>
                <a:gd name="connsiteX173" fmla="*/ 2786231 w 3302598"/>
                <a:gd name="connsiteY173" fmla="*/ 957431 h 3765177"/>
                <a:gd name="connsiteX174" fmla="*/ 2710927 w 3302598"/>
                <a:gd name="connsiteY174" fmla="*/ 989704 h 3765177"/>
                <a:gd name="connsiteX175" fmla="*/ 2667897 w 3302598"/>
                <a:gd name="connsiteY175" fmla="*/ 1021977 h 3765177"/>
                <a:gd name="connsiteX176" fmla="*/ 2646381 w 3302598"/>
                <a:gd name="connsiteY176" fmla="*/ 1043492 h 3765177"/>
                <a:gd name="connsiteX177" fmla="*/ 2614108 w 3302598"/>
                <a:gd name="connsiteY177" fmla="*/ 1032734 h 3765177"/>
                <a:gd name="connsiteX178" fmla="*/ 2581835 w 3302598"/>
                <a:gd name="connsiteY178" fmla="*/ 925158 h 3765177"/>
                <a:gd name="connsiteX179" fmla="*/ 2538805 w 3302598"/>
                <a:gd name="connsiteY179" fmla="*/ 957431 h 3765177"/>
                <a:gd name="connsiteX180" fmla="*/ 2452744 w 3302598"/>
                <a:gd name="connsiteY180" fmla="*/ 968188 h 3765177"/>
                <a:gd name="connsiteX181" fmla="*/ 2355925 w 3302598"/>
                <a:gd name="connsiteY181" fmla="*/ 1021977 h 3765177"/>
                <a:gd name="connsiteX182" fmla="*/ 2291379 w 3302598"/>
                <a:gd name="connsiteY182" fmla="*/ 1140311 h 3765177"/>
                <a:gd name="connsiteX183" fmla="*/ 2237591 w 3302598"/>
                <a:gd name="connsiteY183" fmla="*/ 1183341 h 3765177"/>
                <a:gd name="connsiteX184" fmla="*/ 2183802 w 3302598"/>
                <a:gd name="connsiteY184" fmla="*/ 1247887 h 3765177"/>
                <a:gd name="connsiteX185" fmla="*/ 2151529 w 3302598"/>
                <a:gd name="connsiteY185" fmla="*/ 1258645 h 3765177"/>
                <a:gd name="connsiteX186" fmla="*/ 2097741 w 3302598"/>
                <a:gd name="connsiteY186" fmla="*/ 1312433 h 3765177"/>
                <a:gd name="connsiteX187" fmla="*/ 2054711 w 3302598"/>
                <a:gd name="connsiteY187" fmla="*/ 1355464 h 3765177"/>
                <a:gd name="connsiteX188" fmla="*/ 2022438 w 3302598"/>
                <a:gd name="connsiteY188" fmla="*/ 1376979 h 3765177"/>
                <a:gd name="connsiteX189" fmla="*/ 1968649 w 3302598"/>
                <a:gd name="connsiteY189" fmla="*/ 1430767 h 3765177"/>
                <a:gd name="connsiteX190" fmla="*/ 1925619 w 3302598"/>
                <a:gd name="connsiteY190" fmla="*/ 1463040 h 3765177"/>
                <a:gd name="connsiteX191" fmla="*/ 1861073 w 3302598"/>
                <a:gd name="connsiteY191" fmla="*/ 1495313 h 3765177"/>
                <a:gd name="connsiteX192" fmla="*/ 1624405 w 3302598"/>
                <a:gd name="connsiteY192" fmla="*/ 1506071 h 3765177"/>
                <a:gd name="connsiteX193" fmla="*/ 1635162 w 3302598"/>
                <a:gd name="connsiteY193" fmla="*/ 1592132 h 3765177"/>
                <a:gd name="connsiteX194" fmla="*/ 1656678 w 3302598"/>
                <a:gd name="connsiteY194" fmla="*/ 1613647 h 3765177"/>
                <a:gd name="connsiteX195" fmla="*/ 1699708 w 3302598"/>
                <a:gd name="connsiteY195" fmla="*/ 1645920 h 3765177"/>
                <a:gd name="connsiteX196" fmla="*/ 1764254 w 3302598"/>
                <a:gd name="connsiteY196" fmla="*/ 1667435 h 3765177"/>
                <a:gd name="connsiteX197" fmla="*/ 1796527 w 3302598"/>
                <a:gd name="connsiteY197" fmla="*/ 1678193 h 3765177"/>
                <a:gd name="connsiteX198" fmla="*/ 1828800 w 3302598"/>
                <a:gd name="connsiteY198" fmla="*/ 1699708 h 3765177"/>
                <a:gd name="connsiteX199" fmla="*/ 1861073 w 3302598"/>
                <a:gd name="connsiteY199" fmla="*/ 1742739 h 3765177"/>
                <a:gd name="connsiteX200" fmla="*/ 1904104 w 3302598"/>
                <a:gd name="connsiteY200" fmla="*/ 1807285 h 3765177"/>
                <a:gd name="connsiteX201" fmla="*/ 1925619 w 3302598"/>
                <a:gd name="connsiteY201" fmla="*/ 1861073 h 3765177"/>
                <a:gd name="connsiteX202" fmla="*/ 1936377 w 3302598"/>
                <a:gd name="connsiteY202" fmla="*/ 1914861 h 3765177"/>
                <a:gd name="connsiteX203" fmla="*/ 1968649 w 3302598"/>
                <a:gd name="connsiteY203" fmla="*/ 2097741 h 3765177"/>
                <a:gd name="connsiteX204" fmla="*/ 1990165 w 3302598"/>
                <a:gd name="connsiteY204" fmla="*/ 2226833 h 3765177"/>
                <a:gd name="connsiteX205" fmla="*/ 2011680 w 3302598"/>
                <a:gd name="connsiteY205" fmla="*/ 2302137 h 3765177"/>
                <a:gd name="connsiteX206" fmla="*/ 2076226 w 3302598"/>
                <a:gd name="connsiteY206" fmla="*/ 2366683 h 3765177"/>
                <a:gd name="connsiteX207" fmla="*/ 2033195 w 3302598"/>
                <a:gd name="connsiteY207" fmla="*/ 2431228 h 3765177"/>
                <a:gd name="connsiteX208" fmla="*/ 1925619 w 3302598"/>
                <a:gd name="connsiteY208" fmla="*/ 2463501 h 3765177"/>
                <a:gd name="connsiteX209" fmla="*/ 1882588 w 3302598"/>
                <a:gd name="connsiteY209" fmla="*/ 2506532 h 3765177"/>
                <a:gd name="connsiteX210" fmla="*/ 1893346 w 3302598"/>
                <a:gd name="connsiteY210" fmla="*/ 2603351 h 3765177"/>
                <a:gd name="connsiteX211" fmla="*/ 1925619 w 3302598"/>
                <a:gd name="connsiteY211" fmla="*/ 2624866 h 3765177"/>
                <a:gd name="connsiteX212" fmla="*/ 2000922 w 3302598"/>
                <a:gd name="connsiteY212" fmla="*/ 2635624 h 3765177"/>
                <a:gd name="connsiteX213" fmla="*/ 2108499 w 3302598"/>
                <a:gd name="connsiteY213" fmla="*/ 2657139 h 3765177"/>
                <a:gd name="connsiteX214" fmla="*/ 2097741 w 3302598"/>
                <a:gd name="connsiteY214" fmla="*/ 2700170 h 3765177"/>
                <a:gd name="connsiteX215" fmla="*/ 2086984 w 3302598"/>
                <a:gd name="connsiteY215" fmla="*/ 2732443 h 3765177"/>
                <a:gd name="connsiteX216" fmla="*/ 2097741 w 3302598"/>
                <a:gd name="connsiteY216" fmla="*/ 2807746 h 3765177"/>
                <a:gd name="connsiteX217" fmla="*/ 2119257 w 3302598"/>
                <a:gd name="connsiteY217" fmla="*/ 2829261 h 3765177"/>
                <a:gd name="connsiteX218" fmla="*/ 2130014 w 3302598"/>
                <a:gd name="connsiteY218" fmla="*/ 2861534 h 3765177"/>
                <a:gd name="connsiteX219" fmla="*/ 2065468 w 3302598"/>
                <a:gd name="connsiteY219" fmla="*/ 2936838 h 3765177"/>
                <a:gd name="connsiteX220" fmla="*/ 2011680 w 3302598"/>
                <a:gd name="connsiteY220" fmla="*/ 3001384 h 3765177"/>
                <a:gd name="connsiteX221" fmla="*/ 1979407 w 3302598"/>
                <a:gd name="connsiteY221" fmla="*/ 3065930 h 3765177"/>
                <a:gd name="connsiteX222" fmla="*/ 1947134 w 3302598"/>
                <a:gd name="connsiteY222" fmla="*/ 3098203 h 3765177"/>
                <a:gd name="connsiteX223" fmla="*/ 1925619 w 3302598"/>
                <a:gd name="connsiteY223" fmla="*/ 3173506 h 3765177"/>
                <a:gd name="connsiteX224" fmla="*/ 1904104 w 3302598"/>
                <a:gd name="connsiteY224" fmla="*/ 3205779 h 3765177"/>
                <a:gd name="connsiteX225" fmla="*/ 1882588 w 3302598"/>
                <a:gd name="connsiteY225" fmla="*/ 3248810 h 3765177"/>
                <a:gd name="connsiteX226" fmla="*/ 1850315 w 3302598"/>
                <a:gd name="connsiteY226" fmla="*/ 3302598 h 3765177"/>
                <a:gd name="connsiteX227" fmla="*/ 1828800 w 3302598"/>
                <a:gd name="connsiteY227" fmla="*/ 3367144 h 3765177"/>
                <a:gd name="connsiteX228" fmla="*/ 1818042 w 3302598"/>
                <a:gd name="connsiteY228" fmla="*/ 3399417 h 3765177"/>
                <a:gd name="connsiteX229" fmla="*/ 1807285 w 3302598"/>
                <a:gd name="connsiteY229" fmla="*/ 3431690 h 3765177"/>
                <a:gd name="connsiteX230" fmla="*/ 1807285 w 3302598"/>
                <a:gd name="connsiteY230" fmla="*/ 3722146 h 3765177"/>
                <a:gd name="connsiteX231" fmla="*/ 1839558 w 3302598"/>
                <a:gd name="connsiteY231" fmla="*/ 3743661 h 3765177"/>
                <a:gd name="connsiteX232" fmla="*/ 1861073 w 3302598"/>
                <a:gd name="connsiteY232" fmla="*/ 3765177 h 3765177"/>
                <a:gd name="connsiteX233" fmla="*/ 1893346 w 3302598"/>
                <a:gd name="connsiteY233" fmla="*/ 3754419 h 3765177"/>
                <a:gd name="connsiteX234" fmla="*/ 1968649 w 3302598"/>
                <a:gd name="connsiteY234" fmla="*/ 3668358 h 3765177"/>
                <a:gd name="connsiteX235" fmla="*/ 2000922 w 3302598"/>
                <a:gd name="connsiteY235" fmla="*/ 3636085 h 3765177"/>
                <a:gd name="connsiteX236" fmla="*/ 2054711 w 3302598"/>
                <a:gd name="connsiteY236" fmla="*/ 3593054 h 3765177"/>
                <a:gd name="connsiteX237" fmla="*/ 2097741 w 3302598"/>
                <a:gd name="connsiteY237" fmla="*/ 3496235 h 3765177"/>
                <a:gd name="connsiteX238" fmla="*/ 2130014 w 3302598"/>
                <a:gd name="connsiteY238" fmla="*/ 3442447 h 3765177"/>
                <a:gd name="connsiteX239" fmla="*/ 2280621 w 3302598"/>
                <a:gd name="connsiteY239" fmla="*/ 3410174 h 3765177"/>
                <a:gd name="connsiteX240" fmla="*/ 2431228 w 3302598"/>
                <a:gd name="connsiteY240" fmla="*/ 3377901 h 3765177"/>
                <a:gd name="connsiteX241" fmla="*/ 2463501 w 3302598"/>
                <a:gd name="connsiteY241" fmla="*/ 3356386 h 3765177"/>
                <a:gd name="connsiteX242" fmla="*/ 2528047 w 3302598"/>
                <a:gd name="connsiteY242" fmla="*/ 3334871 h 3765177"/>
                <a:gd name="connsiteX243" fmla="*/ 2560320 w 3302598"/>
                <a:gd name="connsiteY243" fmla="*/ 3259567 h 3765177"/>
                <a:gd name="connsiteX244" fmla="*/ 2571078 w 3302598"/>
                <a:gd name="connsiteY244" fmla="*/ 3216537 h 3765177"/>
                <a:gd name="connsiteX245" fmla="*/ 2624866 w 3302598"/>
                <a:gd name="connsiteY245" fmla="*/ 3173506 h 3765177"/>
                <a:gd name="connsiteX246" fmla="*/ 2635624 w 3302598"/>
                <a:gd name="connsiteY246" fmla="*/ 3087445 h 3765177"/>
                <a:gd name="connsiteX247" fmla="*/ 2646381 w 3302598"/>
                <a:gd name="connsiteY247" fmla="*/ 3033657 h 3765177"/>
                <a:gd name="connsiteX248" fmla="*/ 2667897 w 3302598"/>
                <a:gd name="connsiteY248" fmla="*/ 2850777 h 3765177"/>
                <a:gd name="connsiteX249" fmla="*/ 2635624 w 3302598"/>
                <a:gd name="connsiteY249" fmla="*/ 2700170 h 3765177"/>
                <a:gd name="connsiteX250" fmla="*/ 2614108 w 3302598"/>
                <a:gd name="connsiteY250" fmla="*/ 2592593 h 3765177"/>
                <a:gd name="connsiteX251" fmla="*/ 2538805 w 3302598"/>
                <a:gd name="connsiteY251" fmla="*/ 2560320 h 3765177"/>
                <a:gd name="connsiteX252" fmla="*/ 2517289 w 3302598"/>
                <a:gd name="connsiteY252" fmla="*/ 2538805 h 3765177"/>
                <a:gd name="connsiteX253" fmla="*/ 2409713 w 3302598"/>
                <a:gd name="connsiteY253" fmla="*/ 2506532 h 3765177"/>
                <a:gd name="connsiteX254" fmla="*/ 2398955 w 3302598"/>
                <a:gd name="connsiteY254" fmla="*/ 2452744 h 3765177"/>
                <a:gd name="connsiteX255" fmla="*/ 2388198 w 3302598"/>
                <a:gd name="connsiteY255" fmla="*/ 2377440 h 3765177"/>
                <a:gd name="connsiteX256" fmla="*/ 2377440 w 3302598"/>
                <a:gd name="connsiteY256" fmla="*/ 2345167 h 3765177"/>
                <a:gd name="connsiteX257" fmla="*/ 2409713 w 3302598"/>
                <a:gd name="connsiteY257" fmla="*/ 2312894 h 3765177"/>
                <a:gd name="connsiteX258" fmla="*/ 2485017 w 3302598"/>
                <a:gd name="connsiteY258" fmla="*/ 2259106 h 3765177"/>
                <a:gd name="connsiteX259" fmla="*/ 2517289 w 3302598"/>
                <a:gd name="connsiteY259" fmla="*/ 2216075 h 3765177"/>
                <a:gd name="connsiteX260" fmla="*/ 2549562 w 3302598"/>
                <a:gd name="connsiteY260" fmla="*/ 2205318 h 3765177"/>
                <a:gd name="connsiteX261" fmla="*/ 2560320 w 3302598"/>
                <a:gd name="connsiteY261" fmla="*/ 2173045 h 3765177"/>
                <a:gd name="connsiteX262" fmla="*/ 2657139 w 3302598"/>
                <a:gd name="connsiteY262" fmla="*/ 2140772 h 3765177"/>
                <a:gd name="connsiteX263" fmla="*/ 2635624 w 3302598"/>
                <a:gd name="connsiteY263" fmla="*/ 1839558 h 3765177"/>
                <a:gd name="connsiteX264" fmla="*/ 2624866 w 3302598"/>
                <a:gd name="connsiteY264" fmla="*/ 1796527 h 3765177"/>
                <a:gd name="connsiteX265" fmla="*/ 2592593 w 3302598"/>
                <a:gd name="connsiteY265" fmla="*/ 1753497 h 3765177"/>
                <a:gd name="connsiteX266" fmla="*/ 2592593 w 3302598"/>
                <a:gd name="connsiteY266" fmla="*/ 1602890 h 3765177"/>
                <a:gd name="connsiteX267" fmla="*/ 2624866 w 3302598"/>
                <a:gd name="connsiteY267" fmla="*/ 1527586 h 3765177"/>
                <a:gd name="connsiteX268" fmla="*/ 2635624 w 3302598"/>
                <a:gd name="connsiteY268" fmla="*/ 1495313 h 3765177"/>
                <a:gd name="connsiteX269" fmla="*/ 2667897 w 3302598"/>
                <a:gd name="connsiteY269" fmla="*/ 1430767 h 3765177"/>
                <a:gd name="connsiteX270" fmla="*/ 2732442 w 3302598"/>
                <a:gd name="connsiteY270" fmla="*/ 1484555 h 3765177"/>
                <a:gd name="connsiteX271" fmla="*/ 2775473 w 3302598"/>
                <a:gd name="connsiteY271" fmla="*/ 1495313 h 3765177"/>
                <a:gd name="connsiteX272" fmla="*/ 2807746 w 3302598"/>
                <a:gd name="connsiteY272" fmla="*/ 1635163 h 3765177"/>
                <a:gd name="connsiteX273" fmla="*/ 2861534 w 3302598"/>
                <a:gd name="connsiteY273" fmla="*/ 1656678 h 3765177"/>
                <a:gd name="connsiteX274" fmla="*/ 2872292 w 3302598"/>
                <a:gd name="connsiteY274" fmla="*/ 1775012 h 3765177"/>
                <a:gd name="connsiteX275" fmla="*/ 2861534 w 3302598"/>
                <a:gd name="connsiteY275" fmla="*/ 2076226 h 3765177"/>
                <a:gd name="connsiteX276" fmla="*/ 2872292 w 3302598"/>
                <a:gd name="connsiteY276" fmla="*/ 2130014 h 3765177"/>
                <a:gd name="connsiteX277" fmla="*/ 2904565 w 3302598"/>
                <a:gd name="connsiteY277" fmla="*/ 2162287 h 3765177"/>
                <a:gd name="connsiteX278" fmla="*/ 2915322 w 3302598"/>
                <a:gd name="connsiteY278" fmla="*/ 2194560 h 3765177"/>
                <a:gd name="connsiteX279" fmla="*/ 2936838 w 3302598"/>
                <a:gd name="connsiteY279" fmla="*/ 2312894 h 3765177"/>
                <a:gd name="connsiteX280" fmla="*/ 2969111 w 3302598"/>
                <a:gd name="connsiteY280" fmla="*/ 2302137 h 3765177"/>
                <a:gd name="connsiteX281" fmla="*/ 2979868 w 3302598"/>
                <a:gd name="connsiteY281" fmla="*/ 2269864 h 3765177"/>
                <a:gd name="connsiteX282" fmla="*/ 3001384 w 3302598"/>
                <a:gd name="connsiteY282" fmla="*/ 2130014 h 3765177"/>
                <a:gd name="connsiteX283" fmla="*/ 3033657 w 3302598"/>
                <a:gd name="connsiteY283" fmla="*/ 2097741 h 3765177"/>
                <a:gd name="connsiteX284" fmla="*/ 3065929 w 3302598"/>
                <a:gd name="connsiteY284" fmla="*/ 2033195 h 3765177"/>
                <a:gd name="connsiteX285" fmla="*/ 3108960 w 3302598"/>
                <a:gd name="connsiteY285" fmla="*/ 1957892 h 3765177"/>
                <a:gd name="connsiteX286" fmla="*/ 3119718 w 3302598"/>
                <a:gd name="connsiteY286" fmla="*/ 1925619 h 3765177"/>
                <a:gd name="connsiteX287" fmla="*/ 3151991 w 3302598"/>
                <a:gd name="connsiteY287" fmla="*/ 1785770 h 3765177"/>
                <a:gd name="connsiteX288" fmla="*/ 3141233 w 3302598"/>
                <a:gd name="connsiteY288" fmla="*/ 1581374 h 3765177"/>
                <a:gd name="connsiteX289" fmla="*/ 3098202 w 3302598"/>
                <a:gd name="connsiteY289" fmla="*/ 1516828 h 3765177"/>
                <a:gd name="connsiteX290" fmla="*/ 3076687 w 3302598"/>
                <a:gd name="connsiteY290" fmla="*/ 1484555 h 3765177"/>
                <a:gd name="connsiteX291" fmla="*/ 3065929 w 3302598"/>
                <a:gd name="connsiteY291" fmla="*/ 1398494 h 3765177"/>
                <a:gd name="connsiteX292" fmla="*/ 3022899 w 3302598"/>
                <a:gd name="connsiteY292" fmla="*/ 1376979 h 3765177"/>
                <a:gd name="connsiteX293" fmla="*/ 2979868 w 3302598"/>
                <a:gd name="connsiteY293" fmla="*/ 1344706 h 3765177"/>
                <a:gd name="connsiteX294" fmla="*/ 2936838 w 3302598"/>
                <a:gd name="connsiteY294" fmla="*/ 1333948 h 3765177"/>
                <a:gd name="connsiteX295" fmla="*/ 2904565 w 3302598"/>
                <a:gd name="connsiteY295" fmla="*/ 1323191 h 3765177"/>
                <a:gd name="connsiteX296" fmla="*/ 2893807 w 3302598"/>
                <a:gd name="connsiteY296" fmla="*/ 1290918 h 3765177"/>
                <a:gd name="connsiteX297" fmla="*/ 2926080 w 3302598"/>
                <a:gd name="connsiteY297" fmla="*/ 1226372 h 3765177"/>
                <a:gd name="connsiteX298" fmla="*/ 2936838 w 3302598"/>
                <a:gd name="connsiteY298" fmla="*/ 1194099 h 3765177"/>
                <a:gd name="connsiteX299" fmla="*/ 2958353 w 3302598"/>
                <a:gd name="connsiteY299" fmla="*/ 1086523 h 3765177"/>
                <a:gd name="connsiteX300" fmla="*/ 2969111 w 3302598"/>
                <a:gd name="connsiteY300" fmla="*/ 1054250 h 3765177"/>
                <a:gd name="connsiteX301" fmla="*/ 3001384 w 3302598"/>
                <a:gd name="connsiteY301" fmla="*/ 1043492 h 3765177"/>
                <a:gd name="connsiteX302" fmla="*/ 3119718 w 3302598"/>
                <a:gd name="connsiteY302" fmla="*/ 1065007 h 3765177"/>
                <a:gd name="connsiteX303" fmla="*/ 3173506 w 3302598"/>
                <a:gd name="connsiteY303" fmla="*/ 1097280 h 3765177"/>
                <a:gd name="connsiteX304" fmla="*/ 3302598 w 3302598"/>
                <a:gd name="connsiteY304" fmla="*/ 1097280 h 376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</a:cxnLst>
              <a:rect l="l" t="t" r="r" b="b"/>
              <a:pathLst>
                <a:path w="3302598" h="3765177">
                  <a:moveTo>
                    <a:pt x="935915" y="0"/>
                  </a:moveTo>
                  <a:cubicBezTo>
                    <a:pt x="865277" y="58865"/>
                    <a:pt x="858247" y="59014"/>
                    <a:pt x="796066" y="139850"/>
                  </a:cubicBezTo>
                  <a:cubicBezTo>
                    <a:pt x="783318" y="156423"/>
                    <a:pt x="776091" y="176728"/>
                    <a:pt x="763793" y="193638"/>
                  </a:cubicBezTo>
                  <a:cubicBezTo>
                    <a:pt x="747320" y="216288"/>
                    <a:pt x="724848" y="234434"/>
                    <a:pt x="710005" y="258184"/>
                  </a:cubicBezTo>
                  <a:cubicBezTo>
                    <a:pt x="688757" y="292181"/>
                    <a:pt x="674146" y="329901"/>
                    <a:pt x="656217" y="365760"/>
                  </a:cubicBezTo>
                  <a:cubicBezTo>
                    <a:pt x="615308" y="447578"/>
                    <a:pt x="632878" y="407972"/>
                    <a:pt x="602428" y="484094"/>
                  </a:cubicBezTo>
                  <a:cubicBezTo>
                    <a:pt x="610312" y="570811"/>
                    <a:pt x="586151" y="585104"/>
                    <a:pt x="634701" y="623944"/>
                  </a:cubicBezTo>
                  <a:cubicBezTo>
                    <a:pt x="644797" y="632021"/>
                    <a:pt x="656216" y="638287"/>
                    <a:pt x="666974" y="645459"/>
                  </a:cubicBezTo>
                  <a:cubicBezTo>
                    <a:pt x="691518" y="682275"/>
                    <a:pt x="701085" y="680144"/>
                    <a:pt x="677732" y="731520"/>
                  </a:cubicBezTo>
                  <a:cubicBezTo>
                    <a:pt x="667032" y="755061"/>
                    <a:pt x="634701" y="796066"/>
                    <a:pt x="634701" y="796066"/>
                  </a:cubicBezTo>
                  <a:cubicBezTo>
                    <a:pt x="615680" y="910201"/>
                    <a:pt x="629102" y="819787"/>
                    <a:pt x="613186" y="978946"/>
                  </a:cubicBezTo>
                  <a:cubicBezTo>
                    <a:pt x="612576" y="985047"/>
                    <a:pt x="604939" y="1092258"/>
                    <a:pt x="591671" y="1118795"/>
                  </a:cubicBezTo>
                  <a:cubicBezTo>
                    <a:pt x="587135" y="1127867"/>
                    <a:pt x="578852" y="1135093"/>
                    <a:pt x="570155" y="1140311"/>
                  </a:cubicBezTo>
                  <a:cubicBezTo>
                    <a:pt x="560431" y="1146145"/>
                    <a:pt x="548640" y="1147482"/>
                    <a:pt x="537882" y="1151068"/>
                  </a:cubicBezTo>
                  <a:cubicBezTo>
                    <a:pt x="519953" y="1168998"/>
                    <a:pt x="487239" y="1179697"/>
                    <a:pt x="484094" y="1204857"/>
                  </a:cubicBezTo>
                  <a:cubicBezTo>
                    <a:pt x="469853" y="1318789"/>
                    <a:pt x="492667" y="1344750"/>
                    <a:pt x="441064" y="1409252"/>
                  </a:cubicBezTo>
                  <a:cubicBezTo>
                    <a:pt x="434728" y="1417172"/>
                    <a:pt x="426720" y="1423595"/>
                    <a:pt x="419548" y="1430767"/>
                  </a:cubicBezTo>
                  <a:cubicBezTo>
                    <a:pt x="423134" y="1441525"/>
                    <a:pt x="427191" y="1452137"/>
                    <a:pt x="430306" y="1463040"/>
                  </a:cubicBezTo>
                  <a:cubicBezTo>
                    <a:pt x="434368" y="1477256"/>
                    <a:pt x="435240" y="1492481"/>
                    <a:pt x="441064" y="1506071"/>
                  </a:cubicBezTo>
                  <a:cubicBezTo>
                    <a:pt x="446157" y="1517955"/>
                    <a:pt x="455407" y="1527586"/>
                    <a:pt x="462579" y="1538344"/>
                  </a:cubicBezTo>
                  <a:cubicBezTo>
                    <a:pt x="469751" y="1563445"/>
                    <a:pt x="473492" y="1589792"/>
                    <a:pt x="484094" y="1613647"/>
                  </a:cubicBezTo>
                  <a:cubicBezTo>
                    <a:pt x="488213" y="1622915"/>
                    <a:pt x="500391" y="1626466"/>
                    <a:pt x="505609" y="1635163"/>
                  </a:cubicBezTo>
                  <a:cubicBezTo>
                    <a:pt x="511443" y="1644886"/>
                    <a:pt x="508349" y="1659417"/>
                    <a:pt x="516367" y="1667435"/>
                  </a:cubicBezTo>
                  <a:cubicBezTo>
                    <a:pt x="524385" y="1675453"/>
                    <a:pt x="537400" y="1676694"/>
                    <a:pt x="548640" y="1678193"/>
                  </a:cubicBezTo>
                  <a:cubicBezTo>
                    <a:pt x="591441" y="1683900"/>
                    <a:pt x="634701" y="1685365"/>
                    <a:pt x="677732" y="1688951"/>
                  </a:cubicBezTo>
                  <a:cubicBezTo>
                    <a:pt x="684904" y="1710466"/>
                    <a:pt x="701504" y="1730930"/>
                    <a:pt x="699247" y="1753497"/>
                  </a:cubicBezTo>
                  <a:cubicBezTo>
                    <a:pt x="695661" y="1789356"/>
                    <a:pt x="702933" y="1828057"/>
                    <a:pt x="688489" y="1861073"/>
                  </a:cubicBezTo>
                  <a:cubicBezTo>
                    <a:pt x="676293" y="1888949"/>
                    <a:pt x="645459" y="1904104"/>
                    <a:pt x="623944" y="1925619"/>
                  </a:cubicBezTo>
                  <a:cubicBezTo>
                    <a:pt x="616772" y="1932791"/>
                    <a:pt x="612050" y="1943927"/>
                    <a:pt x="602428" y="1947134"/>
                  </a:cubicBezTo>
                  <a:cubicBezTo>
                    <a:pt x="532580" y="1970417"/>
                    <a:pt x="581448" y="1956865"/>
                    <a:pt x="451821" y="1968650"/>
                  </a:cubicBezTo>
                  <a:cubicBezTo>
                    <a:pt x="455407" y="1982993"/>
                    <a:pt x="472044" y="2000322"/>
                    <a:pt x="462579" y="2011680"/>
                  </a:cubicBezTo>
                  <a:cubicBezTo>
                    <a:pt x="448060" y="2029103"/>
                    <a:pt x="419548" y="2026023"/>
                    <a:pt x="398033" y="2033195"/>
                  </a:cubicBezTo>
                  <a:lnTo>
                    <a:pt x="365760" y="2043953"/>
                  </a:lnTo>
                  <a:cubicBezTo>
                    <a:pt x="297628" y="2040367"/>
                    <a:pt x="229311" y="2039372"/>
                    <a:pt x="161365" y="2033195"/>
                  </a:cubicBezTo>
                  <a:cubicBezTo>
                    <a:pt x="150072" y="2032168"/>
                    <a:pt x="138164" y="2015634"/>
                    <a:pt x="129092" y="2022438"/>
                  </a:cubicBezTo>
                  <a:cubicBezTo>
                    <a:pt x="117264" y="2031309"/>
                    <a:pt x="124158" y="2051879"/>
                    <a:pt x="118334" y="2065468"/>
                  </a:cubicBezTo>
                  <a:cubicBezTo>
                    <a:pt x="113241" y="2077352"/>
                    <a:pt x="103234" y="2086515"/>
                    <a:pt x="96819" y="2097741"/>
                  </a:cubicBezTo>
                  <a:cubicBezTo>
                    <a:pt x="88863" y="2111665"/>
                    <a:pt x="81817" y="2126118"/>
                    <a:pt x="75304" y="2140772"/>
                  </a:cubicBezTo>
                  <a:cubicBezTo>
                    <a:pt x="67461" y="2158418"/>
                    <a:pt x="63166" y="2177680"/>
                    <a:pt x="53788" y="2194560"/>
                  </a:cubicBezTo>
                  <a:cubicBezTo>
                    <a:pt x="45081" y="2210233"/>
                    <a:pt x="31936" y="2223001"/>
                    <a:pt x="21515" y="2237591"/>
                  </a:cubicBezTo>
                  <a:cubicBezTo>
                    <a:pt x="14000" y="2248112"/>
                    <a:pt x="7172" y="2259106"/>
                    <a:pt x="0" y="2269864"/>
                  </a:cubicBezTo>
                  <a:cubicBezTo>
                    <a:pt x="3586" y="2302137"/>
                    <a:pt x="3456" y="2335043"/>
                    <a:pt x="10758" y="2366683"/>
                  </a:cubicBezTo>
                  <a:cubicBezTo>
                    <a:pt x="17050" y="2393946"/>
                    <a:pt x="40313" y="2418405"/>
                    <a:pt x="53788" y="2441986"/>
                  </a:cubicBezTo>
                  <a:cubicBezTo>
                    <a:pt x="81270" y="2490079"/>
                    <a:pt x="69600" y="2473395"/>
                    <a:pt x="86061" y="2517290"/>
                  </a:cubicBezTo>
                  <a:cubicBezTo>
                    <a:pt x="92841" y="2535371"/>
                    <a:pt x="100405" y="2553149"/>
                    <a:pt x="107577" y="2571078"/>
                  </a:cubicBezTo>
                  <a:cubicBezTo>
                    <a:pt x="111163" y="2599765"/>
                    <a:pt x="113162" y="2628695"/>
                    <a:pt x="118334" y="2657139"/>
                  </a:cubicBezTo>
                  <a:cubicBezTo>
                    <a:pt x="120362" y="2668296"/>
                    <a:pt x="121712" y="2680802"/>
                    <a:pt x="129092" y="2689412"/>
                  </a:cubicBezTo>
                  <a:cubicBezTo>
                    <a:pt x="144035" y="2706845"/>
                    <a:pt x="166644" y="2716207"/>
                    <a:pt x="182880" y="2732443"/>
                  </a:cubicBezTo>
                  <a:cubicBezTo>
                    <a:pt x="203734" y="2753297"/>
                    <a:pt x="206403" y="2770740"/>
                    <a:pt x="215153" y="2796988"/>
                  </a:cubicBezTo>
                  <a:cubicBezTo>
                    <a:pt x="203419" y="2867389"/>
                    <a:pt x="192368" y="2900122"/>
                    <a:pt x="215153" y="2979868"/>
                  </a:cubicBezTo>
                  <a:cubicBezTo>
                    <a:pt x="219333" y="2994496"/>
                    <a:pt x="234768" y="3003702"/>
                    <a:pt x="247426" y="3012141"/>
                  </a:cubicBezTo>
                  <a:cubicBezTo>
                    <a:pt x="256861" y="3018431"/>
                    <a:pt x="268941" y="3019313"/>
                    <a:pt x="279699" y="3022899"/>
                  </a:cubicBezTo>
                  <a:cubicBezTo>
                    <a:pt x="326315" y="3015727"/>
                    <a:pt x="376537" y="3020739"/>
                    <a:pt x="419548" y="3001384"/>
                  </a:cubicBezTo>
                  <a:cubicBezTo>
                    <a:pt x="677288" y="2885401"/>
                    <a:pt x="313694" y="2946207"/>
                    <a:pt x="591671" y="2915323"/>
                  </a:cubicBezTo>
                  <a:cubicBezTo>
                    <a:pt x="602429" y="2911737"/>
                    <a:pt x="613521" y="2909032"/>
                    <a:pt x="623944" y="2904565"/>
                  </a:cubicBezTo>
                  <a:cubicBezTo>
                    <a:pt x="638684" y="2898248"/>
                    <a:pt x="651959" y="2888681"/>
                    <a:pt x="666974" y="2883050"/>
                  </a:cubicBezTo>
                  <a:cubicBezTo>
                    <a:pt x="680818" y="2877859"/>
                    <a:pt x="695661" y="2875878"/>
                    <a:pt x="710005" y="2872292"/>
                  </a:cubicBezTo>
                  <a:cubicBezTo>
                    <a:pt x="715077" y="2887508"/>
                    <a:pt x="731520" y="2934092"/>
                    <a:pt x="731520" y="2947595"/>
                  </a:cubicBezTo>
                  <a:cubicBezTo>
                    <a:pt x="731520" y="2957005"/>
                    <a:pt x="721097" y="3025927"/>
                    <a:pt x="710005" y="3044414"/>
                  </a:cubicBezTo>
                  <a:cubicBezTo>
                    <a:pt x="704787" y="3053111"/>
                    <a:pt x="695661" y="3058758"/>
                    <a:pt x="688489" y="3065930"/>
                  </a:cubicBezTo>
                  <a:cubicBezTo>
                    <a:pt x="684903" y="3080273"/>
                    <a:pt x="681794" y="3094744"/>
                    <a:pt x="677732" y="3108960"/>
                  </a:cubicBezTo>
                  <a:cubicBezTo>
                    <a:pt x="664922" y="3153795"/>
                    <a:pt x="642192" y="3182204"/>
                    <a:pt x="677732" y="3238052"/>
                  </a:cubicBezTo>
                  <a:cubicBezTo>
                    <a:pt x="689908" y="3257185"/>
                    <a:pt x="742278" y="3259567"/>
                    <a:pt x="742278" y="3259567"/>
                  </a:cubicBezTo>
                  <a:cubicBezTo>
                    <a:pt x="738692" y="3291840"/>
                    <a:pt x="736458" y="3324292"/>
                    <a:pt x="731520" y="3356386"/>
                  </a:cubicBezTo>
                  <a:cubicBezTo>
                    <a:pt x="724770" y="3400262"/>
                    <a:pt x="709582" y="3398572"/>
                    <a:pt x="731520" y="3442447"/>
                  </a:cubicBezTo>
                  <a:cubicBezTo>
                    <a:pt x="736056" y="3451519"/>
                    <a:pt x="745863" y="3456791"/>
                    <a:pt x="753035" y="3463963"/>
                  </a:cubicBezTo>
                  <a:cubicBezTo>
                    <a:pt x="754587" y="3471723"/>
                    <a:pt x="765099" y="3535847"/>
                    <a:pt x="774551" y="3550024"/>
                  </a:cubicBezTo>
                  <a:cubicBezTo>
                    <a:pt x="782990" y="3562682"/>
                    <a:pt x="796066" y="3571539"/>
                    <a:pt x="806824" y="3582297"/>
                  </a:cubicBezTo>
                  <a:cubicBezTo>
                    <a:pt x="810410" y="3593055"/>
                    <a:pt x="810777" y="3605498"/>
                    <a:pt x="817581" y="3614570"/>
                  </a:cubicBezTo>
                  <a:cubicBezTo>
                    <a:pt x="858785" y="3669509"/>
                    <a:pt x="856528" y="3663411"/>
                    <a:pt x="903642" y="3679115"/>
                  </a:cubicBezTo>
                  <a:cubicBezTo>
                    <a:pt x="910814" y="3686287"/>
                    <a:pt x="915661" y="3697070"/>
                    <a:pt x="925158" y="3700631"/>
                  </a:cubicBezTo>
                  <a:cubicBezTo>
                    <a:pt x="945581" y="3708290"/>
                    <a:pt x="968411" y="3706656"/>
                    <a:pt x="989704" y="3711388"/>
                  </a:cubicBezTo>
                  <a:cubicBezTo>
                    <a:pt x="1000774" y="3713848"/>
                    <a:pt x="1011219" y="3718560"/>
                    <a:pt x="1021977" y="3722146"/>
                  </a:cubicBezTo>
                  <a:cubicBezTo>
                    <a:pt x="1065007" y="3718560"/>
                    <a:pt x="1109798" y="3724087"/>
                    <a:pt x="1151068" y="3711388"/>
                  </a:cubicBezTo>
                  <a:cubicBezTo>
                    <a:pt x="1161906" y="3708053"/>
                    <a:pt x="1159602" y="3690234"/>
                    <a:pt x="1161826" y="3679115"/>
                  </a:cubicBezTo>
                  <a:cubicBezTo>
                    <a:pt x="1166799" y="3654252"/>
                    <a:pt x="1168048" y="3628759"/>
                    <a:pt x="1172584" y="3603812"/>
                  </a:cubicBezTo>
                  <a:cubicBezTo>
                    <a:pt x="1186001" y="3530020"/>
                    <a:pt x="1178735" y="3589962"/>
                    <a:pt x="1194099" y="3528508"/>
                  </a:cubicBezTo>
                  <a:cubicBezTo>
                    <a:pt x="1198534" y="3510770"/>
                    <a:pt x="1201271" y="3492649"/>
                    <a:pt x="1204857" y="3474720"/>
                  </a:cubicBezTo>
                  <a:cubicBezTo>
                    <a:pt x="1201271" y="3446033"/>
                    <a:pt x="1192039" y="3417496"/>
                    <a:pt x="1194099" y="3388659"/>
                  </a:cubicBezTo>
                  <a:cubicBezTo>
                    <a:pt x="1196440" y="3355879"/>
                    <a:pt x="1216295" y="3317882"/>
                    <a:pt x="1237129" y="3291840"/>
                  </a:cubicBezTo>
                  <a:cubicBezTo>
                    <a:pt x="1243465" y="3283920"/>
                    <a:pt x="1250725" y="3276661"/>
                    <a:pt x="1258645" y="3270325"/>
                  </a:cubicBezTo>
                  <a:cubicBezTo>
                    <a:pt x="1283986" y="3250053"/>
                    <a:pt x="1304502" y="3242018"/>
                    <a:pt x="1333948" y="3227294"/>
                  </a:cubicBezTo>
                  <a:cubicBezTo>
                    <a:pt x="1337534" y="3098202"/>
                    <a:pt x="1324565" y="2967580"/>
                    <a:pt x="1344706" y="2840019"/>
                  </a:cubicBezTo>
                  <a:cubicBezTo>
                    <a:pt x="1347718" y="2820945"/>
                    <a:pt x="1391322" y="2836433"/>
                    <a:pt x="1398494" y="2818504"/>
                  </a:cubicBezTo>
                  <a:cubicBezTo>
                    <a:pt x="1421071" y="2762063"/>
                    <a:pt x="1383031" y="2726168"/>
                    <a:pt x="1355464" y="2689412"/>
                  </a:cubicBezTo>
                  <a:cubicBezTo>
                    <a:pt x="1351878" y="2678654"/>
                    <a:pt x="1351965" y="2665850"/>
                    <a:pt x="1344706" y="2657139"/>
                  </a:cubicBezTo>
                  <a:cubicBezTo>
                    <a:pt x="1302243" y="2606183"/>
                    <a:pt x="1260428" y="2620741"/>
                    <a:pt x="1194099" y="2614108"/>
                  </a:cubicBezTo>
                  <a:cubicBezTo>
                    <a:pt x="1183341" y="2610522"/>
                    <a:pt x="1169844" y="2611369"/>
                    <a:pt x="1161826" y="2603351"/>
                  </a:cubicBezTo>
                  <a:cubicBezTo>
                    <a:pt x="1153808" y="2595333"/>
                    <a:pt x="1153818" y="2582079"/>
                    <a:pt x="1151068" y="2571078"/>
                  </a:cubicBezTo>
                  <a:cubicBezTo>
                    <a:pt x="1146633" y="2553340"/>
                    <a:pt x="1145122" y="2534930"/>
                    <a:pt x="1140311" y="2517290"/>
                  </a:cubicBezTo>
                  <a:cubicBezTo>
                    <a:pt x="1134344" y="2495410"/>
                    <a:pt x="1124295" y="2474746"/>
                    <a:pt x="1118795" y="2452744"/>
                  </a:cubicBezTo>
                  <a:cubicBezTo>
                    <a:pt x="1115209" y="2438400"/>
                    <a:pt x="1117274" y="2421258"/>
                    <a:pt x="1108038" y="2409713"/>
                  </a:cubicBezTo>
                  <a:cubicBezTo>
                    <a:pt x="1100954" y="2400858"/>
                    <a:pt x="1086523" y="2402541"/>
                    <a:pt x="1075765" y="2398955"/>
                  </a:cubicBezTo>
                  <a:cubicBezTo>
                    <a:pt x="960362" y="2413381"/>
                    <a:pt x="1017751" y="2402701"/>
                    <a:pt x="903642" y="2431228"/>
                  </a:cubicBezTo>
                  <a:lnTo>
                    <a:pt x="903642" y="2431228"/>
                  </a:lnTo>
                  <a:lnTo>
                    <a:pt x="774551" y="2452744"/>
                  </a:lnTo>
                  <a:cubicBezTo>
                    <a:pt x="803238" y="2431229"/>
                    <a:pt x="835256" y="2413554"/>
                    <a:pt x="860612" y="2388198"/>
                  </a:cubicBezTo>
                  <a:cubicBezTo>
                    <a:pt x="878541" y="2370269"/>
                    <a:pt x="895318" y="2351107"/>
                    <a:pt x="914400" y="2334410"/>
                  </a:cubicBezTo>
                  <a:cubicBezTo>
                    <a:pt x="934677" y="2316668"/>
                    <a:pt x="966538" y="2302962"/>
                    <a:pt x="989704" y="2291379"/>
                  </a:cubicBezTo>
                  <a:cubicBezTo>
                    <a:pt x="1014805" y="2266278"/>
                    <a:pt x="1053781" y="2249752"/>
                    <a:pt x="1065007" y="2216075"/>
                  </a:cubicBezTo>
                  <a:cubicBezTo>
                    <a:pt x="1072179" y="2194560"/>
                    <a:pt x="1067652" y="2164110"/>
                    <a:pt x="1086522" y="2151530"/>
                  </a:cubicBezTo>
                  <a:cubicBezTo>
                    <a:pt x="1097280" y="2144358"/>
                    <a:pt x="1108863" y="2138291"/>
                    <a:pt x="1118795" y="2130014"/>
                  </a:cubicBezTo>
                  <a:cubicBezTo>
                    <a:pt x="1130482" y="2120274"/>
                    <a:pt x="1138409" y="2106180"/>
                    <a:pt x="1151068" y="2097741"/>
                  </a:cubicBezTo>
                  <a:cubicBezTo>
                    <a:pt x="1160325" y="2091570"/>
                    <a:pt x="1220638" y="2077660"/>
                    <a:pt x="1226372" y="2076226"/>
                  </a:cubicBezTo>
                  <a:cubicBezTo>
                    <a:pt x="1240715" y="2086984"/>
                    <a:pt x="1259457" y="2093581"/>
                    <a:pt x="1269402" y="2108499"/>
                  </a:cubicBezTo>
                  <a:cubicBezTo>
                    <a:pt x="1374706" y="2266454"/>
                    <a:pt x="1221903" y="2104030"/>
                    <a:pt x="1323191" y="2205318"/>
                  </a:cubicBezTo>
                  <a:cubicBezTo>
                    <a:pt x="1337534" y="2194560"/>
                    <a:pt x="1354553" y="2186658"/>
                    <a:pt x="1366221" y="2173045"/>
                  </a:cubicBezTo>
                  <a:cubicBezTo>
                    <a:pt x="1376658" y="2160869"/>
                    <a:pt x="1379781" y="2143938"/>
                    <a:pt x="1387737" y="2130014"/>
                  </a:cubicBezTo>
                  <a:cubicBezTo>
                    <a:pt x="1394152" y="2118788"/>
                    <a:pt x="1402080" y="2108499"/>
                    <a:pt x="1409252" y="2097741"/>
                  </a:cubicBezTo>
                  <a:cubicBezTo>
                    <a:pt x="1398494" y="2079812"/>
                    <a:pt x="1388970" y="2061082"/>
                    <a:pt x="1376979" y="2043953"/>
                  </a:cubicBezTo>
                  <a:cubicBezTo>
                    <a:pt x="1363812" y="2025143"/>
                    <a:pt x="1345517" y="2009998"/>
                    <a:pt x="1333948" y="1990165"/>
                  </a:cubicBezTo>
                  <a:cubicBezTo>
                    <a:pt x="1320188" y="1966576"/>
                    <a:pt x="1313888" y="1939287"/>
                    <a:pt x="1301675" y="1914861"/>
                  </a:cubicBezTo>
                  <a:cubicBezTo>
                    <a:pt x="1292324" y="1896159"/>
                    <a:pt x="1278753" y="1879775"/>
                    <a:pt x="1269402" y="1861073"/>
                  </a:cubicBezTo>
                  <a:cubicBezTo>
                    <a:pt x="1260766" y="1843801"/>
                    <a:pt x="1254486" y="1825433"/>
                    <a:pt x="1247887" y="1807285"/>
                  </a:cubicBezTo>
                  <a:cubicBezTo>
                    <a:pt x="1240137" y="1785971"/>
                    <a:pt x="1238952" y="1761609"/>
                    <a:pt x="1226372" y="1742739"/>
                  </a:cubicBezTo>
                  <a:lnTo>
                    <a:pt x="1204857" y="1710466"/>
                  </a:lnTo>
                  <a:cubicBezTo>
                    <a:pt x="1201271" y="1667435"/>
                    <a:pt x="1205225" y="1623096"/>
                    <a:pt x="1194099" y="1581374"/>
                  </a:cubicBezTo>
                  <a:cubicBezTo>
                    <a:pt x="1190179" y="1566674"/>
                    <a:pt x="1168630" y="1562708"/>
                    <a:pt x="1161826" y="1549101"/>
                  </a:cubicBezTo>
                  <a:cubicBezTo>
                    <a:pt x="1127285" y="1480020"/>
                    <a:pt x="1186701" y="1500522"/>
                    <a:pt x="1108038" y="1441525"/>
                  </a:cubicBezTo>
                  <a:cubicBezTo>
                    <a:pt x="1096210" y="1432654"/>
                    <a:pt x="1079440" y="1433974"/>
                    <a:pt x="1065007" y="1430767"/>
                  </a:cubicBezTo>
                  <a:cubicBezTo>
                    <a:pt x="992092" y="1414564"/>
                    <a:pt x="997461" y="1418634"/>
                    <a:pt x="903642" y="1409252"/>
                  </a:cubicBezTo>
                  <a:cubicBezTo>
                    <a:pt x="910814" y="1398494"/>
                    <a:pt x="916016" y="1386121"/>
                    <a:pt x="925158" y="1376979"/>
                  </a:cubicBezTo>
                  <a:cubicBezTo>
                    <a:pt x="949921" y="1352216"/>
                    <a:pt x="967543" y="1352936"/>
                    <a:pt x="1000461" y="1344706"/>
                  </a:cubicBezTo>
                  <a:cubicBezTo>
                    <a:pt x="1007633" y="1333948"/>
                    <a:pt x="1012044" y="1320710"/>
                    <a:pt x="1021977" y="1312433"/>
                  </a:cubicBezTo>
                  <a:cubicBezTo>
                    <a:pt x="1034296" y="1302167"/>
                    <a:pt x="1051084" y="1298874"/>
                    <a:pt x="1065007" y="1290918"/>
                  </a:cubicBezTo>
                  <a:cubicBezTo>
                    <a:pt x="1076233" y="1284503"/>
                    <a:pt x="1086522" y="1276575"/>
                    <a:pt x="1097280" y="1269403"/>
                  </a:cubicBezTo>
                  <a:cubicBezTo>
                    <a:pt x="1130373" y="1280433"/>
                    <a:pt x="1145081" y="1291266"/>
                    <a:pt x="1183341" y="1269403"/>
                  </a:cubicBezTo>
                  <a:cubicBezTo>
                    <a:pt x="1194567" y="1262988"/>
                    <a:pt x="1197685" y="1247888"/>
                    <a:pt x="1204857" y="1237130"/>
                  </a:cubicBezTo>
                  <a:cubicBezTo>
                    <a:pt x="1208443" y="1168998"/>
                    <a:pt x="1212369" y="1100883"/>
                    <a:pt x="1215614" y="1032734"/>
                  </a:cubicBezTo>
                  <a:cubicBezTo>
                    <a:pt x="1219541" y="950274"/>
                    <a:pt x="1212800" y="866738"/>
                    <a:pt x="1226372" y="785308"/>
                  </a:cubicBezTo>
                  <a:cubicBezTo>
                    <a:pt x="1228236" y="774123"/>
                    <a:pt x="1247887" y="778137"/>
                    <a:pt x="1258645" y="774551"/>
                  </a:cubicBezTo>
                  <a:cubicBezTo>
                    <a:pt x="1282648" y="777980"/>
                    <a:pt x="1359132" y="787484"/>
                    <a:pt x="1387737" y="796066"/>
                  </a:cubicBezTo>
                  <a:cubicBezTo>
                    <a:pt x="1476802" y="822785"/>
                    <a:pt x="1410369" y="812760"/>
                    <a:pt x="1506071" y="860612"/>
                  </a:cubicBezTo>
                  <a:cubicBezTo>
                    <a:pt x="1519295" y="867224"/>
                    <a:pt x="1534885" y="867308"/>
                    <a:pt x="1549101" y="871370"/>
                  </a:cubicBezTo>
                  <a:cubicBezTo>
                    <a:pt x="1560004" y="874485"/>
                    <a:pt x="1570616" y="878541"/>
                    <a:pt x="1581374" y="882127"/>
                  </a:cubicBezTo>
                  <a:cubicBezTo>
                    <a:pt x="1599303" y="878541"/>
                    <a:pt x="1617424" y="875805"/>
                    <a:pt x="1635162" y="871370"/>
                  </a:cubicBezTo>
                  <a:cubicBezTo>
                    <a:pt x="1646163" y="868620"/>
                    <a:pt x="1656095" y="860612"/>
                    <a:pt x="1667435" y="860612"/>
                  </a:cubicBezTo>
                  <a:cubicBezTo>
                    <a:pt x="1680940" y="860612"/>
                    <a:pt x="1727522" y="877055"/>
                    <a:pt x="1742739" y="882127"/>
                  </a:cubicBezTo>
                  <a:cubicBezTo>
                    <a:pt x="1818042" y="874955"/>
                    <a:pt x="1897203" y="885463"/>
                    <a:pt x="1968649" y="860612"/>
                  </a:cubicBezTo>
                  <a:cubicBezTo>
                    <a:pt x="1990069" y="853161"/>
                    <a:pt x="1983648" y="817789"/>
                    <a:pt x="1990165" y="796066"/>
                  </a:cubicBezTo>
                  <a:cubicBezTo>
                    <a:pt x="2017961" y="703413"/>
                    <a:pt x="1979293" y="807105"/>
                    <a:pt x="2022438" y="699247"/>
                  </a:cubicBezTo>
                  <a:cubicBezTo>
                    <a:pt x="2018852" y="645459"/>
                    <a:pt x="2024027" y="590357"/>
                    <a:pt x="2011680" y="537883"/>
                  </a:cubicBezTo>
                  <a:cubicBezTo>
                    <a:pt x="2009657" y="529284"/>
                    <a:pt x="1936903" y="495095"/>
                    <a:pt x="1936377" y="494852"/>
                  </a:cubicBezTo>
                  <a:cubicBezTo>
                    <a:pt x="1819399" y="440862"/>
                    <a:pt x="1869479" y="455561"/>
                    <a:pt x="1753497" y="441064"/>
                  </a:cubicBezTo>
                  <a:cubicBezTo>
                    <a:pt x="1391731" y="459151"/>
                    <a:pt x="1608397" y="400082"/>
                    <a:pt x="1516828" y="473337"/>
                  </a:cubicBezTo>
                  <a:cubicBezTo>
                    <a:pt x="1506732" y="481414"/>
                    <a:pt x="1495313" y="487680"/>
                    <a:pt x="1484555" y="494852"/>
                  </a:cubicBezTo>
                  <a:cubicBezTo>
                    <a:pt x="1477383" y="505610"/>
                    <a:pt x="1472182" y="517983"/>
                    <a:pt x="1463040" y="527125"/>
                  </a:cubicBezTo>
                  <a:cubicBezTo>
                    <a:pt x="1453898" y="536267"/>
                    <a:pt x="1443696" y="548640"/>
                    <a:pt x="1430767" y="548640"/>
                  </a:cubicBezTo>
                  <a:cubicBezTo>
                    <a:pt x="1413168" y="548640"/>
                    <a:pt x="1375473" y="501020"/>
                    <a:pt x="1366221" y="494852"/>
                  </a:cubicBezTo>
                  <a:cubicBezTo>
                    <a:pt x="1356786" y="488562"/>
                    <a:pt x="1344706" y="487680"/>
                    <a:pt x="1333948" y="484094"/>
                  </a:cubicBezTo>
                  <a:cubicBezTo>
                    <a:pt x="1330704" y="474361"/>
                    <a:pt x="1310050" y="415145"/>
                    <a:pt x="1312433" y="408791"/>
                  </a:cubicBezTo>
                  <a:cubicBezTo>
                    <a:pt x="1319556" y="389798"/>
                    <a:pt x="1355464" y="365760"/>
                    <a:pt x="1355464" y="365760"/>
                  </a:cubicBezTo>
                  <a:cubicBezTo>
                    <a:pt x="1398830" y="279028"/>
                    <a:pt x="1354688" y="355972"/>
                    <a:pt x="1398494" y="301214"/>
                  </a:cubicBezTo>
                  <a:cubicBezTo>
                    <a:pt x="1406571" y="291118"/>
                    <a:pt x="1411932" y="279037"/>
                    <a:pt x="1420009" y="268941"/>
                  </a:cubicBezTo>
                  <a:cubicBezTo>
                    <a:pt x="1431100" y="255077"/>
                    <a:pt x="1458029" y="231645"/>
                    <a:pt x="1473798" y="225911"/>
                  </a:cubicBezTo>
                  <a:cubicBezTo>
                    <a:pt x="1501588" y="215806"/>
                    <a:pt x="1559859" y="204395"/>
                    <a:pt x="1559859" y="204395"/>
                  </a:cubicBezTo>
                  <a:cubicBezTo>
                    <a:pt x="1567031" y="193638"/>
                    <a:pt x="1572232" y="181265"/>
                    <a:pt x="1581374" y="172123"/>
                  </a:cubicBezTo>
                  <a:cubicBezTo>
                    <a:pt x="1590516" y="162981"/>
                    <a:pt x="1605570" y="160703"/>
                    <a:pt x="1613647" y="150607"/>
                  </a:cubicBezTo>
                  <a:cubicBezTo>
                    <a:pt x="1620731" y="141752"/>
                    <a:pt x="1614789" y="124344"/>
                    <a:pt x="1624405" y="118334"/>
                  </a:cubicBezTo>
                  <a:cubicBezTo>
                    <a:pt x="1646542" y="104498"/>
                    <a:pt x="1674607" y="103991"/>
                    <a:pt x="1699708" y="96819"/>
                  </a:cubicBezTo>
                  <a:cubicBezTo>
                    <a:pt x="1767840" y="100405"/>
                    <a:pt x="1836113" y="101911"/>
                    <a:pt x="1904104" y="107577"/>
                  </a:cubicBezTo>
                  <a:cubicBezTo>
                    <a:pt x="1924597" y="109285"/>
                    <a:pt x="1978799" y="123561"/>
                    <a:pt x="2000922" y="129092"/>
                  </a:cubicBezTo>
                  <a:cubicBezTo>
                    <a:pt x="2011680" y="139850"/>
                    <a:pt x="2026391" y="147758"/>
                    <a:pt x="2033195" y="161365"/>
                  </a:cubicBezTo>
                  <a:cubicBezTo>
                    <a:pt x="2041372" y="177719"/>
                    <a:pt x="2039986" y="197304"/>
                    <a:pt x="2043953" y="215153"/>
                  </a:cubicBezTo>
                  <a:cubicBezTo>
                    <a:pt x="2053580" y="258473"/>
                    <a:pt x="2053544" y="261521"/>
                    <a:pt x="2076226" y="301214"/>
                  </a:cubicBezTo>
                  <a:cubicBezTo>
                    <a:pt x="2082641" y="312440"/>
                    <a:pt x="2088599" y="324345"/>
                    <a:pt x="2097741" y="333487"/>
                  </a:cubicBezTo>
                  <a:cubicBezTo>
                    <a:pt x="2120592" y="356339"/>
                    <a:pt x="2134286" y="355260"/>
                    <a:pt x="2162287" y="365760"/>
                  </a:cubicBezTo>
                  <a:cubicBezTo>
                    <a:pt x="2180368" y="372540"/>
                    <a:pt x="2197927" y="380676"/>
                    <a:pt x="2216075" y="387275"/>
                  </a:cubicBezTo>
                  <a:cubicBezTo>
                    <a:pt x="2257936" y="402497"/>
                    <a:pt x="2324772" y="423689"/>
                    <a:pt x="2366682" y="430306"/>
                  </a:cubicBezTo>
                  <a:cubicBezTo>
                    <a:pt x="2456371" y="444467"/>
                    <a:pt x="2712724" y="450172"/>
                    <a:pt x="2753958" y="451821"/>
                  </a:cubicBezTo>
                  <a:cubicBezTo>
                    <a:pt x="2757544" y="491266"/>
                    <a:pt x="2759114" y="530946"/>
                    <a:pt x="2764715" y="570155"/>
                  </a:cubicBezTo>
                  <a:cubicBezTo>
                    <a:pt x="2766319" y="581381"/>
                    <a:pt x="2774569" y="591125"/>
                    <a:pt x="2775473" y="602428"/>
                  </a:cubicBezTo>
                  <a:cubicBezTo>
                    <a:pt x="2798019" y="884247"/>
                    <a:pt x="2759641" y="759321"/>
                    <a:pt x="2796988" y="871370"/>
                  </a:cubicBezTo>
                  <a:cubicBezTo>
                    <a:pt x="2793402" y="900057"/>
                    <a:pt x="2796968" y="930588"/>
                    <a:pt x="2786231" y="957431"/>
                  </a:cubicBezTo>
                  <a:cubicBezTo>
                    <a:pt x="2777977" y="978067"/>
                    <a:pt x="2724966" y="986194"/>
                    <a:pt x="2710927" y="989704"/>
                  </a:cubicBezTo>
                  <a:cubicBezTo>
                    <a:pt x="2696584" y="1000462"/>
                    <a:pt x="2681671" y="1010499"/>
                    <a:pt x="2667897" y="1021977"/>
                  </a:cubicBezTo>
                  <a:cubicBezTo>
                    <a:pt x="2660105" y="1028470"/>
                    <a:pt x="2656327" y="1041503"/>
                    <a:pt x="2646381" y="1043492"/>
                  </a:cubicBezTo>
                  <a:cubicBezTo>
                    <a:pt x="2635262" y="1045716"/>
                    <a:pt x="2624866" y="1036320"/>
                    <a:pt x="2614108" y="1032734"/>
                  </a:cubicBezTo>
                  <a:cubicBezTo>
                    <a:pt x="2599632" y="859011"/>
                    <a:pt x="2634560" y="881221"/>
                    <a:pt x="2581835" y="925158"/>
                  </a:cubicBezTo>
                  <a:cubicBezTo>
                    <a:pt x="2568061" y="936636"/>
                    <a:pt x="2555814" y="951761"/>
                    <a:pt x="2538805" y="957431"/>
                  </a:cubicBezTo>
                  <a:cubicBezTo>
                    <a:pt x="2511378" y="966573"/>
                    <a:pt x="2481431" y="964602"/>
                    <a:pt x="2452744" y="968188"/>
                  </a:cubicBezTo>
                  <a:cubicBezTo>
                    <a:pt x="2378763" y="1017509"/>
                    <a:pt x="2412729" y="1003042"/>
                    <a:pt x="2355925" y="1021977"/>
                  </a:cubicBezTo>
                  <a:cubicBezTo>
                    <a:pt x="2334211" y="1087118"/>
                    <a:pt x="2341426" y="1090264"/>
                    <a:pt x="2291379" y="1140311"/>
                  </a:cubicBezTo>
                  <a:cubicBezTo>
                    <a:pt x="2275143" y="1156547"/>
                    <a:pt x="2253827" y="1167105"/>
                    <a:pt x="2237591" y="1183341"/>
                  </a:cubicBezTo>
                  <a:cubicBezTo>
                    <a:pt x="2197902" y="1223030"/>
                    <a:pt x="2236672" y="1212640"/>
                    <a:pt x="2183802" y="1247887"/>
                  </a:cubicBezTo>
                  <a:cubicBezTo>
                    <a:pt x="2174367" y="1254177"/>
                    <a:pt x="2162287" y="1255059"/>
                    <a:pt x="2151529" y="1258645"/>
                  </a:cubicBezTo>
                  <a:lnTo>
                    <a:pt x="2097741" y="1312433"/>
                  </a:lnTo>
                  <a:cubicBezTo>
                    <a:pt x="2083398" y="1326777"/>
                    <a:pt x="2071589" y="1344212"/>
                    <a:pt x="2054711" y="1355464"/>
                  </a:cubicBezTo>
                  <a:cubicBezTo>
                    <a:pt x="2043953" y="1362636"/>
                    <a:pt x="2032168" y="1368465"/>
                    <a:pt x="2022438" y="1376979"/>
                  </a:cubicBezTo>
                  <a:cubicBezTo>
                    <a:pt x="2003355" y="1393676"/>
                    <a:pt x="1988934" y="1415553"/>
                    <a:pt x="1968649" y="1430767"/>
                  </a:cubicBezTo>
                  <a:cubicBezTo>
                    <a:pt x="1954306" y="1441525"/>
                    <a:pt x="1940209" y="1452619"/>
                    <a:pt x="1925619" y="1463040"/>
                  </a:cubicBezTo>
                  <a:cubicBezTo>
                    <a:pt x="1907326" y="1476107"/>
                    <a:pt x="1885075" y="1493393"/>
                    <a:pt x="1861073" y="1495313"/>
                  </a:cubicBezTo>
                  <a:cubicBezTo>
                    <a:pt x="1782354" y="1501611"/>
                    <a:pt x="1703294" y="1502485"/>
                    <a:pt x="1624405" y="1506071"/>
                  </a:cubicBezTo>
                  <a:cubicBezTo>
                    <a:pt x="1627991" y="1534758"/>
                    <a:pt x="1626855" y="1564441"/>
                    <a:pt x="1635162" y="1592132"/>
                  </a:cubicBezTo>
                  <a:cubicBezTo>
                    <a:pt x="1638076" y="1601847"/>
                    <a:pt x="1648886" y="1607154"/>
                    <a:pt x="1656678" y="1613647"/>
                  </a:cubicBezTo>
                  <a:cubicBezTo>
                    <a:pt x="1670452" y="1625125"/>
                    <a:pt x="1683672" y="1637902"/>
                    <a:pt x="1699708" y="1645920"/>
                  </a:cubicBezTo>
                  <a:cubicBezTo>
                    <a:pt x="1719993" y="1656062"/>
                    <a:pt x="1742739" y="1660263"/>
                    <a:pt x="1764254" y="1667435"/>
                  </a:cubicBezTo>
                  <a:cubicBezTo>
                    <a:pt x="1775012" y="1671021"/>
                    <a:pt x="1787092" y="1671903"/>
                    <a:pt x="1796527" y="1678193"/>
                  </a:cubicBezTo>
                  <a:lnTo>
                    <a:pt x="1828800" y="1699708"/>
                  </a:lnTo>
                  <a:cubicBezTo>
                    <a:pt x="1839558" y="1714052"/>
                    <a:pt x="1851570" y="1727535"/>
                    <a:pt x="1861073" y="1742739"/>
                  </a:cubicBezTo>
                  <a:cubicBezTo>
                    <a:pt x="1904490" y="1812207"/>
                    <a:pt x="1860265" y="1763448"/>
                    <a:pt x="1904104" y="1807285"/>
                  </a:cubicBezTo>
                  <a:cubicBezTo>
                    <a:pt x="1911276" y="1825214"/>
                    <a:pt x="1920070" y="1842577"/>
                    <a:pt x="1925619" y="1861073"/>
                  </a:cubicBezTo>
                  <a:cubicBezTo>
                    <a:pt x="1930873" y="1878586"/>
                    <a:pt x="1933106" y="1896871"/>
                    <a:pt x="1936377" y="1914861"/>
                  </a:cubicBezTo>
                  <a:cubicBezTo>
                    <a:pt x="1947450" y="1975764"/>
                    <a:pt x="1958473" y="2036681"/>
                    <a:pt x="1968649" y="2097741"/>
                  </a:cubicBezTo>
                  <a:cubicBezTo>
                    <a:pt x="1983618" y="2187558"/>
                    <a:pt x="1973262" y="2150768"/>
                    <a:pt x="1990165" y="2226833"/>
                  </a:cubicBezTo>
                  <a:cubicBezTo>
                    <a:pt x="1990840" y="2229873"/>
                    <a:pt x="2006088" y="2294947"/>
                    <a:pt x="2011680" y="2302137"/>
                  </a:cubicBezTo>
                  <a:cubicBezTo>
                    <a:pt x="2030361" y="2326155"/>
                    <a:pt x="2076226" y="2366683"/>
                    <a:pt x="2076226" y="2366683"/>
                  </a:cubicBezTo>
                  <a:cubicBezTo>
                    <a:pt x="2067490" y="2384156"/>
                    <a:pt x="2055100" y="2420276"/>
                    <a:pt x="2033195" y="2431228"/>
                  </a:cubicBezTo>
                  <a:cubicBezTo>
                    <a:pt x="2006999" y="2444326"/>
                    <a:pt x="1956507" y="2455779"/>
                    <a:pt x="1925619" y="2463501"/>
                  </a:cubicBezTo>
                  <a:cubicBezTo>
                    <a:pt x="1911275" y="2477845"/>
                    <a:pt x="1880348" y="2486371"/>
                    <a:pt x="1882588" y="2506532"/>
                  </a:cubicBezTo>
                  <a:cubicBezTo>
                    <a:pt x="1886174" y="2538805"/>
                    <a:pt x="1882249" y="2572834"/>
                    <a:pt x="1893346" y="2603351"/>
                  </a:cubicBezTo>
                  <a:cubicBezTo>
                    <a:pt x="1897764" y="2615502"/>
                    <a:pt x="1913235" y="2621151"/>
                    <a:pt x="1925619" y="2624866"/>
                  </a:cubicBezTo>
                  <a:cubicBezTo>
                    <a:pt x="1949905" y="2632152"/>
                    <a:pt x="1975861" y="2631768"/>
                    <a:pt x="2000922" y="2635624"/>
                  </a:cubicBezTo>
                  <a:cubicBezTo>
                    <a:pt x="2069509" y="2646176"/>
                    <a:pt x="2051453" y="2642877"/>
                    <a:pt x="2108499" y="2657139"/>
                  </a:cubicBezTo>
                  <a:cubicBezTo>
                    <a:pt x="2104913" y="2671483"/>
                    <a:pt x="2101803" y="2685954"/>
                    <a:pt x="2097741" y="2700170"/>
                  </a:cubicBezTo>
                  <a:cubicBezTo>
                    <a:pt x="2094626" y="2711073"/>
                    <a:pt x="2086984" y="2721103"/>
                    <a:pt x="2086984" y="2732443"/>
                  </a:cubicBezTo>
                  <a:cubicBezTo>
                    <a:pt x="2086984" y="2757799"/>
                    <a:pt x="2089723" y="2783691"/>
                    <a:pt x="2097741" y="2807746"/>
                  </a:cubicBezTo>
                  <a:cubicBezTo>
                    <a:pt x="2100948" y="2817368"/>
                    <a:pt x="2112085" y="2822089"/>
                    <a:pt x="2119257" y="2829261"/>
                  </a:cubicBezTo>
                  <a:cubicBezTo>
                    <a:pt x="2122843" y="2840019"/>
                    <a:pt x="2130014" y="2850194"/>
                    <a:pt x="2130014" y="2861534"/>
                  </a:cubicBezTo>
                  <a:cubicBezTo>
                    <a:pt x="2130014" y="2899857"/>
                    <a:pt x="2092067" y="2919106"/>
                    <a:pt x="2065468" y="2936838"/>
                  </a:cubicBezTo>
                  <a:cubicBezTo>
                    <a:pt x="2012050" y="3016966"/>
                    <a:pt x="2080705" y="2918554"/>
                    <a:pt x="2011680" y="3001384"/>
                  </a:cubicBezTo>
                  <a:cubicBezTo>
                    <a:pt x="1927044" y="3102948"/>
                    <a:pt x="2044098" y="2968894"/>
                    <a:pt x="1979407" y="3065930"/>
                  </a:cubicBezTo>
                  <a:cubicBezTo>
                    <a:pt x="1970968" y="3078588"/>
                    <a:pt x="1957892" y="3087445"/>
                    <a:pt x="1947134" y="3098203"/>
                  </a:cubicBezTo>
                  <a:cubicBezTo>
                    <a:pt x="1943686" y="3111995"/>
                    <a:pt x="1933337" y="3158070"/>
                    <a:pt x="1925619" y="3173506"/>
                  </a:cubicBezTo>
                  <a:cubicBezTo>
                    <a:pt x="1919837" y="3185070"/>
                    <a:pt x="1910519" y="3194553"/>
                    <a:pt x="1904104" y="3205779"/>
                  </a:cubicBezTo>
                  <a:cubicBezTo>
                    <a:pt x="1896148" y="3219703"/>
                    <a:pt x="1890376" y="3234791"/>
                    <a:pt x="1882588" y="3248810"/>
                  </a:cubicBezTo>
                  <a:cubicBezTo>
                    <a:pt x="1872434" y="3267088"/>
                    <a:pt x="1858967" y="3283563"/>
                    <a:pt x="1850315" y="3302598"/>
                  </a:cubicBezTo>
                  <a:cubicBezTo>
                    <a:pt x="1840930" y="3323244"/>
                    <a:pt x="1835972" y="3345629"/>
                    <a:pt x="1828800" y="3367144"/>
                  </a:cubicBezTo>
                  <a:lnTo>
                    <a:pt x="1818042" y="3399417"/>
                  </a:lnTo>
                  <a:lnTo>
                    <a:pt x="1807285" y="3431690"/>
                  </a:lnTo>
                  <a:cubicBezTo>
                    <a:pt x="1795246" y="3540040"/>
                    <a:pt x="1783064" y="3601041"/>
                    <a:pt x="1807285" y="3722146"/>
                  </a:cubicBezTo>
                  <a:cubicBezTo>
                    <a:pt x="1809821" y="3734824"/>
                    <a:pt x="1829462" y="3735584"/>
                    <a:pt x="1839558" y="3743661"/>
                  </a:cubicBezTo>
                  <a:cubicBezTo>
                    <a:pt x="1847478" y="3749997"/>
                    <a:pt x="1853901" y="3758005"/>
                    <a:pt x="1861073" y="3765177"/>
                  </a:cubicBezTo>
                  <a:cubicBezTo>
                    <a:pt x="1871831" y="3761591"/>
                    <a:pt x="1883911" y="3760709"/>
                    <a:pt x="1893346" y="3754419"/>
                  </a:cubicBezTo>
                  <a:cubicBezTo>
                    <a:pt x="1915732" y="3739495"/>
                    <a:pt x="1955541" y="3683339"/>
                    <a:pt x="1968649" y="3668358"/>
                  </a:cubicBezTo>
                  <a:cubicBezTo>
                    <a:pt x="1978667" y="3656909"/>
                    <a:pt x="1991182" y="3647772"/>
                    <a:pt x="2000922" y="3636085"/>
                  </a:cubicBezTo>
                  <a:cubicBezTo>
                    <a:pt x="2038353" y="3591169"/>
                    <a:pt x="2001731" y="3610715"/>
                    <a:pt x="2054711" y="3593054"/>
                  </a:cubicBezTo>
                  <a:cubicBezTo>
                    <a:pt x="2110212" y="3426548"/>
                    <a:pt x="2046602" y="3598512"/>
                    <a:pt x="2097741" y="3496235"/>
                  </a:cubicBezTo>
                  <a:cubicBezTo>
                    <a:pt x="2108890" y="3473937"/>
                    <a:pt x="2103000" y="3454453"/>
                    <a:pt x="2130014" y="3442447"/>
                  </a:cubicBezTo>
                  <a:cubicBezTo>
                    <a:pt x="2179182" y="3420594"/>
                    <a:pt x="2228540" y="3418186"/>
                    <a:pt x="2280621" y="3410174"/>
                  </a:cubicBezTo>
                  <a:cubicBezTo>
                    <a:pt x="2361849" y="3397677"/>
                    <a:pt x="2340932" y="3400476"/>
                    <a:pt x="2431228" y="3377901"/>
                  </a:cubicBezTo>
                  <a:cubicBezTo>
                    <a:pt x="2441986" y="3370729"/>
                    <a:pt x="2451686" y="3361637"/>
                    <a:pt x="2463501" y="3356386"/>
                  </a:cubicBezTo>
                  <a:cubicBezTo>
                    <a:pt x="2484225" y="3347175"/>
                    <a:pt x="2528047" y="3334871"/>
                    <a:pt x="2528047" y="3334871"/>
                  </a:cubicBezTo>
                  <a:cubicBezTo>
                    <a:pt x="2547171" y="3296622"/>
                    <a:pt x="2549767" y="3296500"/>
                    <a:pt x="2560320" y="3259567"/>
                  </a:cubicBezTo>
                  <a:cubicBezTo>
                    <a:pt x="2564382" y="3245351"/>
                    <a:pt x="2564466" y="3229761"/>
                    <a:pt x="2571078" y="3216537"/>
                  </a:cubicBezTo>
                  <a:cubicBezTo>
                    <a:pt x="2578743" y="3201206"/>
                    <a:pt x="2613462" y="3181109"/>
                    <a:pt x="2624866" y="3173506"/>
                  </a:cubicBezTo>
                  <a:cubicBezTo>
                    <a:pt x="2628452" y="3144819"/>
                    <a:pt x="2631228" y="3116019"/>
                    <a:pt x="2635624" y="3087445"/>
                  </a:cubicBezTo>
                  <a:cubicBezTo>
                    <a:pt x="2638404" y="3069373"/>
                    <a:pt x="2644467" y="3051841"/>
                    <a:pt x="2646381" y="3033657"/>
                  </a:cubicBezTo>
                  <a:cubicBezTo>
                    <a:pt x="2665953" y="2847722"/>
                    <a:pt x="2639419" y="2936208"/>
                    <a:pt x="2667897" y="2850777"/>
                  </a:cubicBezTo>
                  <a:cubicBezTo>
                    <a:pt x="2653204" y="2792007"/>
                    <a:pt x="2647834" y="2773425"/>
                    <a:pt x="2635624" y="2700170"/>
                  </a:cubicBezTo>
                  <a:cubicBezTo>
                    <a:pt x="2635589" y="2699957"/>
                    <a:pt x="2621241" y="2603292"/>
                    <a:pt x="2614108" y="2592593"/>
                  </a:cubicBezTo>
                  <a:cubicBezTo>
                    <a:pt x="2599250" y="2570307"/>
                    <a:pt x="2560396" y="2565718"/>
                    <a:pt x="2538805" y="2560320"/>
                  </a:cubicBezTo>
                  <a:cubicBezTo>
                    <a:pt x="2531633" y="2553148"/>
                    <a:pt x="2525728" y="2544431"/>
                    <a:pt x="2517289" y="2538805"/>
                  </a:cubicBezTo>
                  <a:cubicBezTo>
                    <a:pt x="2475595" y="2511010"/>
                    <a:pt x="2461723" y="2515201"/>
                    <a:pt x="2409713" y="2506532"/>
                  </a:cubicBezTo>
                  <a:cubicBezTo>
                    <a:pt x="2406127" y="2488603"/>
                    <a:pt x="2401961" y="2470780"/>
                    <a:pt x="2398955" y="2452744"/>
                  </a:cubicBezTo>
                  <a:cubicBezTo>
                    <a:pt x="2394787" y="2427733"/>
                    <a:pt x="2393171" y="2402304"/>
                    <a:pt x="2388198" y="2377440"/>
                  </a:cubicBezTo>
                  <a:cubicBezTo>
                    <a:pt x="2385974" y="2366321"/>
                    <a:pt x="2381026" y="2355925"/>
                    <a:pt x="2377440" y="2345167"/>
                  </a:cubicBezTo>
                  <a:cubicBezTo>
                    <a:pt x="2388198" y="2334409"/>
                    <a:pt x="2398162" y="2322795"/>
                    <a:pt x="2409713" y="2312894"/>
                  </a:cubicBezTo>
                  <a:cubicBezTo>
                    <a:pt x="2433065" y="2292878"/>
                    <a:pt x="2459475" y="2276134"/>
                    <a:pt x="2485017" y="2259106"/>
                  </a:cubicBezTo>
                  <a:cubicBezTo>
                    <a:pt x="2495774" y="2244762"/>
                    <a:pt x="2503515" y="2227553"/>
                    <a:pt x="2517289" y="2216075"/>
                  </a:cubicBezTo>
                  <a:cubicBezTo>
                    <a:pt x="2526000" y="2208816"/>
                    <a:pt x="2541544" y="2213336"/>
                    <a:pt x="2549562" y="2205318"/>
                  </a:cubicBezTo>
                  <a:cubicBezTo>
                    <a:pt x="2557580" y="2197300"/>
                    <a:pt x="2550596" y="2178879"/>
                    <a:pt x="2560320" y="2173045"/>
                  </a:cubicBezTo>
                  <a:cubicBezTo>
                    <a:pt x="2589491" y="2155543"/>
                    <a:pt x="2657139" y="2140772"/>
                    <a:pt x="2657139" y="2140772"/>
                  </a:cubicBezTo>
                  <a:cubicBezTo>
                    <a:pt x="2649967" y="2040367"/>
                    <a:pt x="2645020" y="1939779"/>
                    <a:pt x="2635624" y="1839558"/>
                  </a:cubicBezTo>
                  <a:cubicBezTo>
                    <a:pt x="2634244" y="1824837"/>
                    <a:pt x="2631478" y="1809751"/>
                    <a:pt x="2624866" y="1796527"/>
                  </a:cubicBezTo>
                  <a:cubicBezTo>
                    <a:pt x="2616848" y="1780491"/>
                    <a:pt x="2603351" y="1767840"/>
                    <a:pt x="2592593" y="1753497"/>
                  </a:cubicBezTo>
                  <a:cubicBezTo>
                    <a:pt x="2572234" y="1692421"/>
                    <a:pt x="2570595" y="1701879"/>
                    <a:pt x="2592593" y="1602890"/>
                  </a:cubicBezTo>
                  <a:cubicBezTo>
                    <a:pt x="2598517" y="1576231"/>
                    <a:pt x="2614723" y="1552942"/>
                    <a:pt x="2624866" y="1527586"/>
                  </a:cubicBezTo>
                  <a:cubicBezTo>
                    <a:pt x="2629077" y="1517057"/>
                    <a:pt x="2630553" y="1505455"/>
                    <a:pt x="2635624" y="1495313"/>
                  </a:cubicBezTo>
                  <a:cubicBezTo>
                    <a:pt x="2677332" y="1411897"/>
                    <a:pt x="2640856" y="1511886"/>
                    <a:pt x="2667897" y="1430767"/>
                  </a:cubicBezTo>
                  <a:cubicBezTo>
                    <a:pt x="2687284" y="1450155"/>
                    <a:pt x="2706230" y="1473321"/>
                    <a:pt x="2732442" y="1484555"/>
                  </a:cubicBezTo>
                  <a:cubicBezTo>
                    <a:pt x="2746032" y="1490379"/>
                    <a:pt x="2761129" y="1491727"/>
                    <a:pt x="2775473" y="1495313"/>
                  </a:cubicBezTo>
                  <a:cubicBezTo>
                    <a:pt x="2779201" y="1536320"/>
                    <a:pt x="2760260" y="1608028"/>
                    <a:pt x="2807746" y="1635163"/>
                  </a:cubicBezTo>
                  <a:cubicBezTo>
                    <a:pt x="2824512" y="1644744"/>
                    <a:pt x="2843605" y="1649506"/>
                    <a:pt x="2861534" y="1656678"/>
                  </a:cubicBezTo>
                  <a:cubicBezTo>
                    <a:pt x="2901920" y="1717258"/>
                    <a:pt x="2878314" y="1666614"/>
                    <a:pt x="2872292" y="1775012"/>
                  </a:cubicBezTo>
                  <a:cubicBezTo>
                    <a:pt x="2866719" y="1875326"/>
                    <a:pt x="2865120" y="1975821"/>
                    <a:pt x="2861534" y="2076226"/>
                  </a:cubicBezTo>
                  <a:cubicBezTo>
                    <a:pt x="2865120" y="2094155"/>
                    <a:pt x="2864115" y="2113660"/>
                    <a:pt x="2872292" y="2130014"/>
                  </a:cubicBezTo>
                  <a:cubicBezTo>
                    <a:pt x="2879096" y="2143621"/>
                    <a:pt x="2896126" y="2149628"/>
                    <a:pt x="2904565" y="2162287"/>
                  </a:cubicBezTo>
                  <a:cubicBezTo>
                    <a:pt x="2910855" y="2171722"/>
                    <a:pt x="2911736" y="2183802"/>
                    <a:pt x="2915322" y="2194560"/>
                  </a:cubicBezTo>
                  <a:cubicBezTo>
                    <a:pt x="2910691" y="2231606"/>
                    <a:pt x="2879905" y="2293916"/>
                    <a:pt x="2936838" y="2312894"/>
                  </a:cubicBezTo>
                  <a:lnTo>
                    <a:pt x="2969111" y="2302137"/>
                  </a:lnTo>
                  <a:cubicBezTo>
                    <a:pt x="2972697" y="2291379"/>
                    <a:pt x="2977778" y="2281009"/>
                    <a:pt x="2979868" y="2269864"/>
                  </a:cubicBezTo>
                  <a:cubicBezTo>
                    <a:pt x="2988560" y="2223507"/>
                    <a:pt x="2987316" y="2175032"/>
                    <a:pt x="3001384" y="2130014"/>
                  </a:cubicBezTo>
                  <a:cubicBezTo>
                    <a:pt x="3005922" y="2115493"/>
                    <a:pt x="3022899" y="2108499"/>
                    <a:pt x="3033657" y="2097741"/>
                  </a:cubicBezTo>
                  <a:cubicBezTo>
                    <a:pt x="3044414" y="2076226"/>
                    <a:pt x="3054247" y="2054223"/>
                    <a:pt x="3065929" y="2033195"/>
                  </a:cubicBezTo>
                  <a:cubicBezTo>
                    <a:pt x="3099699" y="1972409"/>
                    <a:pt x="3077497" y="2031305"/>
                    <a:pt x="3108960" y="1957892"/>
                  </a:cubicBezTo>
                  <a:cubicBezTo>
                    <a:pt x="3113427" y="1947469"/>
                    <a:pt x="3116734" y="1936559"/>
                    <a:pt x="3119718" y="1925619"/>
                  </a:cubicBezTo>
                  <a:cubicBezTo>
                    <a:pt x="3139178" y="1854265"/>
                    <a:pt x="3139446" y="1848491"/>
                    <a:pt x="3151991" y="1785770"/>
                  </a:cubicBezTo>
                  <a:cubicBezTo>
                    <a:pt x="3148405" y="1717638"/>
                    <a:pt x="3154613" y="1648275"/>
                    <a:pt x="3141233" y="1581374"/>
                  </a:cubicBezTo>
                  <a:cubicBezTo>
                    <a:pt x="3136162" y="1556018"/>
                    <a:pt x="3112546" y="1538343"/>
                    <a:pt x="3098202" y="1516828"/>
                  </a:cubicBezTo>
                  <a:lnTo>
                    <a:pt x="3076687" y="1484555"/>
                  </a:lnTo>
                  <a:cubicBezTo>
                    <a:pt x="3073101" y="1455868"/>
                    <a:pt x="3078858" y="1424352"/>
                    <a:pt x="3065929" y="1398494"/>
                  </a:cubicBezTo>
                  <a:cubicBezTo>
                    <a:pt x="3058757" y="1384151"/>
                    <a:pt x="3036498" y="1385478"/>
                    <a:pt x="3022899" y="1376979"/>
                  </a:cubicBezTo>
                  <a:cubicBezTo>
                    <a:pt x="3007695" y="1367476"/>
                    <a:pt x="2995905" y="1352724"/>
                    <a:pt x="2979868" y="1344706"/>
                  </a:cubicBezTo>
                  <a:cubicBezTo>
                    <a:pt x="2966644" y="1338094"/>
                    <a:pt x="2951054" y="1338010"/>
                    <a:pt x="2936838" y="1333948"/>
                  </a:cubicBezTo>
                  <a:cubicBezTo>
                    <a:pt x="2925935" y="1330833"/>
                    <a:pt x="2915323" y="1326777"/>
                    <a:pt x="2904565" y="1323191"/>
                  </a:cubicBezTo>
                  <a:cubicBezTo>
                    <a:pt x="2900979" y="1312433"/>
                    <a:pt x="2893807" y="1302258"/>
                    <a:pt x="2893807" y="1290918"/>
                  </a:cubicBezTo>
                  <a:cubicBezTo>
                    <a:pt x="2893807" y="1263880"/>
                    <a:pt x="2915203" y="1248127"/>
                    <a:pt x="2926080" y="1226372"/>
                  </a:cubicBezTo>
                  <a:cubicBezTo>
                    <a:pt x="2931151" y="1216230"/>
                    <a:pt x="2934288" y="1205148"/>
                    <a:pt x="2936838" y="1194099"/>
                  </a:cubicBezTo>
                  <a:cubicBezTo>
                    <a:pt x="2945061" y="1158467"/>
                    <a:pt x="2946789" y="1121215"/>
                    <a:pt x="2958353" y="1086523"/>
                  </a:cubicBezTo>
                  <a:cubicBezTo>
                    <a:pt x="2961939" y="1075765"/>
                    <a:pt x="2961093" y="1062268"/>
                    <a:pt x="2969111" y="1054250"/>
                  </a:cubicBezTo>
                  <a:cubicBezTo>
                    <a:pt x="2977129" y="1046232"/>
                    <a:pt x="2990626" y="1047078"/>
                    <a:pt x="3001384" y="1043492"/>
                  </a:cubicBezTo>
                  <a:cubicBezTo>
                    <a:pt x="3005692" y="1044210"/>
                    <a:pt x="3110156" y="1060909"/>
                    <a:pt x="3119718" y="1065007"/>
                  </a:cubicBezTo>
                  <a:cubicBezTo>
                    <a:pt x="3168276" y="1085818"/>
                    <a:pt x="3110340" y="1093069"/>
                    <a:pt x="3173506" y="1097280"/>
                  </a:cubicBezTo>
                  <a:cubicBezTo>
                    <a:pt x="3216441" y="1100142"/>
                    <a:pt x="3259567" y="1097280"/>
                    <a:pt x="3302598" y="109728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2"/>
          <p:cNvSpPr/>
          <p:nvPr/>
        </p:nvSpPr>
        <p:spPr>
          <a:xfrm>
            <a:off x="4937760" y="2732057"/>
            <a:ext cx="3829722" cy="490015"/>
          </a:xfrm>
          <a:custGeom>
            <a:avLst/>
            <a:gdLst>
              <a:gd name="connsiteX0" fmla="*/ 0 w 3829722"/>
              <a:gd name="connsiteY0" fmla="*/ 118719 h 490015"/>
              <a:gd name="connsiteX1" fmla="*/ 53788 w 3829722"/>
              <a:gd name="connsiteY1" fmla="*/ 150992 h 490015"/>
              <a:gd name="connsiteX2" fmla="*/ 107576 w 3829722"/>
              <a:gd name="connsiteY2" fmla="*/ 161750 h 490015"/>
              <a:gd name="connsiteX3" fmla="*/ 139849 w 3829722"/>
              <a:gd name="connsiteY3" fmla="*/ 172508 h 490015"/>
              <a:gd name="connsiteX4" fmla="*/ 182880 w 3829722"/>
              <a:gd name="connsiteY4" fmla="*/ 194023 h 490015"/>
              <a:gd name="connsiteX5" fmla="*/ 247426 w 3829722"/>
              <a:gd name="connsiteY5" fmla="*/ 215538 h 490015"/>
              <a:gd name="connsiteX6" fmla="*/ 462579 w 3829722"/>
              <a:gd name="connsiteY6" fmla="*/ 194023 h 490015"/>
              <a:gd name="connsiteX7" fmla="*/ 591671 w 3829722"/>
              <a:gd name="connsiteY7" fmla="*/ 183265 h 490015"/>
              <a:gd name="connsiteX8" fmla="*/ 699247 w 3829722"/>
              <a:gd name="connsiteY8" fmla="*/ 54174 h 490015"/>
              <a:gd name="connsiteX9" fmla="*/ 720762 w 3829722"/>
              <a:gd name="connsiteY9" fmla="*/ 32658 h 490015"/>
              <a:gd name="connsiteX10" fmla="*/ 817581 w 3829722"/>
              <a:gd name="connsiteY10" fmla="*/ 21901 h 490015"/>
              <a:gd name="connsiteX11" fmla="*/ 839096 w 3829722"/>
              <a:gd name="connsiteY11" fmla="*/ 385 h 490015"/>
              <a:gd name="connsiteX12" fmla="*/ 871369 w 3829722"/>
              <a:gd name="connsiteY12" fmla="*/ 11143 h 490015"/>
              <a:gd name="connsiteX13" fmla="*/ 925158 w 3829722"/>
              <a:gd name="connsiteY13" fmla="*/ 54174 h 490015"/>
              <a:gd name="connsiteX14" fmla="*/ 989704 w 3829722"/>
              <a:gd name="connsiteY14" fmla="*/ 97204 h 490015"/>
              <a:gd name="connsiteX15" fmla="*/ 1043492 w 3829722"/>
              <a:gd name="connsiteY15" fmla="*/ 150992 h 490015"/>
              <a:gd name="connsiteX16" fmla="*/ 1075765 w 3829722"/>
              <a:gd name="connsiteY16" fmla="*/ 183265 h 490015"/>
              <a:gd name="connsiteX17" fmla="*/ 1108038 w 3829722"/>
              <a:gd name="connsiteY17" fmla="*/ 194023 h 490015"/>
              <a:gd name="connsiteX18" fmla="*/ 1151068 w 3829722"/>
              <a:gd name="connsiteY18" fmla="*/ 226296 h 490015"/>
              <a:gd name="connsiteX19" fmla="*/ 1194099 w 3829722"/>
              <a:gd name="connsiteY19" fmla="*/ 237054 h 490015"/>
              <a:gd name="connsiteX20" fmla="*/ 1226372 w 3829722"/>
              <a:gd name="connsiteY20" fmla="*/ 247811 h 490015"/>
              <a:gd name="connsiteX21" fmla="*/ 1258645 w 3829722"/>
              <a:gd name="connsiteY21" fmla="*/ 237054 h 490015"/>
              <a:gd name="connsiteX22" fmla="*/ 1290918 w 3829722"/>
              <a:gd name="connsiteY22" fmla="*/ 247811 h 490015"/>
              <a:gd name="connsiteX23" fmla="*/ 1387736 w 3829722"/>
              <a:gd name="connsiteY23" fmla="*/ 269327 h 490015"/>
              <a:gd name="connsiteX24" fmla="*/ 1420009 w 3829722"/>
              <a:gd name="connsiteY24" fmla="*/ 280084 h 490015"/>
              <a:gd name="connsiteX25" fmla="*/ 1495313 w 3829722"/>
              <a:gd name="connsiteY25" fmla="*/ 290842 h 490015"/>
              <a:gd name="connsiteX26" fmla="*/ 1549101 w 3829722"/>
              <a:gd name="connsiteY26" fmla="*/ 301599 h 490015"/>
              <a:gd name="connsiteX27" fmla="*/ 1742739 w 3829722"/>
              <a:gd name="connsiteY27" fmla="*/ 312357 h 490015"/>
              <a:gd name="connsiteX28" fmla="*/ 2000922 w 3829722"/>
              <a:gd name="connsiteY28" fmla="*/ 344630 h 490015"/>
              <a:gd name="connsiteX29" fmla="*/ 2130014 w 3829722"/>
              <a:gd name="connsiteY29" fmla="*/ 376903 h 490015"/>
              <a:gd name="connsiteX30" fmla="*/ 2366682 w 3829722"/>
              <a:gd name="connsiteY30" fmla="*/ 398418 h 490015"/>
              <a:gd name="connsiteX31" fmla="*/ 2474259 w 3829722"/>
              <a:gd name="connsiteY31" fmla="*/ 419934 h 490015"/>
              <a:gd name="connsiteX32" fmla="*/ 2657139 w 3829722"/>
              <a:gd name="connsiteY32" fmla="*/ 398418 h 490015"/>
              <a:gd name="connsiteX33" fmla="*/ 2678654 w 3829722"/>
              <a:gd name="connsiteY33" fmla="*/ 366145 h 490015"/>
              <a:gd name="connsiteX34" fmla="*/ 2710927 w 3829722"/>
              <a:gd name="connsiteY34" fmla="*/ 344630 h 490015"/>
              <a:gd name="connsiteX35" fmla="*/ 2721685 w 3829722"/>
              <a:gd name="connsiteY35" fmla="*/ 312357 h 490015"/>
              <a:gd name="connsiteX36" fmla="*/ 2753958 w 3829722"/>
              <a:gd name="connsiteY36" fmla="*/ 323115 h 490015"/>
              <a:gd name="connsiteX37" fmla="*/ 2829261 w 3829722"/>
              <a:gd name="connsiteY37" fmla="*/ 366145 h 490015"/>
              <a:gd name="connsiteX38" fmla="*/ 2947595 w 3829722"/>
              <a:gd name="connsiteY38" fmla="*/ 387661 h 490015"/>
              <a:gd name="connsiteX39" fmla="*/ 3065929 w 3829722"/>
              <a:gd name="connsiteY39" fmla="*/ 419934 h 490015"/>
              <a:gd name="connsiteX40" fmla="*/ 3141233 w 3829722"/>
              <a:gd name="connsiteY40" fmla="*/ 441449 h 490015"/>
              <a:gd name="connsiteX41" fmla="*/ 3324113 w 3829722"/>
              <a:gd name="connsiteY41" fmla="*/ 462964 h 490015"/>
              <a:gd name="connsiteX42" fmla="*/ 3614569 w 3829722"/>
              <a:gd name="connsiteY42" fmla="*/ 473722 h 490015"/>
              <a:gd name="connsiteX43" fmla="*/ 3722146 w 3829722"/>
              <a:gd name="connsiteY43" fmla="*/ 452207 h 490015"/>
              <a:gd name="connsiteX44" fmla="*/ 3775934 w 3829722"/>
              <a:gd name="connsiteY44" fmla="*/ 398418 h 490015"/>
              <a:gd name="connsiteX45" fmla="*/ 3829722 w 3829722"/>
              <a:gd name="connsiteY45" fmla="*/ 323115 h 49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29722" h="490015">
                <a:moveTo>
                  <a:pt x="0" y="118719"/>
                </a:moveTo>
                <a:cubicBezTo>
                  <a:pt x="17929" y="129477"/>
                  <a:pt x="34374" y="143226"/>
                  <a:pt x="53788" y="150992"/>
                </a:cubicBezTo>
                <a:cubicBezTo>
                  <a:pt x="70765" y="157783"/>
                  <a:pt x="89838" y="157315"/>
                  <a:pt x="107576" y="161750"/>
                </a:cubicBezTo>
                <a:cubicBezTo>
                  <a:pt x="118577" y="164500"/>
                  <a:pt x="129426" y="168041"/>
                  <a:pt x="139849" y="172508"/>
                </a:cubicBezTo>
                <a:cubicBezTo>
                  <a:pt x="154589" y="178825"/>
                  <a:pt x="167990" y="188067"/>
                  <a:pt x="182880" y="194023"/>
                </a:cubicBezTo>
                <a:cubicBezTo>
                  <a:pt x="203937" y="202446"/>
                  <a:pt x="247426" y="215538"/>
                  <a:pt x="247426" y="215538"/>
                </a:cubicBezTo>
                <a:lnTo>
                  <a:pt x="462579" y="194023"/>
                </a:lnTo>
                <a:cubicBezTo>
                  <a:pt x="505570" y="189993"/>
                  <a:pt x="551427" y="198915"/>
                  <a:pt x="591671" y="183265"/>
                </a:cubicBezTo>
                <a:cubicBezTo>
                  <a:pt x="649339" y="160838"/>
                  <a:pt x="660720" y="92702"/>
                  <a:pt x="699247" y="54174"/>
                </a:cubicBezTo>
                <a:cubicBezTo>
                  <a:pt x="706419" y="47002"/>
                  <a:pt x="710977" y="35327"/>
                  <a:pt x="720762" y="32658"/>
                </a:cubicBezTo>
                <a:cubicBezTo>
                  <a:pt x="752089" y="24114"/>
                  <a:pt x="785308" y="25487"/>
                  <a:pt x="817581" y="21901"/>
                </a:cubicBezTo>
                <a:cubicBezTo>
                  <a:pt x="824753" y="14729"/>
                  <a:pt x="829150" y="2374"/>
                  <a:pt x="839096" y="385"/>
                </a:cubicBezTo>
                <a:cubicBezTo>
                  <a:pt x="850215" y="-1839"/>
                  <a:pt x="861227" y="6072"/>
                  <a:pt x="871369" y="11143"/>
                </a:cubicBezTo>
                <a:cubicBezTo>
                  <a:pt x="924023" y="37470"/>
                  <a:pt x="885132" y="24154"/>
                  <a:pt x="925158" y="54174"/>
                </a:cubicBezTo>
                <a:cubicBezTo>
                  <a:pt x="945845" y="69689"/>
                  <a:pt x="971420" y="78920"/>
                  <a:pt x="989704" y="97204"/>
                </a:cubicBezTo>
                <a:lnTo>
                  <a:pt x="1043492" y="150992"/>
                </a:lnTo>
                <a:cubicBezTo>
                  <a:pt x="1054250" y="161750"/>
                  <a:pt x="1061332" y="178454"/>
                  <a:pt x="1075765" y="183265"/>
                </a:cubicBezTo>
                <a:lnTo>
                  <a:pt x="1108038" y="194023"/>
                </a:lnTo>
                <a:cubicBezTo>
                  <a:pt x="1122381" y="204781"/>
                  <a:pt x="1135032" y="218278"/>
                  <a:pt x="1151068" y="226296"/>
                </a:cubicBezTo>
                <a:cubicBezTo>
                  <a:pt x="1164292" y="232908"/>
                  <a:pt x="1179883" y="232992"/>
                  <a:pt x="1194099" y="237054"/>
                </a:cubicBezTo>
                <a:cubicBezTo>
                  <a:pt x="1205002" y="240169"/>
                  <a:pt x="1215614" y="244225"/>
                  <a:pt x="1226372" y="247811"/>
                </a:cubicBezTo>
                <a:cubicBezTo>
                  <a:pt x="1237130" y="244225"/>
                  <a:pt x="1247305" y="237054"/>
                  <a:pt x="1258645" y="237054"/>
                </a:cubicBezTo>
                <a:cubicBezTo>
                  <a:pt x="1269985" y="237054"/>
                  <a:pt x="1279917" y="245061"/>
                  <a:pt x="1290918" y="247811"/>
                </a:cubicBezTo>
                <a:cubicBezTo>
                  <a:pt x="1379659" y="269996"/>
                  <a:pt x="1310427" y="247239"/>
                  <a:pt x="1387736" y="269327"/>
                </a:cubicBezTo>
                <a:cubicBezTo>
                  <a:pt x="1398639" y="272442"/>
                  <a:pt x="1408890" y="277860"/>
                  <a:pt x="1420009" y="280084"/>
                </a:cubicBezTo>
                <a:cubicBezTo>
                  <a:pt x="1444873" y="285057"/>
                  <a:pt x="1470302" y="286674"/>
                  <a:pt x="1495313" y="290842"/>
                </a:cubicBezTo>
                <a:cubicBezTo>
                  <a:pt x="1513349" y="293848"/>
                  <a:pt x="1530885" y="300015"/>
                  <a:pt x="1549101" y="301599"/>
                </a:cubicBezTo>
                <a:cubicBezTo>
                  <a:pt x="1613504" y="307199"/>
                  <a:pt x="1678193" y="308771"/>
                  <a:pt x="1742739" y="312357"/>
                </a:cubicBezTo>
                <a:cubicBezTo>
                  <a:pt x="1853281" y="367628"/>
                  <a:pt x="1755041" y="325715"/>
                  <a:pt x="2000922" y="344630"/>
                </a:cubicBezTo>
                <a:cubicBezTo>
                  <a:pt x="2153157" y="356341"/>
                  <a:pt x="1976860" y="351377"/>
                  <a:pt x="2130014" y="376903"/>
                </a:cubicBezTo>
                <a:cubicBezTo>
                  <a:pt x="2251264" y="397112"/>
                  <a:pt x="2172790" y="386300"/>
                  <a:pt x="2366682" y="398418"/>
                </a:cubicBezTo>
                <a:cubicBezTo>
                  <a:pt x="2402541" y="405590"/>
                  <a:pt x="2437913" y="423973"/>
                  <a:pt x="2474259" y="419934"/>
                </a:cubicBezTo>
                <a:cubicBezTo>
                  <a:pt x="2599811" y="405983"/>
                  <a:pt x="2538857" y="413204"/>
                  <a:pt x="2657139" y="398418"/>
                </a:cubicBezTo>
                <a:cubicBezTo>
                  <a:pt x="2664311" y="387660"/>
                  <a:pt x="2669512" y="375287"/>
                  <a:pt x="2678654" y="366145"/>
                </a:cubicBezTo>
                <a:cubicBezTo>
                  <a:pt x="2687796" y="357003"/>
                  <a:pt x="2702850" y="354726"/>
                  <a:pt x="2710927" y="344630"/>
                </a:cubicBezTo>
                <a:cubicBezTo>
                  <a:pt x="2718011" y="335775"/>
                  <a:pt x="2718099" y="323115"/>
                  <a:pt x="2721685" y="312357"/>
                </a:cubicBezTo>
                <a:cubicBezTo>
                  <a:pt x="2732443" y="315943"/>
                  <a:pt x="2743816" y="318044"/>
                  <a:pt x="2753958" y="323115"/>
                </a:cubicBezTo>
                <a:cubicBezTo>
                  <a:pt x="2861995" y="377134"/>
                  <a:pt x="2697244" y="309566"/>
                  <a:pt x="2829261" y="366145"/>
                </a:cubicBezTo>
                <a:cubicBezTo>
                  <a:pt x="2870233" y="383704"/>
                  <a:pt x="2898029" y="381465"/>
                  <a:pt x="2947595" y="387661"/>
                </a:cubicBezTo>
                <a:cubicBezTo>
                  <a:pt x="3086057" y="433814"/>
                  <a:pt x="2944295" y="389526"/>
                  <a:pt x="3065929" y="419934"/>
                </a:cubicBezTo>
                <a:cubicBezTo>
                  <a:pt x="3127367" y="435293"/>
                  <a:pt x="3067463" y="428036"/>
                  <a:pt x="3141233" y="441449"/>
                </a:cubicBezTo>
                <a:cubicBezTo>
                  <a:pt x="3199372" y="452020"/>
                  <a:pt x="3266406" y="457194"/>
                  <a:pt x="3324113" y="462964"/>
                </a:cubicBezTo>
                <a:cubicBezTo>
                  <a:pt x="3460179" y="508319"/>
                  <a:pt x="3366006" y="485558"/>
                  <a:pt x="3614569" y="473722"/>
                </a:cubicBezTo>
                <a:cubicBezTo>
                  <a:pt x="3614654" y="473710"/>
                  <a:pt x="3704477" y="465459"/>
                  <a:pt x="3722146" y="452207"/>
                </a:cubicBezTo>
                <a:cubicBezTo>
                  <a:pt x="3742431" y="436993"/>
                  <a:pt x="3761869" y="419516"/>
                  <a:pt x="3775934" y="398418"/>
                </a:cubicBezTo>
                <a:cubicBezTo>
                  <a:pt x="3821778" y="329653"/>
                  <a:pt x="3800680" y="352157"/>
                  <a:pt x="3829722" y="3231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96696" y="3227294"/>
            <a:ext cx="4449862" cy="2947595"/>
          </a:xfrm>
          <a:custGeom>
            <a:avLst/>
            <a:gdLst>
              <a:gd name="connsiteX0" fmla="*/ 4399878 w 4449862"/>
              <a:gd name="connsiteY0" fmla="*/ 172122 h 2947595"/>
              <a:gd name="connsiteX1" fmla="*/ 4270786 w 4449862"/>
              <a:gd name="connsiteY1" fmla="*/ 193638 h 2947595"/>
              <a:gd name="connsiteX2" fmla="*/ 4206240 w 4449862"/>
              <a:gd name="connsiteY2" fmla="*/ 215153 h 2947595"/>
              <a:gd name="connsiteX3" fmla="*/ 4001845 w 4449862"/>
              <a:gd name="connsiteY3" fmla="*/ 225911 h 2947595"/>
              <a:gd name="connsiteX4" fmla="*/ 3948057 w 4449862"/>
              <a:gd name="connsiteY4" fmla="*/ 236668 h 2947595"/>
              <a:gd name="connsiteX5" fmla="*/ 3926542 w 4449862"/>
              <a:gd name="connsiteY5" fmla="*/ 258184 h 2947595"/>
              <a:gd name="connsiteX6" fmla="*/ 3905026 w 4449862"/>
              <a:gd name="connsiteY6" fmla="*/ 355002 h 2947595"/>
              <a:gd name="connsiteX7" fmla="*/ 3883511 w 4449862"/>
              <a:gd name="connsiteY7" fmla="*/ 376518 h 2947595"/>
              <a:gd name="connsiteX8" fmla="*/ 3743662 w 4449862"/>
              <a:gd name="connsiteY8" fmla="*/ 408791 h 2947595"/>
              <a:gd name="connsiteX9" fmla="*/ 3668358 w 4449862"/>
              <a:gd name="connsiteY9" fmla="*/ 430306 h 2947595"/>
              <a:gd name="connsiteX10" fmla="*/ 3625328 w 4449862"/>
              <a:gd name="connsiteY10" fmla="*/ 408791 h 2947595"/>
              <a:gd name="connsiteX11" fmla="*/ 3571539 w 4449862"/>
              <a:gd name="connsiteY11" fmla="*/ 355002 h 2947595"/>
              <a:gd name="connsiteX12" fmla="*/ 3528509 w 4449862"/>
              <a:gd name="connsiteY12" fmla="*/ 344245 h 2947595"/>
              <a:gd name="connsiteX13" fmla="*/ 3410175 w 4449862"/>
              <a:gd name="connsiteY13" fmla="*/ 322730 h 2947595"/>
              <a:gd name="connsiteX14" fmla="*/ 3313356 w 4449862"/>
              <a:gd name="connsiteY14" fmla="*/ 301214 h 2947595"/>
              <a:gd name="connsiteX15" fmla="*/ 2926080 w 4449862"/>
              <a:gd name="connsiteY15" fmla="*/ 290457 h 2947595"/>
              <a:gd name="connsiteX16" fmla="*/ 2893808 w 4449862"/>
              <a:gd name="connsiteY16" fmla="*/ 279699 h 2947595"/>
              <a:gd name="connsiteX17" fmla="*/ 2807746 w 4449862"/>
              <a:gd name="connsiteY17" fmla="*/ 236668 h 2947595"/>
              <a:gd name="connsiteX18" fmla="*/ 2796989 w 4449862"/>
              <a:gd name="connsiteY18" fmla="*/ 204395 h 2947595"/>
              <a:gd name="connsiteX19" fmla="*/ 2764716 w 4449862"/>
              <a:gd name="connsiteY19" fmla="*/ 193638 h 2947595"/>
              <a:gd name="connsiteX20" fmla="*/ 2549563 w 4449862"/>
              <a:gd name="connsiteY20" fmla="*/ 182880 h 2947595"/>
              <a:gd name="connsiteX21" fmla="*/ 2441986 w 4449862"/>
              <a:gd name="connsiteY21" fmla="*/ 161365 h 2947595"/>
              <a:gd name="connsiteX22" fmla="*/ 2409713 w 4449862"/>
              <a:gd name="connsiteY22" fmla="*/ 139850 h 2947595"/>
              <a:gd name="connsiteX23" fmla="*/ 2377440 w 4449862"/>
              <a:gd name="connsiteY23" fmla="*/ 129092 h 2947595"/>
              <a:gd name="connsiteX24" fmla="*/ 2259106 w 4449862"/>
              <a:gd name="connsiteY24" fmla="*/ 96819 h 2947595"/>
              <a:gd name="connsiteX25" fmla="*/ 2151530 w 4449862"/>
              <a:gd name="connsiteY25" fmla="*/ 107577 h 2947595"/>
              <a:gd name="connsiteX26" fmla="*/ 2119257 w 4449862"/>
              <a:gd name="connsiteY26" fmla="*/ 118334 h 2947595"/>
              <a:gd name="connsiteX27" fmla="*/ 2086984 w 4449862"/>
              <a:gd name="connsiteY27" fmla="*/ 107577 h 2947595"/>
              <a:gd name="connsiteX28" fmla="*/ 2065469 w 4449862"/>
              <a:gd name="connsiteY28" fmla="*/ 86061 h 2947595"/>
              <a:gd name="connsiteX29" fmla="*/ 2022438 w 4449862"/>
              <a:gd name="connsiteY29" fmla="*/ 21515 h 2947595"/>
              <a:gd name="connsiteX30" fmla="*/ 1957892 w 4449862"/>
              <a:gd name="connsiteY30" fmla="*/ 10758 h 2947595"/>
              <a:gd name="connsiteX31" fmla="*/ 1731982 w 4449862"/>
              <a:gd name="connsiteY31" fmla="*/ 21515 h 2947595"/>
              <a:gd name="connsiteX32" fmla="*/ 1710466 w 4449862"/>
              <a:gd name="connsiteY32" fmla="*/ 139850 h 2947595"/>
              <a:gd name="connsiteX33" fmla="*/ 1516829 w 4449862"/>
              <a:gd name="connsiteY33" fmla="*/ 96819 h 2947595"/>
              <a:gd name="connsiteX34" fmla="*/ 1484556 w 4449862"/>
              <a:gd name="connsiteY34" fmla="*/ 86061 h 2947595"/>
              <a:gd name="connsiteX35" fmla="*/ 1441525 w 4449862"/>
              <a:gd name="connsiteY35" fmla="*/ 21515 h 2947595"/>
              <a:gd name="connsiteX36" fmla="*/ 1409252 w 4449862"/>
              <a:gd name="connsiteY36" fmla="*/ 10758 h 2947595"/>
              <a:gd name="connsiteX37" fmla="*/ 1290918 w 4449862"/>
              <a:gd name="connsiteY37" fmla="*/ 21515 h 2947595"/>
              <a:gd name="connsiteX38" fmla="*/ 1237130 w 4449862"/>
              <a:gd name="connsiteY38" fmla="*/ 32273 h 2947595"/>
              <a:gd name="connsiteX39" fmla="*/ 817582 w 4449862"/>
              <a:gd name="connsiteY39" fmla="*/ 10758 h 2947595"/>
              <a:gd name="connsiteX40" fmla="*/ 559398 w 4449862"/>
              <a:gd name="connsiteY40" fmla="*/ 10758 h 2947595"/>
              <a:gd name="connsiteX41" fmla="*/ 527125 w 4449862"/>
              <a:gd name="connsiteY41" fmla="*/ 0 h 2947595"/>
              <a:gd name="connsiteX42" fmla="*/ 376518 w 4449862"/>
              <a:gd name="connsiteY42" fmla="*/ 10758 h 2947595"/>
              <a:gd name="connsiteX43" fmla="*/ 311972 w 4449862"/>
              <a:gd name="connsiteY43" fmla="*/ 32273 h 2947595"/>
              <a:gd name="connsiteX44" fmla="*/ 301215 w 4449862"/>
              <a:gd name="connsiteY44" fmla="*/ 64546 h 2947595"/>
              <a:gd name="connsiteX45" fmla="*/ 344245 w 4449862"/>
              <a:gd name="connsiteY45" fmla="*/ 182880 h 2947595"/>
              <a:gd name="connsiteX46" fmla="*/ 387276 w 4449862"/>
              <a:gd name="connsiteY46" fmla="*/ 193638 h 2947595"/>
              <a:gd name="connsiteX47" fmla="*/ 494852 w 4449862"/>
              <a:gd name="connsiteY47" fmla="*/ 225911 h 2947595"/>
              <a:gd name="connsiteX48" fmla="*/ 580913 w 4449862"/>
              <a:gd name="connsiteY48" fmla="*/ 247426 h 2947595"/>
              <a:gd name="connsiteX49" fmla="*/ 623944 w 4449862"/>
              <a:gd name="connsiteY49" fmla="*/ 258184 h 2947595"/>
              <a:gd name="connsiteX50" fmla="*/ 666975 w 4449862"/>
              <a:gd name="connsiteY50" fmla="*/ 268941 h 2947595"/>
              <a:gd name="connsiteX51" fmla="*/ 774551 w 4449862"/>
              <a:gd name="connsiteY51" fmla="*/ 322730 h 2947595"/>
              <a:gd name="connsiteX52" fmla="*/ 806824 w 4449862"/>
              <a:gd name="connsiteY52" fmla="*/ 344245 h 2947595"/>
              <a:gd name="connsiteX53" fmla="*/ 839097 w 4449862"/>
              <a:gd name="connsiteY53" fmla="*/ 355002 h 2947595"/>
              <a:gd name="connsiteX54" fmla="*/ 882128 w 4449862"/>
              <a:gd name="connsiteY54" fmla="*/ 398033 h 2947595"/>
              <a:gd name="connsiteX55" fmla="*/ 935916 w 4449862"/>
              <a:gd name="connsiteY55" fmla="*/ 408791 h 2947595"/>
              <a:gd name="connsiteX56" fmla="*/ 978946 w 4449862"/>
              <a:gd name="connsiteY56" fmla="*/ 419548 h 2947595"/>
              <a:gd name="connsiteX57" fmla="*/ 1065008 w 4449862"/>
              <a:gd name="connsiteY57" fmla="*/ 430306 h 2947595"/>
              <a:gd name="connsiteX58" fmla="*/ 1118796 w 4449862"/>
              <a:gd name="connsiteY58" fmla="*/ 441064 h 2947595"/>
              <a:gd name="connsiteX59" fmla="*/ 1151069 w 4449862"/>
              <a:gd name="connsiteY59" fmla="*/ 462579 h 2947595"/>
              <a:gd name="connsiteX60" fmla="*/ 1194099 w 4449862"/>
              <a:gd name="connsiteY60" fmla="*/ 505610 h 2947595"/>
              <a:gd name="connsiteX61" fmla="*/ 1237130 w 4449862"/>
              <a:gd name="connsiteY61" fmla="*/ 494852 h 2947595"/>
              <a:gd name="connsiteX62" fmla="*/ 1280160 w 4449862"/>
              <a:gd name="connsiteY62" fmla="*/ 430306 h 2947595"/>
              <a:gd name="connsiteX63" fmla="*/ 1290918 w 4449862"/>
              <a:gd name="connsiteY63" fmla="*/ 462579 h 2947595"/>
              <a:gd name="connsiteX64" fmla="*/ 1473798 w 4449862"/>
              <a:gd name="connsiteY64" fmla="*/ 473337 h 2947595"/>
              <a:gd name="connsiteX65" fmla="*/ 1538344 w 4449862"/>
              <a:gd name="connsiteY65" fmla="*/ 484094 h 2947595"/>
              <a:gd name="connsiteX66" fmla="*/ 1678193 w 4449862"/>
              <a:gd name="connsiteY66" fmla="*/ 516367 h 2947595"/>
              <a:gd name="connsiteX67" fmla="*/ 1699709 w 4449862"/>
              <a:gd name="connsiteY67" fmla="*/ 602428 h 2947595"/>
              <a:gd name="connsiteX68" fmla="*/ 1721224 w 4449862"/>
              <a:gd name="connsiteY68" fmla="*/ 623944 h 2947595"/>
              <a:gd name="connsiteX69" fmla="*/ 1742739 w 4449862"/>
              <a:gd name="connsiteY69" fmla="*/ 656217 h 2947595"/>
              <a:gd name="connsiteX70" fmla="*/ 1753497 w 4449862"/>
              <a:gd name="connsiteY70" fmla="*/ 753035 h 2947595"/>
              <a:gd name="connsiteX71" fmla="*/ 1775012 w 4449862"/>
              <a:gd name="connsiteY71" fmla="*/ 774551 h 2947595"/>
              <a:gd name="connsiteX72" fmla="*/ 1914862 w 4449862"/>
              <a:gd name="connsiteY72" fmla="*/ 796066 h 2947595"/>
              <a:gd name="connsiteX73" fmla="*/ 1925619 w 4449862"/>
              <a:gd name="connsiteY73" fmla="*/ 849854 h 2947595"/>
              <a:gd name="connsiteX74" fmla="*/ 1979408 w 4449862"/>
              <a:gd name="connsiteY74" fmla="*/ 914400 h 2947595"/>
              <a:gd name="connsiteX75" fmla="*/ 2043953 w 4449862"/>
              <a:gd name="connsiteY75" fmla="*/ 903642 h 2947595"/>
              <a:gd name="connsiteX76" fmla="*/ 2065469 w 4449862"/>
              <a:gd name="connsiteY76" fmla="*/ 882127 h 2947595"/>
              <a:gd name="connsiteX77" fmla="*/ 2151530 w 4449862"/>
              <a:gd name="connsiteY77" fmla="*/ 903642 h 2947595"/>
              <a:gd name="connsiteX78" fmla="*/ 2323652 w 4449862"/>
              <a:gd name="connsiteY78" fmla="*/ 613186 h 2947595"/>
              <a:gd name="connsiteX79" fmla="*/ 2312895 w 4449862"/>
              <a:gd name="connsiteY79" fmla="*/ 570155 h 2947595"/>
              <a:gd name="connsiteX80" fmla="*/ 2323652 w 4449862"/>
              <a:gd name="connsiteY80" fmla="*/ 537882 h 2947595"/>
              <a:gd name="connsiteX81" fmla="*/ 2377440 w 4449862"/>
              <a:gd name="connsiteY81" fmla="*/ 548640 h 2947595"/>
              <a:gd name="connsiteX82" fmla="*/ 2474259 w 4449862"/>
              <a:gd name="connsiteY82" fmla="*/ 527125 h 2947595"/>
              <a:gd name="connsiteX83" fmla="*/ 2538805 w 4449862"/>
              <a:gd name="connsiteY83" fmla="*/ 494852 h 2947595"/>
              <a:gd name="connsiteX84" fmla="*/ 2624866 w 4449862"/>
              <a:gd name="connsiteY84" fmla="*/ 516367 h 2947595"/>
              <a:gd name="connsiteX85" fmla="*/ 2710928 w 4449862"/>
              <a:gd name="connsiteY85" fmla="*/ 527125 h 2947595"/>
              <a:gd name="connsiteX86" fmla="*/ 2872292 w 4449862"/>
              <a:gd name="connsiteY86" fmla="*/ 559398 h 2947595"/>
              <a:gd name="connsiteX87" fmla="*/ 3108960 w 4449862"/>
              <a:gd name="connsiteY87" fmla="*/ 580913 h 2947595"/>
              <a:gd name="connsiteX88" fmla="*/ 3141233 w 4449862"/>
              <a:gd name="connsiteY88" fmla="*/ 591671 h 2947595"/>
              <a:gd name="connsiteX89" fmla="*/ 3184264 w 4449862"/>
              <a:gd name="connsiteY89" fmla="*/ 645459 h 2947595"/>
              <a:gd name="connsiteX90" fmla="*/ 3227295 w 4449862"/>
              <a:gd name="connsiteY90" fmla="*/ 677732 h 2947595"/>
              <a:gd name="connsiteX91" fmla="*/ 3291840 w 4449862"/>
              <a:gd name="connsiteY91" fmla="*/ 688490 h 2947595"/>
              <a:gd name="connsiteX92" fmla="*/ 3420932 w 4449862"/>
              <a:gd name="connsiteY92" fmla="*/ 710005 h 2947595"/>
              <a:gd name="connsiteX93" fmla="*/ 3496236 w 4449862"/>
              <a:gd name="connsiteY93" fmla="*/ 753035 h 2947595"/>
              <a:gd name="connsiteX94" fmla="*/ 3550024 w 4449862"/>
              <a:gd name="connsiteY94" fmla="*/ 796066 h 2947595"/>
              <a:gd name="connsiteX95" fmla="*/ 3625328 w 4449862"/>
              <a:gd name="connsiteY95" fmla="*/ 828339 h 2947595"/>
              <a:gd name="connsiteX96" fmla="*/ 3668358 w 4449862"/>
              <a:gd name="connsiteY96" fmla="*/ 849854 h 2947595"/>
              <a:gd name="connsiteX97" fmla="*/ 3754419 w 4449862"/>
              <a:gd name="connsiteY97" fmla="*/ 871370 h 2947595"/>
              <a:gd name="connsiteX98" fmla="*/ 3775935 w 4449862"/>
              <a:gd name="connsiteY98" fmla="*/ 935915 h 2947595"/>
              <a:gd name="connsiteX99" fmla="*/ 3786692 w 4449862"/>
              <a:gd name="connsiteY99" fmla="*/ 968188 h 2947595"/>
              <a:gd name="connsiteX100" fmla="*/ 3818965 w 4449862"/>
              <a:gd name="connsiteY100" fmla="*/ 1118795 h 2947595"/>
              <a:gd name="connsiteX101" fmla="*/ 3861996 w 4449862"/>
              <a:gd name="connsiteY101" fmla="*/ 1151068 h 2947595"/>
              <a:gd name="connsiteX102" fmla="*/ 3894269 w 4449862"/>
              <a:gd name="connsiteY102" fmla="*/ 1161826 h 2947595"/>
              <a:gd name="connsiteX103" fmla="*/ 3937299 w 4449862"/>
              <a:gd name="connsiteY103" fmla="*/ 1194099 h 2947595"/>
              <a:gd name="connsiteX104" fmla="*/ 3969572 w 4449862"/>
              <a:gd name="connsiteY104" fmla="*/ 1204857 h 2947595"/>
              <a:gd name="connsiteX105" fmla="*/ 3991088 w 4449862"/>
              <a:gd name="connsiteY105" fmla="*/ 1226372 h 2947595"/>
              <a:gd name="connsiteX106" fmla="*/ 4055633 w 4449862"/>
              <a:gd name="connsiteY106" fmla="*/ 1269402 h 2947595"/>
              <a:gd name="connsiteX107" fmla="*/ 4077149 w 4449862"/>
              <a:gd name="connsiteY107" fmla="*/ 1290918 h 2947595"/>
              <a:gd name="connsiteX108" fmla="*/ 4098664 w 4449862"/>
              <a:gd name="connsiteY108" fmla="*/ 1323191 h 2947595"/>
              <a:gd name="connsiteX109" fmla="*/ 4227756 w 4449862"/>
              <a:gd name="connsiteY109" fmla="*/ 1355464 h 2947595"/>
              <a:gd name="connsiteX110" fmla="*/ 4442909 w 4449862"/>
              <a:gd name="connsiteY110" fmla="*/ 1344706 h 2947595"/>
              <a:gd name="connsiteX111" fmla="*/ 4432151 w 4449862"/>
              <a:gd name="connsiteY111" fmla="*/ 1398494 h 2947595"/>
              <a:gd name="connsiteX112" fmla="*/ 4410636 w 4449862"/>
              <a:gd name="connsiteY112" fmla="*/ 1420010 h 2947595"/>
              <a:gd name="connsiteX113" fmla="*/ 4389120 w 4449862"/>
              <a:gd name="connsiteY113" fmla="*/ 1452282 h 2947595"/>
              <a:gd name="connsiteX114" fmla="*/ 4378363 w 4449862"/>
              <a:gd name="connsiteY114" fmla="*/ 1602890 h 2947595"/>
              <a:gd name="connsiteX115" fmla="*/ 4356848 w 4449862"/>
              <a:gd name="connsiteY115" fmla="*/ 1635162 h 2947595"/>
              <a:gd name="connsiteX116" fmla="*/ 4303059 w 4449862"/>
              <a:gd name="connsiteY116" fmla="*/ 1645920 h 2947595"/>
              <a:gd name="connsiteX117" fmla="*/ 4173968 w 4449862"/>
              <a:gd name="connsiteY117" fmla="*/ 1656678 h 2947595"/>
              <a:gd name="connsiteX118" fmla="*/ 4141695 w 4449862"/>
              <a:gd name="connsiteY118" fmla="*/ 1667435 h 2947595"/>
              <a:gd name="connsiteX119" fmla="*/ 3905026 w 4449862"/>
              <a:gd name="connsiteY119" fmla="*/ 1678193 h 2947595"/>
              <a:gd name="connsiteX120" fmla="*/ 3883511 w 4449862"/>
              <a:gd name="connsiteY120" fmla="*/ 1710466 h 2947595"/>
              <a:gd name="connsiteX121" fmla="*/ 3851238 w 4449862"/>
              <a:gd name="connsiteY121" fmla="*/ 1721224 h 2947595"/>
              <a:gd name="connsiteX122" fmla="*/ 3808208 w 4449862"/>
              <a:gd name="connsiteY122" fmla="*/ 1710466 h 2947595"/>
              <a:gd name="connsiteX123" fmla="*/ 3775935 w 4449862"/>
              <a:gd name="connsiteY123" fmla="*/ 1699708 h 2947595"/>
              <a:gd name="connsiteX124" fmla="*/ 3636085 w 4449862"/>
              <a:gd name="connsiteY124" fmla="*/ 1688951 h 2947595"/>
              <a:gd name="connsiteX125" fmla="*/ 3560782 w 4449862"/>
              <a:gd name="connsiteY125" fmla="*/ 1667435 h 2947595"/>
              <a:gd name="connsiteX126" fmla="*/ 3474720 w 4449862"/>
              <a:gd name="connsiteY126" fmla="*/ 1656678 h 2947595"/>
              <a:gd name="connsiteX127" fmla="*/ 3420932 w 4449862"/>
              <a:gd name="connsiteY127" fmla="*/ 1645920 h 2947595"/>
              <a:gd name="connsiteX128" fmla="*/ 3388659 w 4449862"/>
              <a:gd name="connsiteY128" fmla="*/ 1624405 h 2947595"/>
              <a:gd name="connsiteX129" fmla="*/ 3377902 w 4449862"/>
              <a:gd name="connsiteY129" fmla="*/ 1592132 h 2947595"/>
              <a:gd name="connsiteX130" fmla="*/ 3334871 w 4449862"/>
              <a:gd name="connsiteY130" fmla="*/ 1581374 h 2947595"/>
              <a:gd name="connsiteX131" fmla="*/ 3184264 w 4449862"/>
              <a:gd name="connsiteY131" fmla="*/ 1559859 h 2947595"/>
              <a:gd name="connsiteX132" fmla="*/ 2657139 w 4449862"/>
              <a:gd name="connsiteY132" fmla="*/ 1538344 h 2947595"/>
              <a:gd name="connsiteX133" fmla="*/ 2646382 w 4449862"/>
              <a:gd name="connsiteY133" fmla="*/ 1495313 h 2947595"/>
              <a:gd name="connsiteX134" fmla="*/ 2614109 w 4449862"/>
              <a:gd name="connsiteY134" fmla="*/ 1484555 h 2947595"/>
              <a:gd name="connsiteX135" fmla="*/ 2517290 w 4449862"/>
              <a:gd name="connsiteY135" fmla="*/ 1516828 h 2947595"/>
              <a:gd name="connsiteX136" fmla="*/ 2377440 w 4449862"/>
              <a:gd name="connsiteY136" fmla="*/ 1506071 h 2947595"/>
              <a:gd name="connsiteX137" fmla="*/ 2334410 w 4449862"/>
              <a:gd name="connsiteY137" fmla="*/ 1495313 h 2947595"/>
              <a:gd name="connsiteX138" fmla="*/ 2302137 w 4449862"/>
              <a:gd name="connsiteY138" fmla="*/ 1484555 h 2947595"/>
              <a:gd name="connsiteX139" fmla="*/ 2183803 w 4449862"/>
              <a:gd name="connsiteY139" fmla="*/ 1473798 h 2947595"/>
              <a:gd name="connsiteX140" fmla="*/ 2130015 w 4449862"/>
              <a:gd name="connsiteY140" fmla="*/ 1463040 h 2947595"/>
              <a:gd name="connsiteX141" fmla="*/ 2054711 w 4449862"/>
              <a:gd name="connsiteY141" fmla="*/ 1452282 h 2947595"/>
              <a:gd name="connsiteX142" fmla="*/ 1839558 w 4449862"/>
              <a:gd name="connsiteY142" fmla="*/ 1387737 h 2947595"/>
              <a:gd name="connsiteX143" fmla="*/ 1731982 w 4449862"/>
              <a:gd name="connsiteY143" fmla="*/ 1376979 h 2947595"/>
              <a:gd name="connsiteX144" fmla="*/ 1656678 w 4449862"/>
              <a:gd name="connsiteY144" fmla="*/ 1355464 h 2947595"/>
              <a:gd name="connsiteX145" fmla="*/ 1549102 w 4449862"/>
              <a:gd name="connsiteY145" fmla="*/ 1323191 h 2947595"/>
              <a:gd name="connsiteX146" fmla="*/ 1527586 w 4449862"/>
              <a:gd name="connsiteY146" fmla="*/ 1301675 h 2947595"/>
              <a:gd name="connsiteX147" fmla="*/ 1506071 w 4449862"/>
              <a:gd name="connsiteY147" fmla="*/ 1258645 h 2947595"/>
              <a:gd name="connsiteX148" fmla="*/ 1441525 w 4449862"/>
              <a:gd name="connsiteY148" fmla="*/ 1204857 h 2947595"/>
              <a:gd name="connsiteX149" fmla="*/ 1398495 w 4449862"/>
              <a:gd name="connsiteY149" fmla="*/ 1151068 h 2947595"/>
              <a:gd name="connsiteX150" fmla="*/ 1355464 w 4449862"/>
              <a:gd name="connsiteY150" fmla="*/ 1140311 h 2947595"/>
              <a:gd name="connsiteX151" fmla="*/ 1290918 w 4449862"/>
              <a:gd name="connsiteY151" fmla="*/ 1129553 h 2947595"/>
              <a:gd name="connsiteX152" fmla="*/ 1075765 w 4449862"/>
              <a:gd name="connsiteY152" fmla="*/ 1140311 h 2947595"/>
              <a:gd name="connsiteX153" fmla="*/ 1011219 w 4449862"/>
              <a:gd name="connsiteY153" fmla="*/ 1172584 h 2947595"/>
              <a:gd name="connsiteX154" fmla="*/ 968189 w 4449862"/>
              <a:gd name="connsiteY154" fmla="*/ 1183341 h 2947595"/>
              <a:gd name="connsiteX155" fmla="*/ 914400 w 4449862"/>
              <a:gd name="connsiteY155" fmla="*/ 1204857 h 2947595"/>
              <a:gd name="connsiteX156" fmla="*/ 882128 w 4449862"/>
              <a:gd name="connsiteY156" fmla="*/ 1215614 h 2947595"/>
              <a:gd name="connsiteX157" fmla="*/ 849855 w 4449862"/>
              <a:gd name="connsiteY157" fmla="*/ 1237130 h 2947595"/>
              <a:gd name="connsiteX158" fmla="*/ 731520 w 4449862"/>
              <a:gd name="connsiteY158" fmla="*/ 1204857 h 2947595"/>
              <a:gd name="connsiteX159" fmla="*/ 688490 w 4449862"/>
              <a:gd name="connsiteY159" fmla="*/ 1194099 h 2947595"/>
              <a:gd name="connsiteX160" fmla="*/ 634702 w 4449862"/>
              <a:gd name="connsiteY160" fmla="*/ 1172584 h 2947595"/>
              <a:gd name="connsiteX161" fmla="*/ 559398 w 4449862"/>
              <a:gd name="connsiteY161" fmla="*/ 1151068 h 2947595"/>
              <a:gd name="connsiteX162" fmla="*/ 516368 w 4449862"/>
              <a:gd name="connsiteY162" fmla="*/ 1054250 h 2947595"/>
              <a:gd name="connsiteX163" fmla="*/ 505610 w 4449862"/>
              <a:gd name="connsiteY163" fmla="*/ 1021977 h 2947595"/>
              <a:gd name="connsiteX164" fmla="*/ 462579 w 4449862"/>
              <a:gd name="connsiteY164" fmla="*/ 978946 h 2947595"/>
              <a:gd name="connsiteX165" fmla="*/ 387276 w 4449862"/>
              <a:gd name="connsiteY165" fmla="*/ 892885 h 2947595"/>
              <a:gd name="connsiteX166" fmla="*/ 204396 w 4449862"/>
              <a:gd name="connsiteY166" fmla="*/ 871370 h 2947595"/>
              <a:gd name="connsiteX167" fmla="*/ 182880 w 4449862"/>
              <a:gd name="connsiteY167" fmla="*/ 849854 h 2947595"/>
              <a:gd name="connsiteX168" fmla="*/ 32273 w 4449862"/>
              <a:gd name="connsiteY168" fmla="*/ 871370 h 2947595"/>
              <a:gd name="connsiteX169" fmla="*/ 21516 w 4449862"/>
              <a:gd name="connsiteY169" fmla="*/ 903642 h 2947595"/>
              <a:gd name="connsiteX170" fmla="*/ 21516 w 4449862"/>
              <a:gd name="connsiteY170" fmla="*/ 1226372 h 2947595"/>
              <a:gd name="connsiteX171" fmla="*/ 0 w 4449862"/>
              <a:gd name="connsiteY171" fmla="*/ 1258645 h 2947595"/>
              <a:gd name="connsiteX172" fmla="*/ 21516 w 4449862"/>
              <a:gd name="connsiteY172" fmla="*/ 1398494 h 2947595"/>
              <a:gd name="connsiteX173" fmla="*/ 64546 w 4449862"/>
              <a:gd name="connsiteY173" fmla="*/ 1430767 h 2947595"/>
              <a:gd name="connsiteX174" fmla="*/ 118335 w 4449862"/>
              <a:gd name="connsiteY174" fmla="*/ 1441525 h 2947595"/>
              <a:gd name="connsiteX175" fmla="*/ 161365 w 4449862"/>
              <a:gd name="connsiteY175" fmla="*/ 1452282 h 2947595"/>
              <a:gd name="connsiteX176" fmla="*/ 193638 w 4449862"/>
              <a:gd name="connsiteY176" fmla="*/ 1635162 h 2947595"/>
              <a:gd name="connsiteX177" fmla="*/ 258184 w 4449862"/>
              <a:gd name="connsiteY177" fmla="*/ 1678193 h 2947595"/>
              <a:gd name="connsiteX178" fmla="*/ 322730 w 4449862"/>
              <a:gd name="connsiteY178" fmla="*/ 1699708 h 2947595"/>
              <a:gd name="connsiteX179" fmla="*/ 441064 w 4449862"/>
              <a:gd name="connsiteY179" fmla="*/ 1731981 h 2947595"/>
              <a:gd name="connsiteX180" fmla="*/ 666975 w 4449862"/>
              <a:gd name="connsiteY180" fmla="*/ 1742739 h 2947595"/>
              <a:gd name="connsiteX181" fmla="*/ 710005 w 4449862"/>
              <a:gd name="connsiteY181" fmla="*/ 1764254 h 2947595"/>
              <a:gd name="connsiteX182" fmla="*/ 785309 w 4449862"/>
              <a:gd name="connsiteY182" fmla="*/ 1785770 h 2947595"/>
              <a:gd name="connsiteX183" fmla="*/ 849855 w 4449862"/>
              <a:gd name="connsiteY183" fmla="*/ 1807285 h 2947595"/>
              <a:gd name="connsiteX184" fmla="*/ 882128 w 4449862"/>
              <a:gd name="connsiteY184" fmla="*/ 1882588 h 2947595"/>
              <a:gd name="connsiteX185" fmla="*/ 903643 w 4449862"/>
              <a:gd name="connsiteY185" fmla="*/ 1904104 h 2947595"/>
              <a:gd name="connsiteX186" fmla="*/ 935916 w 4449862"/>
              <a:gd name="connsiteY186" fmla="*/ 1947134 h 2947595"/>
              <a:gd name="connsiteX187" fmla="*/ 957431 w 4449862"/>
              <a:gd name="connsiteY187" fmla="*/ 1968650 h 2947595"/>
              <a:gd name="connsiteX188" fmla="*/ 1000462 w 4449862"/>
              <a:gd name="connsiteY188" fmla="*/ 2022438 h 2947595"/>
              <a:gd name="connsiteX189" fmla="*/ 1011219 w 4449862"/>
              <a:gd name="connsiteY189" fmla="*/ 2054711 h 2947595"/>
              <a:gd name="connsiteX190" fmla="*/ 1118796 w 4449862"/>
              <a:gd name="connsiteY190" fmla="*/ 2119257 h 2947595"/>
              <a:gd name="connsiteX191" fmla="*/ 1161826 w 4449862"/>
              <a:gd name="connsiteY191" fmla="*/ 2140772 h 2947595"/>
              <a:gd name="connsiteX192" fmla="*/ 1204857 w 4449862"/>
              <a:gd name="connsiteY192" fmla="*/ 2173045 h 2947595"/>
              <a:gd name="connsiteX193" fmla="*/ 1441525 w 4449862"/>
              <a:gd name="connsiteY193" fmla="*/ 2162287 h 2947595"/>
              <a:gd name="connsiteX194" fmla="*/ 1721224 w 4449862"/>
              <a:gd name="connsiteY194" fmla="*/ 2162287 h 2947595"/>
              <a:gd name="connsiteX195" fmla="*/ 1839558 w 4449862"/>
              <a:gd name="connsiteY195" fmla="*/ 2151530 h 2947595"/>
              <a:gd name="connsiteX196" fmla="*/ 1893346 w 4449862"/>
              <a:gd name="connsiteY196" fmla="*/ 2097741 h 2947595"/>
              <a:gd name="connsiteX197" fmla="*/ 1914862 w 4449862"/>
              <a:gd name="connsiteY197" fmla="*/ 2065468 h 2947595"/>
              <a:gd name="connsiteX198" fmla="*/ 2119257 w 4449862"/>
              <a:gd name="connsiteY198" fmla="*/ 2033195 h 2947595"/>
              <a:gd name="connsiteX199" fmla="*/ 2162288 w 4449862"/>
              <a:gd name="connsiteY199" fmla="*/ 2022438 h 2947595"/>
              <a:gd name="connsiteX200" fmla="*/ 2194560 w 4449862"/>
              <a:gd name="connsiteY200" fmla="*/ 2011680 h 2947595"/>
              <a:gd name="connsiteX201" fmla="*/ 2248349 w 4449862"/>
              <a:gd name="connsiteY201" fmla="*/ 2000922 h 2947595"/>
              <a:gd name="connsiteX202" fmla="*/ 2398956 w 4449862"/>
              <a:gd name="connsiteY202" fmla="*/ 2011680 h 2947595"/>
              <a:gd name="connsiteX203" fmla="*/ 2431229 w 4449862"/>
              <a:gd name="connsiteY203" fmla="*/ 2022438 h 2947595"/>
              <a:gd name="connsiteX204" fmla="*/ 2463502 w 4449862"/>
              <a:gd name="connsiteY204" fmla="*/ 2076226 h 2947595"/>
              <a:gd name="connsiteX205" fmla="*/ 2495775 w 4449862"/>
              <a:gd name="connsiteY205" fmla="*/ 2108499 h 2947595"/>
              <a:gd name="connsiteX206" fmla="*/ 2517290 w 4449862"/>
              <a:gd name="connsiteY206" fmla="*/ 2151530 h 2947595"/>
              <a:gd name="connsiteX207" fmla="*/ 2528048 w 4449862"/>
              <a:gd name="connsiteY207" fmla="*/ 2194560 h 2947595"/>
              <a:gd name="connsiteX208" fmla="*/ 2560320 w 4449862"/>
              <a:gd name="connsiteY208" fmla="*/ 2269864 h 2947595"/>
              <a:gd name="connsiteX209" fmla="*/ 2592593 w 4449862"/>
              <a:gd name="connsiteY209" fmla="*/ 2291379 h 2947595"/>
              <a:gd name="connsiteX210" fmla="*/ 2614109 w 4449862"/>
              <a:gd name="connsiteY210" fmla="*/ 2312894 h 2947595"/>
              <a:gd name="connsiteX211" fmla="*/ 2646382 w 4449862"/>
              <a:gd name="connsiteY211" fmla="*/ 2323652 h 2947595"/>
              <a:gd name="connsiteX212" fmla="*/ 2700170 w 4449862"/>
              <a:gd name="connsiteY212" fmla="*/ 2355925 h 2947595"/>
              <a:gd name="connsiteX213" fmla="*/ 2743200 w 4449862"/>
              <a:gd name="connsiteY213" fmla="*/ 2377440 h 2947595"/>
              <a:gd name="connsiteX214" fmla="*/ 2775473 w 4449862"/>
              <a:gd name="connsiteY214" fmla="*/ 2398955 h 2947595"/>
              <a:gd name="connsiteX215" fmla="*/ 2807746 w 4449862"/>
              <a:gd name="connsiteY215" fmla="*/ 2409713 h 2947595"/>
              <a:gd name="connsiteX216" fmla="*/ 2840019 w 4449862"/>
              <a:gd name="connsiteY216" fmla="*/ 2431228 h 2947595"/>
              <a:gd name="connsiteX217" fmla="*/ 2872292 w 4449862"/>
              <a:gd name="connsiteY217" fmla="*/ 2463501 h 2947595"/>
              <a:gd name="connsiteX218" fmla="*/ 3001384 w 4449862"/>
              <a:gd name="connsiteY218" fmla="*/ 2485017 h 2947595"/>
              <a:gd name="connsiteX219" fmla="*/ 3205779 w 4449862"/>
              <a:gd name="connsiteY219" fmla="*/ 2485017 h 2947595"/>
              <a:gd name="connsiteX220" fmla="*/ 3270325 w 4449862"/>
              <a:gd name="connsiteY220" fmla="*/ 2528047 h 2947595"/>
              <a:gd name="connsiteX221" fmla="*/ 3313356 w 4449862"/>
              <a:gd name="connsiteY221" fmla="*/ 2592593 h 2947595"/>
              <a:gd name="connsiteX222" fmla="*/ 3377902 w 4449862"/>
              <a:gd name="connsiteY222" fmla="*/ 2624866 h 2947595"/>
              <a:gd name="connsiteX223" fmla="*/ 3442448 w 4449862"/>
              <a:gd name="connsiteY223" fmla="*/ 2689412 h 2947595"/>
              <a:gd name="connsiteX224" fmla="*/ 3474720 w 4449862"/>
              <a:gd name="connsiteY224" fmla="*/ 2721685 h 2947595"/>
              <a:gd name="connsiteX225" fmla="*/ 3506993 w 4449862"/>
              <a:gd name="connsiteY225" fmla="*/ 2732442 h 2947595"/>
              <a:gd name="connsiteX226" fmla="*/ 3571539 w 4449862"/>
              <a:gd name="connsiteY226" fmla="*/ 2721685 h 2947595"/>
              <a:gd name="connsiteX227" fmla="*/ 3582297 w 4449862"/>
              <a:gd name="connsiteY227" fmla="*/ 2764715 h 2947595"/>
              <a:gd name="connsiteX228" fmla="*/ 3550024 w 4449862"/>
              <a:gd name="connsiteY228" fmla="*/ 2775473 h 2947595"/>
              <a:gd name="connsiteX229" fmla="*/ 3463963 w 4449862"/>
              <a:gd name="connsiteY229" fmla="*/ 2807746 h 2947595"/>
              <a:gd name="connsiteX230" fmla="*/ 3431690 w 4449862"/>
              <a:gd name="connsiteY230" fmla="*/ 2829261 h 2947595"/>
              <a:gd name="connsiteX231" fmla="*/ 3324113 w 4449862"/>
              <a:gd name="connsiteY231" fmla="*/ 2840019 h 2947595"/>
              <a:gd name="connsiteX232" fmla="*/ 3291840 w 4449862"/>
              <a:gd name="connsiteY232" fmla="*/ 2850777 h 2947595"/>
              <a:gd name="connsiteX233" fmla="*/ 3281083 w 4449862"/>
              <a:gd name="connsiteY233" fmla="*/ 2883050 h 2947595"/>
              <a:gd name="connsiteX234" fmla="*/ 3173506 w 4449862"/>
              <a:gd name="connsiteY234" fmla="*/ 2926080 h 2947595"/>
              <a:gd name="connsiteX235" fmla="*/ 3055172 w 4449862"/>
              <a:gd name="connsiteY235" fmla="*/ 2915322 h 2947595"/>
              <a:gd name="connsiteX236" fmla="*/ 3012142 w 4449862"/>
              <a:gd name="connsiteY236" fmla="*/ 2893807 h 2947595"/>
              <a:gd name="connsiteX237" fmla="*/ 2979869 w 4449862"/>
              <a:gd name="connsiteY237" fmla="*/ 2926080 h 2947595"/>
              <a:gd name="connsiteX238" fmla="*/ 2893808 w 4449862"/>
              <a:gd name="connsiteY238" fmla="*/ 2947595 h 2947595"/>
              <a:gd name="connsiteX239" fmla="*/ 2700170 w 4449862"/>
              <a:gd name="connsiteY239" fmla="*/ 2926080 h 2947595"/>
              <a:gd name="connsiteX240" fmla="*/ 2667897 w 4449862"/>
              <a:gd name="connsiteY240" fmla="*/ 2904565 h 2947595"/>
              <a:gd name="connsiteX241" fmla="*/ 2624866 w 4449862"/>
              <a:gd name="connsiteY241" fmla="*/ 2893807 h 2947595"/>
              <a:gd name="connsiteX242" fmla="*/ 2592593 w 4449862"/>
              <a:gd name="connsiteY242" fmla="*/ 2883050 h 2947595"/>
              <a:gd name="connsiteX243" fmla="*/ 2528048 w 4449862"/>
              <a:gd name="connsiteY243" fmla="*/ 2840019 h 2947595"/>
              <a:gd name="connsiteX244" fmla="*/ 2463502 w 4449862"/>
              <a:gd name="connsiteY244" fmla="*/ 2818504 h 2947595"/>
              <a:gd name="connsiteX245" fmla="*/ 2431229 w 4449862"/>
              <a:gd name="connsiteY245" fmla="*/ 2840019 h 2947595"/>
              <a:gd name="connsiteX246" fmla="*/ 2388198 w 4449862"/>
              <a:gd name="connsiteY246" fmla="*/ 2850777 h 2947595"/>
              <a:gd name="connsiteX247" fmla="*/ 2355925 w 4449862"/>
              <a:gd name="connsiteY247" fmla="*/ 2861534 h 2947595"/>
              <a:gd name="connsiteX248" fmla="*/ 1947135 w 4449862"/>
              <a:gd name="connsiteY248" fmla="*/ 2818504 h 2947595"/>
              <a:gd name="connsiteX249" fmla="*/ 1925619 w 4449862"/>
              <a:gd name="connsiteY249" fmla="*/ 2786231 h 2947595"/>
              <a:gd name="connsiteX250" fmla="*/ 1914862 w 4449862"/>
              <a:gd name="connsiteY250" fmla="*/ 2710927 h 2947595"/>
              <a:gd name="connsiteX251" fmla="*/ 1904104 w 4449862"/>
              <a:gd name="connsiteY251" fmla="*/ 2667897 h 2947595"/>
              <a:gd name="connsiteX252" fmla="*/ 1893346 w 4449862"/>
              <a:gd name="connsiteY252" fmla="*/ 2635624 h 2947595"/>
              <a:gd name="connsiteX253" fmla="*/ 1656678 w 4449862"/>
              <a:gd name="connsiteY253" fmla="*/ 2614108 h 2947595"/>
              <a:gd name="connsiteX254" fmla="*/ 1592132 w 4449862"/>
              <a:gd name="connsiteY254" fmla="*/ 2603351 h 2947595"/>
              <a:gd name="connsiteX255" fmla="*/ 1484556 w 4449862"/>
              <a:gd name="connsiteY255" fmla="*/ 2592593 h 2947595"/>
              <a:gd name="connsiteX256" fmla="*/ 1409252 w 4449862"/>
              <a:gd name="connsiteY256" fmla="*/ 2571078 h 2947595"/>
              <a:gd name="connsiteX257" fmla="*/ 1387737 w 4449862"/>
              <a:gd name="connsiteY257" fmla="*/ 2549562 h 2947595"/>
              <a:gd name="connsiteX258" fmla="*/ 1323191 w 4449862"/>
              <a:gd name="connsiteY258" fmla="*/ 2528047 h 2947595"/>
              <a:gd name="connsiteX259" fmla="*/ 1204857 w 4449862"/>
              <a:gd name="connsiteY259" fmla="*/ 2495774 h 2947595"/>
              <a:gd name="connsiteX260" fmla="*/ 1129553 w 4449862"/>
              <a:gd name="connsiteY260" fmla="*/ 2463501 h 2947595"/>
              <a:gd name="connsiteX261" fmla="*/ 1065008 w 4449862"/>
              <a:gd name="connsiteY261" fmla="*/ 2452744 h 2947595"/>
              <a:gd name="connsiteX262" fmla="*/ 1000462 w 4449862"/>
              <a:gd name="connsiteY262" fmla="*/ 2431228 h 2947595"/>
              <a:gd name="connsiteX263" fmla="*/ 957431 w 4449862"/>
              <a:gd name="connsiteY263" fmla="*/ 2409713 h 2947595"/>
              <a:gd name="connsiteX264" fmla="*/ 839097 w 4449862"/>
              <a:gd name="connsiteY264" fmla="*/ 2388198 h 2947595"/>
              <a:gd name="connsiteX265" fmla="*/ 763793 w 4449862"/>
              <a:gd name="connsiteY265" fmla="*/ 2323652 h 2947595"/>
              <a:gd name="connsiteX266" fmla="*/ 688490 w 4449862"/>
              <a:gd name="connsiteY266" fmla="*/ 2259106 h 2947595"/>
              <a:gd name="connsiteX267" fmla="*/ 645459 w 4449862"/>
              <a:gd name="connsiteY267" fmla="*/ 2216075 h 2947595"/>
              <a:gd name="connsiteX268" fmla="*/ 634702 w 4449862"/>
              <a:gd name="connsiteY268" fmla="*/ 2183802 h 2947595"/>
              <a:gd name="connsiteX269" fmla="*/ 580913 w 4449862"/>
              <a:gd name="connsiteY269" fmla="*/ 2119257 h 2947595"/>
              <a:gd name="connsiteX270" fmla="*/ 516368 w 4449862"/>
              <a:gd name="connsiteY270" fmla="*/ 2108499 h 2947595"/>
              <a:gd name="connsiteX271" fmla="*/ 419549 w 4449862"/>
              <a:gd name="connsiteY271" fmla="*/ 2097741 h 2947595"/>
              <a:gd name="connsiteX272" fmla="*/ 290457 w 4449862"/>
              <a:gd name="connsiteY272" fmla="*/ 2108499 h 2947595"/>
              <a:gd name="connsiteX273" fmla="*/ 258184 w 4449862"/>
              <a:gd name="connsiteY273" fmla="*/ 2130014 h 2947595"/>
              <a:gd name="connsiteX274" fmla="*/ 182880 w 4449862"/>
              <a:gd name="connsiteY274" fmla="*/ 2130014 h 29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</a:cxnLst>
            <a:rect l="l" t="t" r="r" b="b"/>
            <a:pathLst>
              <a:path w="4449862" h="2947595">
                <a:moveTo>
                  <a:pt x="4399878" y="172122"/>
                </a:moveTo>
                <a:cubicBezTo>
                  <a:pt x="4367552" y="176740"/>
                  <a:pt x="4305394" y="184200"/>
                  <a:pt x="4270786" y="193638"/>
                </a:cubicBezTo>
                <a:cubicBezTo>
                  <a:pt x="4248906" y="199605"/>
                  <a:pt x="4228888" y="213961"/>
                  <a:pt x="4206240" y="215153"/>
                </a:cubicBezTo>
                <a:lnTo>
                  <a:pt x="4001845" y="225911"/>
                </a:lnTo>
                <a:cubicBezTo>
                  <a:pt x="3983916" y="229497"/>
                  <a:pt x="3964863" y="229465"/>
                  <a:pt x="3948057" y="236668"/>
                </a:cubicBezTo>
                <a:cubicBezTo>
                  <a:pt x="3938735" y="240663"/>
                  <a:pt x="3931760" y="249487"/>
                  <a:pt x="3926542" y="258184"/>
                </a:cubicBezTo>
                <a:cubicBezTo>
                  <a:pt x="3910553" y="284832"/>
                  <a:pt x="3914442" y="329893"/>
                  <a:pt x="3905026" y="355002"/>
                </a:cubicBezTo>
                <a:cubicBezTo>
                  <a:pt x="3901465" y="364499"/>
                  <a:pt x="3892583" y="371982"/>
                  <a:pt x="3883511" y="376518"/>
                </a:cubicBezTo>
                <a:cubicBezTo>
                  <a:pt x="3836260" y="400144"/>
                  <a:pt x="3795186" y="401430"/>
                  <a:pt x="3743662" y="408791"/>
                </a:cubicBezTo>
                <a:cubicBezTo>
                  <a:pt x="3731270" y="412921"/>
                  <a:pt x="3678179" y="431534"/>
                  <a:pt x="3668358" y="430306"/>
                </a:cubicBezTo>
                <a:cubicBezTo>
                  <a:pt x="3652445" y="428317"/>
                  <a:pt x="3637986" y="418636"/>
                  <a:pt x="3625328" y="408791"/>
                </a:cubicBezTo>
                <a:cubicBezTo>
                  <a:pt x="3605313" y="393224"/>
                  <a:pt x="3596138" y="361152"/>
                  <a:pt x="3571539" y="355002"/>
                </a:cubicBezTo>
                <a:cubicBezTo>
                  <a:pt x="3557196" y="351416"/>
                  <a:pt x="3543007" y="347144"/>
                  <a:pt x="3528509" y="344245"/>
                </a:cubicBezTo>
                <a:cubicBezTo>
                  <a:pt x="3480581" y="334660"/>
                  <a:pt x="3456302" y="334262"/>
                  <a:pt x="3410175" y="322730"/>
                </a:cubicBezTo>
                <a:cubicBezTo>
                  <a:pt x="3358557" y="309826"/>
                  <a:pt x="3386495" y="304697"/>
                  <a:pt x="3313356" y="301214"/>
                </a:cubicBezTo>
                <a:cubicBezTo>
                  <a:pt x="3184360" y="295071"/>
                  <a:pt x="3055172" y="294043"/>
                  <a:pt x="2926080" y="290457"/>
                </a:cubicBezTo>
                <a:cubicBezTo>
                  <a:pt x="2915323" y="286871"/>
                  <a:pt x="2904131" y="284391"/>
                  <a:pt x="2893808" y="279699"/>
                </a:cubicBezTo>
                <a:cubicBezTo>
                  <a:pt x="2864610" y="266427"/>
                  <a:pt x="2807746" y="236668"/>
                  <a:pt x="2807746" y="236668"/>
                </a:cubicBezTo>
                <a:cubicBezTo>
                  <a:pt x="2804160" y="225910"/>
                  <a:pt x="2805007" y="212413"/>
                  <a:pt x="2796989" y="204395"/>
                </a:cubicBezTo>
                <a:cubicBezTo>
                  <a:pt x="2788971" y="196377"/>
                  <a:pt x="2776013" y="194620"/>
                  <a:pt x="2764716" y="193638"/>
                </a:cubicBezTo>
                <a:cubicBezTo>
                  <a:pt x="2693179" y="187417"/>
                  <a:pt x="2621281" y="186466"/>
                  <a:pt x="2549563" y="182880"/>
                </a:cubicBezTo>
                <a:cubicBezTo>
                  <a:pt x="2521817" y="178916"/>
                  <a:pt x="2472025" y="176384"/>
                  <a:pt x="2441986" y="161365"/>
                </a:cubicBezTo>
                <a:cubicBezTo>
                  <a:pt x="2430422" y="155583"/>
                  <a:pt x="2421277" y="145632"/>
                  <a:pt x="2409713" y="139850"/>
                </a:cubicBezTo>
                <a:cubicBezTo>
                  <a:pt x="2399571" y="134779"/>
                  <a:pt x="2388380" y="132076"/>
                  <a:pt x="2377440" y="129092"/>
                </a:cubicBezTo>
                <a:cubicBezTo>
                  <a:pt x="2243980" y="92694"/>
                  <a:pt x="2333390" y="121581"/>
                  <a:pt x="2259106" y="96819"/>
                </a:cubicBezTo>
                <a:cubicBezTo>
                  <a:pt x="2223247" y="100405"/>
                  <a:pt x="2187148" y="102097"/>
                  <a:pt x="2151530" y="107577"/>
                </a:cubicBezTo>
                <a:cubicBezTo>
                  <a:pt x="2140322" y="109301"/>
                  <a:pt x="2130597" y="118334"/>
                  <a:pt x="2119257" y="118334"/>
                </a:cubicBezTo>
                <a:cubicBezTo>
                  <a:pt x="2107917" y="118334"/>
                  <a:pt x="2097742" y="111163"/>
                  <a:pt x="2086984" y="107577"/>
                </a:cubicBezTo>
                <a:cubicBezTo>
                  <a:pt x="2079812" y="100405"/>
                  <a:pt x="2071554" y="94175"/>
                  <a:pt x="2065469" y="86061"/>
                </a:cubicBezTo>
                <a:cubicBezTo>
                  <a:pt x="2049954" y="65374"/>
                  <a:pt x="2047944" y="25766"/>
                  <a:pt x="2022438" y="21515"/>
                </a:cubicBezTo>
                <a:lnTo>
                  <a:pt x="1957892" y="10758"/>
                </a:lnTo>
                <a:cubicBezTo>
                  <a:pt x="1882589" y="14344"/>
                  <a:pt x="1798820" y="-13357"/>
                  <a:pt x="1731982" y="21515"/>
                </a:cubicBezTo>
                <a:cubicBezTo>
                  <a:pt x="1696437" y="40060"/>
                  <a:pt x="1743429" y="117029"/>
                  <a:pt x="1710466" y="139850"/>
                </a:cubicBezTo>
                <a:cubicBezTo>
                  <a:pt x="1695832" y="149981"/>
                  <a:pt x="1546432" y="105700"/>
                  <a:pt x="1516829" y="96819"/>
                </a:cubicBezTo>
                <a:cubicBezTo>
                  <a:pt x="1505968" y="93561"/>
                  <a:pt x="1495314" y="89647"/>
                  <a:pt x="1484556" y="86061"/>
                </a:cubicBezTo>
                <a:cubicBezTo>
                  <a:pt x="1473277" y="52226"/>
                  <a:pt x="1476060" y="44538"/>
                  <a:pt x="1441525" y="21515"/>
                </a:cubicBezTo>
                <a:cubicBezTo>
                  <a:pt x="1432090" y="15225"/>
                  <a:pt x="1420010" y="14344"/>
                  <a:pt x="1409252" y="10758"/>
                </a:cubicBezTo>
                <a:cubicBezTo>
                  <a:pt x="1369807" y="14344"/>
                  <a:pt x="1330219" y="16602"/>
                  <a:pt x="1290918" y="21515"/>
                </a:cubicBezTo>
                <a:cubicBezTo>
                  <a:pt x="1272775" y="23783"/>
                  <a:pt x="1255414" y="32273"/>
                  <a:pt x="1237130" y="32273"/>
                </a:cubicBezTo>
                <a:cubicBezTo>
                  <a:pt x="1144366" y="32273"/>
                  <a:pt x="924405" y="17434"/>
                  <a:pt x="817582" y="10758"/>
                </a:cubicBezTo>
                <a:cubicBezTo>
                  <a:pt x="688293" y="23686"/>
                  <a:pt x="706332" y="28044"/>
                  <a:pt x="559398" y="10758"/>
                </a:cubicBezTo>
                <a:cubicBezTo>
                  <a:pt x="548136" y="9433"/>
                  <a:pt x="537883" y="3586"/>
                  <a:pt x="527125" y="0"/>
                </a:cubicBezTo>
                <a:cubicBezTo>
                  <a:pt x="476923" y="3586"/>
                  <a:pt x="426291" y="3292"/>
                  <a:pt x="376518" y="10758"/>
                </a:cubicBezTo>
                <a:cubicBezTo>
                  <a:pt x="354090" y="14122"/>
                  <a:pt x="311972" y="32273"/>
                  <a:pt x="311972" y="32273"/>
                </a:cubicBezTo>
                <a:cubicBezTo>
                  <a:pt x="308386" y="43031"/>
                  <a:pt x="301215" y="53206"/>
                  <a:pt x="301215" y="64546"/>
                </a:cubicBezTo>
                <a:cubicBezTo>
                  <a:pt x="301215" y="133539"/>
                  <a:pt x="289805" y="159549"/>
                  <a:pt x="344245" y="182880"/>
                </a:cubicBezTo>
                <a:cubicBezTo>
                  <a:pt x="357835" y="188704"/>
                  <a:pt x="372932" y="190052"/>
                  <a:pt x="387276" y="193638"/>
                </a:cubicBezTo>
                <a:cubicBezTo>
                  <a:pt x="446147" y="232885"/>
                  <a:pt x="395962" y="206133"/>
                  <a:pt x="494852" y="225911"/>
                </a:cubicBezTo>
                <a:cubicBezTo>
                  <a:pt x="523848" y="231710"/>
                  <a:pt x="552226" y="240254"/>
                  <a:pt x="580913" y="247426"/>
                </a:cubicBezTo>
                <a:lnTo>
                  <a:pt x="623944" y="258184"/>
                </a:lnTo>
                <a:lnTo>
                  <a:pt x="666975" y="268941"/>
                </a:lnTo>
                <a:cubicBezTo>
                  <a:pt x="743822" y="320173"/>
                  <a:pt x="706434" y="305700"/>
                  <a:pt x="774551" y="322730"/>
                </a:cubicBezTo>
                <a:cubicBezTo>
                  <a:pt x="785309" y="329902"/>
                  <a:pt x="795260" y="338463"/>
                  <a:pt x="806824" y="344245"/>
                </a:cubicBezTo>
                <a:cubicBezTo>
                  <a:pt x="816966" y="349316"/>
                  <a:pt x="829870" y="348411"/>
                  <a:pt x="839097" y="355002"/>
                </a:cubicBezTo>
                <a:cubicBezTo>
                  <a:pt x="855604" y="366792"/>
                  <a:pt x="862237" y="394055"/>
                  <a:pt x="882128" y="398033"/>
                </a:cubicBezTo>
                <a:cubicBezTo>
                  <a:pt x="900057" y="401619"/>
                  <a:pt x="918067" y="404825"/>
                  <a:pt x="935916" y="408791"/>
                </a:cubicBezTo>
                <a:cubicBezTo>
                  <a:pt x="950349" y="411998"/>
                  <a:pt x="964362" y="417117"/>
                  <a:pt x="978946" y="419548"/>
                </a:cubicBezTo>
                <a:cubicBezTo>
                  <a:pt x="1007463" y="424301"/>
                  <a:pt x="1036434" y="425910"/>
                  <a:pt x="1065008" y="430306"/>
                </a:cubicBezTo>
                <a:cubicBezTo>
                  <a:pt x="1083080" y="433086"/>
                  <a:pt x="1100867" y="437478"/>
                  <a:pt x="1118796" y="441064"/>
                </a:cubicBezTo>
                <a:cubicBezTo>
                  <a:pt x="1129554" y="448236"/>
                  <a:pt x="1142992" y="452483"/>
                  <a:pt x="1151069" y="462579"/>
                </a:cubicBezTo>
                <a:cubicBezTo>
                  <a:pt x="1192796" y="514738"/>
                  <a:pt x="1123684" y="482138"/>
                  <a:pt x="1194099" y="505610"/>
                </a:cubicBezTo>
                <a:cubicBezTo>
                  <a:pt x="1208443" y="502024"/>
                  <a:pt x="1224293" y="502187"/>
                  <a:pt x="1237130" y="494852"/>
                </a:cubicBezTo>
                <a:cubicBezTo>
                  <a:pt x="1270312" y="475891"/>
                  <a:pt x="1269891" y="461113"/>
                  <a:pt x="1280160" y="430306"/>
                </a:cubicBezTo>
                <a:cubicBezTo>
                  <a:pt x="1283746" y="441064"/>
                  <a:pt x="1279848" y="460119"/>
                  <a:pt x="1290918" y="462579"/>
                </a:cubicBezTo>
                <a:cubicBezTo>
                  <a:pt x="1350529" y="475826"/>
                  <a:pt x="1412962" y="468047"/>
                  <a:pt x="1473798" y="473337"/>
                </a:cubicBezTo>
                <a:cubicBezTo>
                  <a:pt x="1495528" y="475227"/>
                  <a:pt x="1516906" y="480074"/>
                  <a:pt x="1538344" y="484094"/>
                </a:cubicBezTo>
                <a:cubicBezTo>
                  <a:pt x="1646858" y="504441"/>
                  <a:pt x="1614384" y="495099"/>
                  <a:pt x="1678193" y="516367"/>
                </a:cubicBezTo>
                <a:cubicBezTo>
                  <a:pt x="1685365" y="545054"/>
                  <a:pt x="1688727" y="574973"/>
                  <a:pt x="1699709" y="602428"/>
                </a:cubicBezTo>
                <a:cubicBezTo>
                  <a:pt x="1703476" y="611845"/>
                  <a:pt x="1714888" y="616024"/>
                  <a:pt x="1721224" y="623944"/>
                </a:cubicBezTo>
                <a:cubicBezTo>
                  <a:pt x="1729301" y="634040"/>
                  <a:pt x="1735567" y="645459"/>
                  <a:pt x="1742739" y="656217"/>
                </a:cubicBezTo>
                <a:cubicBezTo>
                  <a:pt x="1746325" y="688490"/>
                  <a:pt x="1744953" y="721708"/>
                  <a:pt x="1753497" y="753035"/>
                </a:cubicBezTo>
                <a:cubicBezTo>
                  <a:pt x="1756166" y="762820"/>
                  <a:pt x="1765940" y="770015"/>
                  <a:pt x="1775012" y="774551"/>
                </a:cubicBezTo>
                <a:cubicBezTo>
                  <a:pt x="1801627" y="787859"/>
                  <a:pt x="1908588" y="795369"/>
                  <a:pt x="1914862" y="796066"/>
                </a:cubicBezTo>
                <a:cubicBezTo>
                  <a:pt x="1918448" y="813995"/>
                  <a:pt x="1919199" y="832734"/>
                  <a:pt x="1925619" y="849854"/>
                </a:cubicBezTo>
                <a:cubicBezTo>
                  <a:pt x="1934605" y="873816"/>
                  <a:pt x="1962667" y="897659"/>
                  <a:pt x="1979408" y="914400"/>
                </a:cubicBezTo>
                <a:cubicBezTo>
                  <a:pt x="2000923" y="910814"/>
                  <a:pt x="2023530" y="911301"/>
                  <a:pt x="2043953" y="903642"/>
                </a:cubicBezTo>
                <a:cubicBezTo>
                  <a:pt x="2053450" y="900081"/>
                  <a:pt x="2055326" y="882127"/>
                  <a:pt x="2065469" y="882127"/>
                </a:cubicBezTo>
                <a:cubicBezTo>
                  <a:pt x="2095039" y="882127"/>
                  <a:pt x="2151530" y="903642"/>
                  <a:pt x="2151530" y="903642"/>
                </a:cubicBezTo>
                <a:cubicBezTo>
                  <a:pt x="2421286" y="887775"/>
                  <a:pt x="2346329" y="953342"/>
                  <a:pt x="2323652" y="613186"/>
                </a:cubicBezTo>
                <a:cubicBezTo>
                  <a:pt x="2322669" y="598434"/>
                  <a:pt x="2316481" y="584499"/>
                  <a:pt x="2312895" y="570155"/>
                </a:cubicBezTo>
                <a:cubicBezTo>
                  <a:pt x="2316481" y="559397"/>
                  <a:pt x="2312894" y="541468"/>
                  <a:pt x="2323652" y="537882"/>
                </a:cubicBezTo>
                <a:cubicBezTo>
                  <a:pt x="2340998" y="532100"/>
                  <a:pt x="2359202" y="549943"/>
                  <a:pt x="2377440" y="548640"/>
                </a:cubicBezTo>
                <a:cubicBezTo>
                  <a:pt x="2410416" y="546285"/>
                  <a:pt x="2441986" y="534297"/>
                  <a:pt x="2474259" y="527125"/>
                </a:cubicBezTo>
                <a:cubicBezTo>
                  <a:pt x="2490575" y="516248"/>
                  <a:pt x="2516537" y="494852"/>
                  <a:pt x="2538805" y="494852"/>
                </a:cubicBezTo>
                <a:cubicBezTo>
                  <a:pt x="2598978" y="494852"/>
                  <a:pt x="2578183" y="507879"/>
                  <a:pt x="2624866" y="516367"/>
                </a:cubicBezTo>
                <a:cubicBezTo>
                  <a:pt x="2653310" y="521539"/>
                  <a:pt x="2682241" y="523539"/>
                  <a:pt x="2710928" y="527125"/>
                </a:cubicBezTo>
                <a:cubicBezTo>
                  <a:pt x="2801225" y="557224"/>
                  <a:pt x="2760168" y="548547"/>
                  <a:pt x="2872292" y="559398"/>
                </a:cubicBezTo>
                <a:lnTo>
                  <a:pt x="3108960" y="580913"/>
                </a:lnTo>
                <a:cubicBezTo>
                  <a:pt x="3119718" y="584499"/>
                  <a:pt x="3131509" y="585837"/>
                  <a:pt x="3141233" y="591671"/>
                </a:cubicBezTo>
                <a:cubicBezTo>
                  <a:pt x="3167852" y="607642"/>
                  <a:pt x="3162273" y="623468"/>
                  <a:pt x="3184264" y="645459"/>
                </a:cubicBezTo>
                <a:cubicBezTo>
                  <a:pt x="3196942" y="658137"/>
                  <a:pt x="3210648" y="671073"/>
                  <a:pt x="3227295" y="677732"/>
                </a:cubicBezTo>
                <a:cubicBezTo>
                  <a:pt x="3247547" y="685833"/>
                  <a:pt x="3270452" y="684212"/>
                  <a:pt x="3291840" y="688490"/>
                </a:cubicBezTo>
                <a:cubicBezTo>
                  <a:pt x="3410293" y="712180"/>
                  <a:pt x="3227565" y="685833"/>
                  <a:pt x="3420932" y="710005"/>
                </a:cubicBezTo>
                <a:cubicBezTo>
                  <a:pt x="3472704" y="761775"/>
                  <a:pt x="3401423" y="696147"/>
                  <a:pt x="3496236" y="753035"/>
                </a:cubicBezTo>
                <a:cubicBezTo>
                  <a:pt x="3515925" y="764848"/>
                  <a:pt x="3530191" y="784497"/>
                  <a:pt x="3550024" y="796066"/>
                </a:cubicBezTo>
                <a:cubicBezTo>
                  <a:pt x="3573613" y="809826"/>
                  <a:pt x="3600466" y="817038"/>
                  <a:pt x="3625328" y="828339"/>
                </a:cubicBezTo>
                <a:cubicBezTo>
                  <a:pt x="3639927" y="834975"/>
                  <a:pt x="3653618" y="843537"/>
                  <a:pt x="3668358" y="849854"/>
                </a:cubicBezTo>
                <a:cubicBezTo>
                  <a:pt x="3697304" y="862259"/>
                  <a:pt x="3722846" y="865055"/>
                  <a:pt x="3754419" y="871370"/>
                </a:cubicBezTo>
                <a:lnTo>
                  <a:pt x="3775935" y="935915"/>
                </a:lnTo>
                <a:lnTo>
                  <a:pt x="3786692" y="968188"/>
                </a:lnTo>
                <a:cubicBezTo>
                  <a:pt x="3791959" y="1026127"/>
                  <a:pt x="3777654" y="1077484"/>
                  <a:pt x="3818965" y="1118795"/>
                </a:cubicBezTo>
                <a:cubicBezTo>
                  <a:pt x="3831643" y="1131473"/>
                  <a:pt x="3846429" y="1142172"/>
                  <a:pt x="3861996" y="1151068"/>
                </a:cubicBezTo>
                <a:cubicBezTo>
                  <a:pt x="3871842" y="1156694"/>
                  <a:pt x="3883511" y="1158240"/>
                  <a:pt x="3894269" y="1161826"/>
                </a:cubicBezTo>
                <a:cubicBezTo>
                  <a:pt x="3908612" y="1172584"/>
                  <a:pt x="3921732" y="1185203"/>
                  <a:pt x="3937299" y="1194099"/>
                </a:cubicBezTo>
                <a:cubicBezTo>
                  <a:pt x="3947144" y="1199725"/>
                  <a:pt x="3959848" y="1199023"/>
                  <a:pt x="3969572" y="1204857"/>
                </a:cubicBezTo>
                <a:cubicBezTo>
                  <a:pt x="3978269" y="1210075"/>
                  <a:pt x="3982974" y="1220287"/>
                  <a:pt x="3991088" y="1226372"/>
                </a:cubicBezTo>
                <a:cubicBezTo>
                  <a:pt x="4011774" y="1241887"/>
                  <a:pt x="4037349" y="1251118"/>
                  <a:pt x="4055633" y="1269402"/>
                </a:cubicBezTo>
                <a:cubicBezTo>
                  <a:pt x="4062805" y="1276574"/>
                  <a:pt x="4070813" y="1282998"/>
                  <a:pt x="4077149" y="1290918"/>
                </a:cubicBezTo>
                <a:cubicBezTo>
                  <a:pt x="4085226" y="1301014"/>
                  <a:pt x="4086780" y="1318098"/>
                  <a:pt x="4098664" y="1323191"/>
                </a:cubicBezTo>
                <a:cubicBezTo>
                  <a:pt x="4139433" y="1340663"/>
                  <a:pt x="4227756" y="1355464"/>
                  <a:pt x="4227756" y="1355464"/>
                </a:cubicBezTo>
                <a:cubicBezTo>
                  <a:pt x="4299474" y="1351878"/>
                  <a:pt x="4372642" y="1329913"/>
                  <a:pt x="4442909" y="1344706"/>
                </a:cubicBezTo>
                <a:cubicBezTo>
                  <a:pt x="4460801" y="1348473"/>
                  <a:pt x="4439354" y="1381688"/>
                  <a:pt x="4432151" y="1398494"/>
                </a:cubicBezTo>
                <a:cubicBezTo>
                  <a:pt x="4428156" y="1407816"/>
                  <a:pt x="4416972" y="1412090"/>
                  <a:pt x="4410636" y="1420010"/>
                </a:cubicBezTo>
                <a:cubicBezTo>
                  <a:pt x="4402559" y="1430106"/>
                  <a:pt x="4396292" y="1441525"/>
                  <a:pt x="4389120" y="1452282"/>
                </a:cubicBezTo>
                <a:cubicBezTo>
                  <a:pt x="4385534" y="1502485"/>
                  <a:pt x="4387109" y="1553325"/>
                  <a:pt x="4378363" y="1602890"/>
                </a:cubicBezTo>
                <a:cubicBezTo>
                  <a:pt x="4376116" y="1615622"/>
                  <a:pt x="4368073" y="1628748"/>
                  <a:pt x="4356848" y="1635162"/>
                </a:cubicBezTo>
                <a:cubicBezTo>
                  <a:pt x="4340972" y="1644234"/>
                  <a:pt x="4321219" y="1643784"/>
                  <a:pt x="4303059" y="1645920"/>
                </a:cubicBezTo>
                <a:cubicBezTo>
                  <a:pt x="4260175" y="1650965"/>
                  <a:pt x="4216998" y="1653092"/>
                  <a:pt x="4173968" y="1656678"/>
                </a:cubicBezTo>
                <a:cubicBezTo>
                  <a:pt x="4163210" y="1660264"/>
                  <a:pt x="4152998" y="1666531"/>
                  <a:pt x="4141695" y="1667435"/>
                </a:cubicBezTo>
                <a:cubicBezTo>
                  <a:pt x="4062975" y="1673732"/>
                  <a:pt x="3982923" y="1665210"/>
                  <a:pt x="3905026" y="1678193"/>
                </a:cubicBezTo>
                <a:cubicBezTo>
                  <a:pt x="3892273" y="1680319"/>
                  <a:pt x="3893607" y="1702389"/>
                  <a:pt x="3883511" y="1710466"/>
                </a:cubicBezTo>
                <a:cubicBezTo>
                  <a:pt x="3874656" y="1717550"/>
                  <a:pt x="3861996" y="1717638"/>
                  <a:pt x="3851238" y="1721224"/>
                </a:cubicBezTo>
                <a:cubicBezTo>
                  <a:pt x="3836895" y="1717638"/>
                  <a:pt x="3822424" y="1714528"/>
                  <a:pt x="3808208" y="1710466"/>
                </a:cubicBezTo>
                <a:cubicBezTo>
                  <a:pt x="3797305" y="1707351"/>
                  <a:pt x="3787187" y="1701114"/>
                  <a:pt x="3775935" y="1699708"/>
                </a:cubicBezTo>
                <a:cubicBezTo>
                  <a:pt x="3729542" y="1693909"/>
                  <a:pt x="3682702" y="1692537"/>
                  <a:pt x="3636085" y="1688951"/>
                </a:cubicBezTo>
                <a:cubicBezTo>
                  <a:pt x="3610984" y="1681779"/>
                  <a:pt x="3586381" y="1672555"/>
                  <a:pt x="3560782" y="1667435"/>
                </a:cubicBezTo>
                <a:cubicBezTo>
                  <a:pt x="3532433" y="1661765"/>
                  <a:pt x="3503294" y="1661074"/>
                  <a:pt x="3474720" y="1656678"/>
                </a:cubicBezTo>
                <a:cubicBezTo>
                  <a:pt x="3456648" y="1653898"/>
                  <a:pt x="3438861" y="1649506"/>
                  <a:pt x="3420932" y="1645920"/>
                </a:cubicBezTo>
                <a:cubicBezTo>
                  <a:pt x="3410174" y="1638748"/>
                  <a:pt x="3396736" y="1634501"/>
                  <a:pt x="3388659" y="1624405"/>
                </a:cubicBezTo>
                <a:cubicBezTo>
                  <a:pt x="3381575" y="1615550"/>
                  <a:pt x="3386757" y="1599216"/>
                  <a:pt x="3377902" y="1592132"/>
                </a:cubicBezTo>
                <a:cubicBezTo>
                  <a:pt x="3366357" y="1582896"/>
                  <a:pt x="3349369" y="1584274"/>
                  <a:pt x="3334871" y="1581374"/>
                </a:cubicBezTo>
                <a:cubicBezTo>
                  <a:pt x="3298764" y="1574153"/>
                  <a:pt x="3216478" y="1562337"/>
                  <a:pt x="3184264" y="1559859"/>
                </a:cubicBezTo>
                <a:cubicBezTo>
                  <a:pt x="3025329" y="1547633"/>
                  <a:pt x="2804478" y="1543097"/>
                  <a:pt x="2657139" y="1538344"/>
                </a:cubicBezTo>
                <a:cubicBezTo>
                  <a:pt x="2653553" y="1524000"/>
                  <a:pt x="2655618" y="1506858"/>
                  <a:pt x="2646382" y="1495313"/>
                </a:cubicBezTo>
                <a:cubicBezTo>
                  <a:pt x="2639298" y="1486458"/>
                  <a:pt x="2625449" y="1484555"/>
                  <a:pt x="2614109" y="1484555"/>
                </a:cubicBezTo>
                <a:cubicBezTo>
                  <a:pt x="2590948" y="1484555"/>
                  <a:pt x="2534386" y="1509990"/>
                  <a:pt x="2517290" y="1516828"/>
                </a:cubicBezTo>
                <a:cubicBezTo>
                  <a:pt x="2470673" y="1513242"/>
                  <a:pt x="2423874" y="1511534"/>
                  <a:pt x="2377440" y="1506071"/>
                </a:cubicBezTo>
                <a:cubicBezTo>
                  <a:pt x="2362756" y="1504344"/>
                  <a:pt x="2348626" y="1499375"/>
                  <a:pt x="2334410" y="1495313"/>
                </a:cubicBezTo>
                <a:cubicBezTo>
                  <a:pt x="2323507" y="1492198"/>
                  <a:pt x="2313363" y="1486159"/>
                  <a:pt x="2302137" y="1484555"/>
                </a:cubicBezTo>
                <a:cubicBezTo>
                  <a:pt x="2262928" y="1478954"/>
                  <a:pt x="2223248" y="1477384"/>
                  <a:pt x="2183803" y="1473798"/>
                </a:cubicBezTo>
                <a:cubicBezTo>
                  <a:pt x="2165874" y="1470212"/>
                  <a:pt x="2148051" y="1466046"/>
                  <a:pt x="2130015" y="1463040"/>
                </a:cubicBezTo>
                <a:cubicBezTo>
                  <a:pt x="2105004" y="1458871"/>
                  <a:pt x="2079418" y="1457984"/>
                  <a:pt x="2054711" y="1452282"/>
                </a:cubicBezTo>
                <a:cubicBezTo>
                  <a:pt x="1957519" y="1429853"/>
                  <a:pt x="1973096" y="1401091"/>
                  <a:pt x="1839558" y="1387737"/>
                </a:cubicBezTo>
                <a:lnTo>
                  <a:pt x="1731982" y="1376979"/>
                </a:lnTo>
                <a:cubicBezTo>
                  <a:pt x="1706881" y="1369807"/>
                  <a:pt x="1681629" y="1363141"/>
                  <a:pt x="1656678" y="1355464"/>
                </a:cubicBezTo>
                <a:cubicBezTo>
                  <a:pt x="1543181" y="1320542"/>
                  <a:pt x="1636902" y="1345140"/>
                  <a:pt x="1549102" y="1323191"/>
                </a:cubicBezTo>
                <a:cubicBezTo>
                  <a:pt x="1541930" y="1316019"/>
                  <a:pt x="1533212" y="1310114"/>
                  <a:pt x="1527586" y="1301675"/>
                </a:cubicBezTo>
                <a:cubicBezTo>
                  <a:pt x="1518691" y="1288332"/>
                  <a:pt x="1516725" y="1270631"/>
                  <a:pt x="1506071" y="1258645"/>
                </a:cubicBezTo>
                <a:cubicBezTo>
                  <a:pt x="1487464" y="1237713"/>
                  <a:pt x="1461329" y="1224661"/>
                  <a:pt x="1441525" y="1204857"/>
                </a:cubicBezTo>
                <a:cubicBezTo>
                  <a:pt x="1425289" y="1188621"/>
                  <a:pt x="1416864" y="1164845"/>
                  <a:pt x="1398495" y="1151068"/>
                </a:cubicBezTo>
                <a:cubicBezTo>
                  <a:pt x="1386667" y="1142197"/>
                  <a:pt x="1369962" y="1143211"/>
                  <a:pt x="1355464" y="1140311"/>
                </a:cubicBezTo>
                <a:cubicBezTo>
                  <a:pt x="1334075" y="1136033"/>
                  <a:pt x="1312433" y="1133139"/>
                  <a:pt x="1290918" y="1129553"/>
                </a:cubicBezTo>
                <a:cubicBezTo>
                  <a:pt x="1219200" y="1133139"/>
                  <a:pt x="1146737" y="1129392"/>
                  <a:pt x="1075765" y="1140311"/>
                </a:cubicBezTo>
                <a:cubicBezTo>
                  <a:pt x="1051990" y="1143969"/>
                  <a:pt x="1033553" y="1163650"/>
                  <a:pt x="1011219" y="1172584"/>
                </a:cubicBezTo>
                <a:cubicBezTo>
                  <a:pt x="997492" y="1178075"/>
                  <a:pt x="982215" y="1178666"/>
                  <a:pt x="968189" y="1183341"/>
                </a:cubicBezTo>
                <a:cubicBezTo>
                  <a:pt x="949869" y="1189448"/>
                  <a:pt x="932481" y="1198076"/>
                  <a:pt x="914400" y="1204857"/>
                </a:cubicBezTo>
                <a:cubicBezTo>
                  <a:pt x="903783" y="1208838"/>
                  <a:pt x="892885" y="1212028"/>
                  <a:pt x="882128" y="1215614"/>
                </a:cubicBezTo>
                <a:cubicBezTo>
                  <a:pt x="871370" y="1222786"/>
                  <a:pt x="862720" y="1235843"/>
                  <a:pt x="849855" y="1237130"/>
                </a:cubicBezTo>
                <a:cubicBezTo>
                  <a:pt x="777956" y="1244320"/>
                  <a:pt x="785036" y="1224926"/>
                  <a:pt x="731520" y="1204857"/>
                </a:cubicBezTo>
                <a:cubicBezTo>
                  <a:pt x="717677" y="1199666"/>
                  <a:pt x="702516" y="1198774"/>
                  <a:pt x="688490" y="1194099"/>
                </a:cubicBezTo>
                <a:cubicBezTo>
                  <a:pt x="670171" y="1187992"/>
                  <a:pt x="652783" y="1179364"/>
                  <a:pt x="634702" y="1172584"/>
                </a:cubicBezTo>
                <a:cubicBezTo>
                  <a:pt x="603833" y="1161008"/>
                  <a:pt x="593311" y="1159546"/>
                  <a:pt x="559398" y="1151068"/>
                </a:cubicBezTo>
                <a:cubicBezTo>
                  <a:pt x="525303" y="1099925"/>
                  <a:pt x="541972" y="1131061"/>
                  <a:pt x="516368" y="1054250"/>
                </a:cubicBezTo>
                <a:cubicBezTo>
                  <a:pt x="512782" y="1043492"/>
                  <a:pt x="513628" y="1029995"/>
                  <a:pt x="505610" y="1021977"/>
                </a:cubicBezTo>
                <a:cubicBezTo>
                  <a:pt x="491266" y="1007633"/>
                  <a:pt x="473831" y="995824"/>
                  <a:pt x="462579" y="978946"/>
                </a:cubicBezTo>
                <a:cubicBezTo>
                  <a:pt x="450993" y="961567"/>
                  <a:pt x="421756" y="899781"/>
                  <a:pt x="387276" y="892885"/>
                </a:cubicBezTo>
                <a:cubicBezTo>
                  <a:pt x="327088" y="880847"/>
                  <a:pt x="265356" y="878542"/>
                  <a:pt x="204396" y="871370"/>
                </a:cubicBezTo>
                <a:cubicBezTo>
                  <a:pt x="197224" y="864198"/>
                  <a:pt x="192993" y="850632"/>
                  <a:pt x="182880" y="849854"/>
                </a:cubicBezTo>
                <a:cubicBezTo>
                  <a:pt x="106282" y="843962"/>
                  <a:pt x="86938" y="853148"/>
                  <a:pt x="32273" y="871370"/>
                </a:cubicBezTo>
                <a:cubicBezTo>
                  <a:pt x="28687" y="882127"/>
                  <a:pt x="21516" y="892303"/>
                  <a:pt x="21516" y="903642"/>
                </a:cubicBezTo>
                <a:cubicBezTo>
                  <a:pt x="21516" y="970152"/>
                  <a:pt x="46486" y="1134815"/>
                  <a:pt x="21516" y="1226372"/>
                </a:cubicBezTo>
                <a:cubicBezTo>
                  <a:pt x="18114" y="1238846"/>
                  <a:pt x="7172" y="1247887"/>
                  <a:pt x="0" y="1258645"/>
                </a:cubicBezTo>
                <a:cubicBezTo>
                  <a:pt x="7172" y="1305261"/>
                  <a:pt x="4955" y="1354332"/>
                  <a:pt x="21516" y="1398494"/>
                </a:cubicBezTo>
                <a:cubicBezTo>
                  <a:pt x="27811" y="1415282"/>
                  <a:pt x="48162" y="1423485"/>
                  <a:pt x="64546" y="1430767"/>
                </a:cubicBezTo>
                <a:cubicBezTo>
                  <a:pt x="81255" y="1438193"/>
                  <a:pt x="100486" y="1437559"/>
                  <a:pt x="118335" y="1441525"/>
                </a:cubicBezTo>
                <a:cubicBezTo>
                  <a:pt x="132768" y="1444732"/>
                  <a:pt x="147022" y="1448696"/>
                  <a:pt x="161365" y="1452282"/>
                </a:cubicBezTo>
                <a:cubicBezTo>
                  <a:pt x="217581" y="1536607"/>
                  <a:pt x="155555" y="1432053"/>
                  <a:pt x="193638" y="1635162"/>
                </a:cubicBezTo>
                <a:cubicBezTo>
                  <a:pt x="196966" y="1652912"/>
                  <a:pt x="252766" y="1676026"/>
                  <a:pt x="258184" y="1678193"/>
                </a:cubicBezTo>
                <a:cubicBezTo>
                  <a:pt x="279241" y="1686616"/>
                  <a:pt x="301215" y="1692536"/>
                  <a:pt x="322730" y="1699708"/>
                </a:cubicBezTo>
                <a:cubicBezTo>
                  <a:pt x="356692" y="1711029"/>
                  <a:pt x="412747" y="1730633"/>
                  <a:pt x="441064" y="1731981"/>
                </a:cubicBezTo>
                <a:lnTo>
                  <a:pt x="666975" y="1742739"/>
                </a:lnTo>
                <a:cubicBezTo>
                  <a:pt x="681318" y="1749911"/>
                  <a:pt x="695265" y="1757937"/>
                  <a:pt x="710005" y="1764254"/>
                </a:cubicBezTo>
                <a:cubicBezTo>
                  <a:pt x="738125" y="1776306"/>
                  <a:pt x="754980" y="1776671"/>
                  <a:pt x="785309" y="1785770"/>
                </a:cubicBezTo>
                <a:cubicBezTo>
                  <a:pt x="807032" y="1792287"/>
                  <a:pt x="849855" y="1807285"/>
                  <a:pt x="849855" y="1807285"/>
                </a:cubicBezTo>
                <a:cubicBezTo>
                  <a:pt x="859418" y="1835976"/>
                  <a:pt x="864400" y="1855997"/>
                  <a:pt x="882128" y="1882588"/>
                </a:cubicBezTo>
                <a:cubicBezTo>
                  <a:pt x="887754" y="1891027"/>
                  <a:pt x="897150" y="1896312"/>
                  <a:pt x="903643" y="1904104"/>
                </a:cubicBezTo>
                <a:cubicBezTo>
                  <a:pt x="915121" y="1917878"/>
                  <a:pt x="924438" y="1933360"/>
                  <a:pt x="935916" y="1947134"/>
                </a:cubicBezTo>
                <a:cubicBezTo>
                  <a:pt x="942409" y="1954926"/>
                  <a:pt x="951095" y="1960730"/>
                  <a:pt x="957431" y="1968650"/>
                </a:cubicBezTo>
                <a:cubicBezTo>
                  <a:pt x="1011708" y="2036497"/>
                  <a:pt x="948515" y="1970491"/>
                  <a:pt x="1000462" y="2022438"/>
                </a:cubicBezTo>
                <a:cubicBezTo>
                  <a:pt x="1004048" y="2033196"/>
                  <a:pt x="1004415" y="2045639"/>
                  <a:pt x="1011219" y="2054711"/>
                </a:cubicBezTo>
                <a:cubicBezTo>
                  <a:pt x="1058313" y="2117503"/>
                  <a:pt x="1054295" y="2106356"/>
                  <a:pt x="1118796" y="2119257"/>
                </a:cubicBezTo>
                <a:cubicBezTo>
                  <a:pt x="1133139" y="2126429"/>
                  <a:pt x="1148227" y="2132273"/>
                  <a:pt x="1161826" y="2140772"/>
                </a:cubicBezTo>
                <a:cubicBezTo>
                  <a:pt x="1177030" y="2150275"/>
                  <a:pt x="1186980" y="2171670"/>
                  <a:pt x="1204857" y="2173045"/>
                </a:cubicBezTo>
                <a:cubicBezTo>
                  <a:pt x="1283595" y="2179102"/>
                  <a:pt x="1362636" y="2165873"/>
                  <a:pt x="1441525" y="2162287"/>
                </a:cubicBezTo>
                <a:cubicBezTo>
                  <a:pt x="1556751" y="2123881"/>
                  <a:pt x="1428719" y="2162287"/>
                  <a:pt x="1721224" y="2162287"/>
                </a:cubicBezTo>
                <a:cubicBezTo>
                  <a:pt x="1760831" y="2162287"/>
                  <a:pt x="1800113" y="2155116"/>
                  <a:pt x="1839558" y="2151530"/>
                </a:cubicBezTo>
                <a:cubicBezTo>
                  <a:pt x="1857487" y="2133600"/>
                  <a:pt x="1879281" y="2118838"/>
                  <a:pt x="1893346" y="2097741"/>
                </a:cubicBezTo>
                <a:cubicBezTo>
                  <a:pt x="1900518" y="2086983"/>
                  <a:pt x="1903898" y="2072320"/>
                  <a:pt x="1914862" y="2065468"/>
                </a:cubicBezTo>
                <a:cubicBezTo>
                  <a:pt x="1965809" y="2033626"/>
                  <a:pt x="2076270" y="2036502"/>
                  <a:pt x="2119257" y="2033195"/>
                </a:cubicBezTo>
                <a:cubicBezTo>
                  <a:pt x="2133601" y="2029609"/>
                  <a:pt x="2148072" y="2026500"/>
                  <a:pt x="2162288" y="2022438"/>
                </a:cubicBezTo>
                <a:cubicBezTo>
                  <a:pt x="2173191" y="2019323"/>
                  <a:pt x="2183559" y="2014430"/>
                  <a:pt x="2194560" y="2011680"/>
                </a:cubicBezTo>
                <a:cubicBezTo>
                  <a:pt x="2212299" y="2007245"/>
                  <a:pt x="2230419" y="2004508"/>
                  <a:pt x="2248349" y="2000922"/>
                </a:cubicBezTo>
                <a:cubicBezTo>
                  <a:pt x="2298551" y="2004508"/>
                  <a:pt x="2348971" y="2005799"/>
                  <a:pt x="2398956" y="2011680"/>
                </a:cubicBezTo>
                <a:cubicBezTo>
                  <a:pt x="2410218" y="2013005"/>
                  <a:pt x="2423211" y="2014420"/>
                  <a:pt x="2431229" y="2022438"/>
                </a:cubicBezTo>
                <a:cubicBezTo>
                  <a:pt x="2446014" y="2037223"/>
                  <a:pt x="2450957" y="2059499"/>
                  <a:pt x="2463502" y="2076226"/>
                </a:cubicBezTo>
                <a:cubicBezTo>
                  <a:pt x="2472630" y="2088397"/>
                  <a:pt x="2485017" y="2097741"/>
                  <a:pt x="2495775" y="2108499"/>
                </a:cubicBezTo>
                <a:cubicBezTo>
                  <a:pt x="2502947" y="2122843"/>
                  <a:pt x="2511659" y="2136514"/>
                  <a:pt x="2517290" y="2151530"/>
                </a:cubicBezTo>
                <a:cubicBezTo>
                  <a:pt x="2522481" y="2165373"/>
                  <a:pt x="2523986" y="2180344"/>
                  <a:pt x="2528048" y="2194560"/>
                </a:cubicBezTo>
                <a:cubicBezTo>
                  <a:pt x="2533897" y="2215032"/>
                  <a:pt x="2547846" y="2254895"/>
                  <a:pt x="2560320" y="2269864"/>
                </a:cubicBezTo>
                <a:cubicBezTo>
                  <a:pt x="2568597" y="2279796"/>
                  <a:pt x="2582497" y="2283302"/>
                  <a:pt x="2592593" y="2291379"/>
                </a:cubicBezTo>
                <a:cubicBezTo>
                  <a:pt x="2600513" y="2297715"/>
                  <a:pt x="2605412" y="2307676"/>
                  <a:pt x="2614109" y="2312894"/>
                </a:cubicBezTo>
                <a:cubicBezTo>
                  <a:pt x="2623833" y="2318728"/>
                  <a:pt x="2636240" y="2318581"/>
                  <a:pt x="2646382" y="2323652"/>
                </a:cubicBezTo>
                <a:cubicBezTo>
                  <a:pt x="2665084" y="2333003"/>
                  <a:pt x="2681892" y="2345771"/>
                  <a:pt x="2700170" y="2355925"/>
                </a:cubicBezTo>
                <a:cubicBezTo>
                  <a:pt x="2714188" y="2363713"/>
                  <a:pt x="2729277" y="2369484"/>
                  <a:pt x="2743200" y="2377440"/>
                </a:cubicBezTo>
                <a:cubicBezTo>
                  <a:pt x="2754426" y="2383855"/>
                  <a:pt x="2763909" y="2393173"/>
                  <a:pt x="2775473" y="2398955"/>
                </a:cubicBezTo>
                <a:cubicBezTo>
                  <a:pt x="2785615" y="2404026"/>
                  <a:pt x="2797604" y="2404642"/>
                  <a:pt x="2807746" y="2409713"/>
                </a:cubicBezTo>
                <a:cubicBezTo>
                  <a:pt x="2819310" y="2415495"/>
                  <a:pt x="2830087" y="2422951"/>
                  <a:pt x="2840019" y="2431228"/>
                </a:cubicBezTo>
                <a:cubicBezTo>
                  <a:pt x="2851706" y="2440967"/>
                  <a:pt x="2859083" y="2455953"/>
                  <a:pt x="2872292" y="2463501"/>
                </a:cubicBezTo>
                <a:cubicBezTo>
                  <a:pt x="2892194" y="2474874"/>
                  <a:pt x="3000719" y="2484934"/>
                  <a:pt x="3001384" y="2485017"/>
                </a:cubicBezTo>
                <a:cubicBezTo>
                  <a:pt x="3156226" y="2459209"/>
                  <a:pt x="3088530" y="2451516"/>
                  <a:pt x="3205779" y="2485017"/>
                </a:cubicBezTo>
                <a:cubicBezTo>
                  <a:pt x="3227294" y="2499360"/>
                  <a:pt x="3258761" y="2504919"/>
                  <a:pt x="3270325" y="2528047"/>
                </a:cubicBezTo>
                <a:cubicBezTo>
                  <a:pt x="3281535" y="2550468"/>
                  <a:pt x="3289886" y="2578511"/>
                  <a:pt x="3313356" y="2592593"/>
                </a:cubicBezTo>
                <a:cubicBezTo>
                  <a:pt x="3370864" y="2627097"/>
                  <a:pt x="3321406" y="2574648"/>
                  <a:pt x="3377902" y="2624866"/>
                </a:cubicBezTo>
                <a:cubicBezTo>
                  <a:pt x="3400644" y="2645081"/>
                  <a:pt x="3420933" y="2667897"/>
                  <a:pt x="3442448" y="2689412"/>
                </a:cubicBezTo>
                <a:cubicBezTo>
                  <a:pt x="3453205" y="2700170"/>
                  <a:pt x="3460287" y="2716874"/>
                  <a:pt x="3474720" y="2721685"/>
                </a:cubicBezTo>
                <a:lnTo>
                  <a:pt x="3506993" y="2732442"/>
                </a:lnTo>
                <a:cubicBezTo>
                  <a:pt x="3528508" y="2728856"/>
                  <a:pt x="3549727" y="2721685"/>
                  <a:pt x="3571539" y="2721685"/>
                </a:cubicBezTo>
                <a:cubicBezTo>
                  <a:pt x="3613296" y="2721685"/>
                  <a:pt x="3613274" y="2739933"/>
                  <a:pt x="3582297" y="2764715"/>
                </a:cubicBezTo>
                <a:cubicBezTo>
                  <a:pt x="3573442" y="2771799"/>
                  <a:pt x="3560166" y="2770402"/>
                  <a:pt x="3550024" y="2775473"/>
                </a:cubicBezTo>
                <a:cubicBezTo>
                  <a:pt x="3476157" y="2812407"/>
                  <a:pt x="3567737" y="2786991"/>
                  <a:pt x="3463963" y="2807746"/>
                </a:cubicBezTo>
                <a:cubicBezTo>
                  <a:pt x="3453205" y="2814918"/>
                  <a:pt x="3444288" y="2826354"/>
                  <a:pt x="3431690" y="2829261"/>
                </a:cubicBezTo>
                <a:cubicBezTo>
                  <a:pt x="3396575" y="2837364"/>
                  <a:pt x="3359732" y="2834539"/>
                  <a:pt x="3324113" y="2840019"/>
                </a:cubicBezTo>
                <a:cubicBezTo>
                  <a:pt x="3312905" y="2841743"/>
                  <a:pt x="3302598" y="2847191"/>
                  <a:pt x="3291840" y="2850777"/>
                </a:cubicBezTo>
                <a:cubicBezTo>
                  <a:pt x="3288254" y="2861535"/>
                  <a:pt x="3286154" y="2872908"/>
                  <a:pt x="3281083" y="2883050"/>
                </a:cubicBezTo>
                <a:cubicBezTo>
                  <a:pt x="3253546" y="2938125"/>
                  <a:pt x="3250002" y="2916518"/>
                  <a:pt x="3173506" y="2926080"/>
                </a:cubicBezTo>
                <a:cubicBezTo>
                  <a:pt x="3134061" y="2922494"/>
                  <a:pt x="3092747" y="2927847"/>
                  <a:pt x="3055172" y="2915322"/>
                </a:cubicBezTo>
                <a:cubicBezTo>
                  <a:pt x="2983454" y="2891416"/>
                  <a:pt x="3112549" y="2860340"/>
                  <a:pt x="3012142" y="2893807"/>
                </a:cubicBezTo>
                <a:cubicBezTo>
                  <a:pt x="3001384" y="2904565"/>
                  <a:pt x="2992527" y="2917641"/>
                  <a:pt x="2979869" y="2926080"/>
                </a:cubicBezTo>
                <a:cubicBezTo>
                  <a:pt x="2965690" y="2935533"/>
                  <a:pt x="2901570" y="2946043"/>
                  <a:pt x="2893808" y="2947595"/>
                </a:cubicBezTo>
                <a:lnTo>
                  <a:pt x="2700170" y="2926080"/>
                </a:lnTo>
                <a:cubicBezTo>
                  <a:pt x="2689412" y="2918908"/>
                  <a:pt x="2679781" y="2909658"/>
                  <a:pt x="2667897" y="2904565"/>
                </a:cubicBezTo>
                <a:cubicBezTo>
                  <a:pt x="2654307" y="2898741"/>
                  <a:pt x="2639082" y="2897869"/>
                  <a:pt x="2624866" y="2893807"/>
                </a:cubicBezTo>
                <a:cubicBezTo>
                  <a:pt x="2613963" y="2890692"/>
                  <a:pt x="2603351" y="2886636"/>
                  <a:pt x="2592593" y="2883050"/>
                </a:cubicBezTo>
                <a:cubicBezTo>
                  <a:pt x="2565231" y="2855686"/>
                  <a:pt x="2571467" y="2857386"/>
                  <a:pt x="2528048" y="2840019"/>
                </a:cubicBezTo>
                <a:cubicBezTo>
                  <a:pt x="2506991" y="2831596"/>
                  <a:pt x="2463502" y="2818504"/>
                  <a:pt x="2463502" y="2818504"/>
                </a:cubicBezTo>
                <a:cubicBezTo>
                  <a:pt x="2452744" y="2825676"/>
                  <a:pt x="2443113" y="2834926"/>
                  <a:pt x="2431229" y="2840019"/>
                </a:cubicBezTo>
                <a:cubicBezTo>
                  <a:pt x="2417639" y="2845843"/>
                  <a:pt x="2402414" y="2846715"/>
                  <a:pt x="2388198" y="2850777"/>
                </a:cubicBezTo>
                <a:cubicBezTo>
                  <a:pt x="2377295" y="2853892"/>
                  <a:pt x="2366683" y="2857948"/>
                  <a:pt x="2355925" y="2861534"/>
                </a:cubicBezTo>
                <a:cubicBezTo>
                  <a:pt x="1981648" y="2838851"/>
                  <a:pt x="2110995" y="2884047"/>
                  <a:pt x="1947135" y="2818504"/>
                </a:cubicBezTo>
                <a:cubicBezTo>
                  <a:pt x="1939963" y="2807746"/>
                  <a:pt x="1929334" y="2798615"/>
                  <a:pt x="1925619" y="2786231"/>
                </a:cubicBezTo>
                <a:cubicBezTo>
                  <a:pt x="1918333" y="2761944"/>
                  <a:pt x="1919398" y="2735874"/>
                  <a:pt x="1914862" y="2710927"/>
                </a:cubicBezTo>
                <a:cubicBezTo>
                  <a:pt x="1912217" y="2696381"/>
                  <a:pt x="1908166" y="2682113"/>
                  <a:pt x="1904104" y="2667897"/>
                </a:cubicBezTo>
                <a:cubicBezTo>
                  <a:pt x="1900989" y="2656994"/>
                  <a:pt x="1904427" y="2638033"/>
                  <a:pt x="1893346" y="2635624"/>
                </a:cubicBezTo>
                <a:cubicBezTo>
                  <a:pt x="1815939" y="2618796"/>
                  <a:pt x="1735442" y="2622547"/>
                  <a:pt x="1656678" y="2614108"/>
                </a:cubicBezTo>
                <a:cubicBezTo>
                  <a:pt x="1634990" y="2611784"/>
                  <a:pt x="1613776" y="2606056"/>
                  <a:pt x="1592132" y="2603351"/>
                </a:cubicBezTo>
                <a:cubicBezTo>
                  <a:pt x="1556373" y="2598881"/>
                  <a:pt x="1520415" y="2596179"/>
                  <a:pt x="1484556" y="2592593"/>
                </a:cubicBezTo>
                <a:cubicBezTo>
                  <a:pt x="1476523" y="2590585"/>
                  <a:pt x="1420272" y="2577690"/>
                  <a:pt x="1409252" y="2571078"/>
                </a:cubicBezTo>
                <a:cubicBezTo>
                  <a:pt x="1400555" y="2565860"/>
                  <a:pt x="1396809" y="2554098"/>
                  <a:pt x="1387737" y="2549562"/>
                </a:cubicBezTo>
                <a:cubicBezTo>
                  <a:pt x="1367452" y="2539419"/>
                  <a:pt x="1344248" y="2536470"/>
                  <a:pt x="1323191" y="2528047"/>
                </a:cubicBezTo>
                <a:cubicBezTo>
                  <a:pt x="1249151" y="2498431"/>
                  <a:pt x="1288451" y="2509707"/>
                  <a:pt x="1204857" y="2495774"/>
                </a:cubicBezTo>
                <a:cubicBezTo>
                  <a:pt x="1178550" y="2482621"/>
                  <a:pt x="1158042" y="2469832"/>
                  <a:pt x="1129553" y="2463501"/>
                </a:cubicBezTo>
                <a:cubicBezTo>
                  <a:pt x="1108261" y="2458769"/>
                  <a:pt x="1086523" y="2456330"/>
                  <a:pt x="1065008" y="2452744"/>
                </a:cubicBezTo>
                <a:cubicBezTo>
                  <a:pt x="1043493" y="2445572"/>
                  <a:pt x="1021519" y="2439651"/>
                  <a:pt x="1000462" y="2431228"/>
                </a:cubicBezTo>
                <a:cubicBezTo>
                  <a:pt x="985572" y="2425272"/>
                  <a:pt x="972645" y="2414784"/>
                  <a:pt x="957431" y="2409713"/>
                </a:cubicBezTo>
                <a:cubicBezTo>
                  <a:pt x="942389" y="2404699"/>
                  <a:pt x="849943" y="2390006"/>
                  <a:pt x="839097" y="2388198"/>
                </a:cubicBezTo>
                <a:cubicBezTo>
                  <a:pt x="747298" y="2296399"/>
                  <a:pt x="874206" y="2420264"/>
                  <a:pt x="763793" y="2323652"/>
                </a:cubicBezTo>
                <a:cubicBezTo>
                  <a:pt x="680316" y="2250609"/>
                  <a:pt x="757594" y="2305175"/>
                  <a:pt x="688490" y="2259106"/>
                </a:cubicBezTo>
                <a:cubicBezTo>
                  <a:pt x="659801" y="2173043"/>
                  <a:pt x="702834" y="2273452"/>
                  <a:pt x="645459" y="2216075"/>
                </a:cubicBezTo>
                <a:cubicBezTo>
                  <a:pt x="637441" y="2208057"/>
                  <a:pt x="639773" y="2193944"/>
                  <a:pt x="634702" y="2183802"/>
                </a:cubicBezTo>
                <a:cubicBezTo>
                  <a:pt x="626947" y="2168291"/>
                  <a:pt x="596205" y="2126054"/>
                  <a:pt x="580913" y="2119257"/>
                </a:cubicBezTo>
                <a:cubicBezTo>
                  <a:pt x="560981" y="2110398"/>
                  <a:pt x="537988" y="2111382"/>
                  <a:pt x="516368" y="2108499"/>
                </a:cubicBezTo>
                <a:cubicBezTo>
                  <a:pt x="484181" y="2104207"/>
                  <a:pt x="451822" y="2101327"/>
                  <a:pt x="419549" y="2097741"/>
                </a:cubicBezTo>
                <a:cubicBezTo>
                  <a:pt x="376518" y="2101327"/>
                  <a:pt x="332798" y="2100031"/>
                  <a:pt x="290457" y="2108499"/>
                </a:cubicBezTo>
                <a:cubicBezTo>
                  <a:pt x="277779" y="2111035"/>
                  <a:pt x="270862" y="2127478"/>
                  <a:pt x="258184" y="2130014"/>
                </a:cubicBezTo>
                <a:cubicBezTo>
                  <a:pt x="233570" y="2134937"/>
                  <a:pt x="207981" y="2130014"/>
                  <a:pt x="182880" y="213001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124200" y="1600200"/>
            <a:ext cx="5029200" cy="4572000"/>
            <a:chOff x="3124200" y="1600200"/>
            <a:chExt cx="5029200" cy="4572000"/>
          </a:xfrm>
        </p:grpSpPr>
        <p:pic>
          <p:nvPicPr>
            <p:cNvPr id="4" name="Picture 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1600200"/>
              <a:ext cx="5029200" cy="4572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191000" y="3733800"/>
              <a:ext cx="189290" cy="226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78082" y="3724085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K</a:t>
              </a:r>
              <a:r>
                <a:rPr lang="en-US" sz="1400" baseline="-25000" dirty="0" err="1" smtClean="0"/>
                <a:t>kNN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kNN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6175146"/>
            <a:ext cx="405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Tract performances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) were equivalent for </a:t>
            </a:r>
            <a:r>
              <a:rPr lang="en-US" dirty="0" err="1" smtClean="0"/>
              <a:t>kNN</a:t>
            </a:r>
            <a:r>
              <a:rPr lang="en-US" dirty="0" smtClean="0"/>
              <a:t> and TIS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788818"/>
              </p:ext>
            </p:extLst>
          </p:nvPr>
        </p:nvGraphicFramePr>
        <p:xfrm>
          <a:off x="558800" y="2693988"/>
          <a:ext cx="1773238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" imgW="812520" imgH="1091880" progId="Equation.3">
                  <p:embed/>
                </p:oleObj>
              </mc:Choice>
              <mc:Fallback>
                <p:oleObj name="Equation" r:id="rId5" imgW="812520" imgH="1091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800" y="2693988"/>
                        <a:ext cx="1773238" cy="2384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141233" y="1603147"/>
            <a:ext cx="5029200" cy="4571999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304800" y="5978990"/>
            <a:ext cx="3429000" cy="763524"/>
          </a:xfrm>
          <a:prstGeom prst="wedgeRectCallout">
            <a:avLst>
              <a:gd name="adj1" fmla="val -38341"/>
              <a:gd name="adj2" fmla="val -196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k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= Quasi Standard Error  (smaller is better)</a:t>
            </a:r>
            <a:endParaRPr lang="en-US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762000" y="1066800"/>
            <a:ext cx="3429000" cy="914400"/>
          </a:xfrm>
          <a:prstGeom prst="wedgeRectCallout">
            <a:avLst>
              <a:gd name="adj1" fmla="val -50225"/>
              <a:gd name="adj2" fmla="val 118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 = Quasi RMSE</a:t>
            </a:r>
          </a:p>
          <a:p>
            <a:pPr algn="ctr"/>
            <a:r>
              <a:rPr lang="en-US" sz="2400" dirty="0" smtClean="0"/>
              <a:t>(smaller </a:t>
            </a:r>
            <a:r>
              <a:rPr lang="en-US" sz="2400" dirty="0"/>
              <a:t>is </a:t>
            </a:r>
            <a:r>
              <a:rPr lang="en-US" sz="2400" dirty="0" smtClean="0"/>
              <a:t>better)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09600" y="4191000"/>
            <a:ext cx="1676400" cy="83820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9200" y="3846444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91400" y="4724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5410200" y="2895600"/>
            <a:ext cx="3733800" cy="914400"/>
          </a:xfrm>
          <a:prstGeom prst="wedgeRectCallout">
            <a:avLst>
              <a:gd name="adj1" fmla="val 6942"/>
              <a:gd name="adj2" fmla="val 153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Stratum Level Performance (63 TIS Strata)</a:t>
            </a:r>
            <a:endParaRPr lang="en-US" sz="2400" dirty="0"/>
          </a:p>
        </p:txBody>
      </p:sp>
      <p:sp>
        <p:nvSpPr>
          <p:cNvPr id="14" name="Rectangular Callout 13"/>
          <p:cNvSpPr/>
          <p:nvPr/>
        </p:nvSpPr>
        <p:spPr>
          <a:xfrm>
            <a:off x="5166691" y="5568934"/>
            <a:ext cx="3810000" cy="774885"/>
          </a:xfrm>
          <a:prstGeom prst="wedgeRectCallout">
            <a:avLst>
              <a:gd name="adj1" fmla="val -48486"/>
              <a:gd name="adj2" fmla="val -238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*Stand* level performance</a:t>
            </a:r>
          </a:p>
          <a:p>
            <a:pPr algn="ctr"/>
            <a:r>
              <a:rPr lang="en-US" sz="2400" dirty="0" smtClean="0"/>
              <a:t> (7000+ stands)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19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Equivalent performance </a:t>
            </a:r>
            <a:r>
              <a:rPr lang="en-US" dirty="0" err="1" smtClean="0"/>
              <a:t>kNN</a:t>
            </a:r>
            <a:r>
              <a:rPr lang="en-US" dirty="0" smtClean="0"/>
              <a:t> and TIS</a:t>
            </a:r>
          </a:p>
          <a:p>
            <a:pPr lvl="1"/>
            <a:r>
              <a:rPr lang="en-US" dirty="0" err="1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 TIS: 0.12</a:t>
            </a:r>
          </a:p>
          <a:p>
            <a:pPr lvl="1"/>
            <a:r>
              <a:rPr lang="en-US" dirty="0" err="1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kNN</a:t>
            </a:r>
            <a:r>
              <a:rPr lang="en-US" dirty="0" smtClean="0"/>
              <a:t>: 0.10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kNN</a:t>
            </a:r>
            <a:r>
              <a:rPr lang="en-US" dirty="0" smtClean="0"/>
              <a:t> strategy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your critiques</a:t>
            </a:r>
          </a:p>
          <a:p>
            <a:r>
              <a:rPr lang="en-US" dirty="0" smtClean="0"/>
              <a:t>It will help the manuscript</a:t>
            </a:r>
          </a:p>
        </p:txBody>
      </p:sp>
    </p:spTree>
    <p:extLst>
      <p:ext uri="{BB962C8B-B14F-4D97-AF65-F5344CB8AC3E}">
        <p14:creationId xmlns:p14="http://schemas.microsoft.com/office/powerpoint/2010/main" val="40823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I</a:t>
            </a:r>
          </a:p>
          <a:p>
            <a:pPr lvl="1"/>
            <a:r>
              <a:rPr lang="en-US" dirty="0" smtClean="0"/>
              <a:t>Similar to coefficient of determination (R</a:t>
            </a:r>
            <a:r>
              <a:rPr lang="en-US" baseline="30000" dirty="0" smtClean="0"/>
              <a:t>2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Closer to 1.0 is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kNN</a:t>
            </a:r>
            <a:r>
              <a:rPr lang="en-US" dirty="0" smtClean="0"/>
              <a:t>: k &amp; distance metric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28143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21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6477000"/>
            <a:ext cx="8229600" cy="268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kNN</a:t>
            </a:r>
            <a:r>
              <a:rPr lang="en-US" dirty="0" smtClean="0"/>
              <a:t>: Predictors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771477"/>
              </p:ext>
            </p:extLst>
          </p:nvPr>
        </p:nvGraphicFramePr>
        <p:xfrm>
          <a:off x="457200" y="1600200"/>
          <a:ext cx="8229600" cy="506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6286" y="641405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Best Performing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642571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Worst Performing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6647774"/>
            <a:ext cx="4038600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7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6496620"/>
            <a:ext cx="82296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kNN</a:t>
            </a:r>
            <a:r>
              <a:rPr lang="en-US" dirty="0" smtClean="0"/>
              <a:t>: Responses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14430"/>
              </p:ext>
            </p:extLst>
          </p:nvPr>
        </p:nvGraphicFramePr>
        <p:xfrm>
          <a:off x="457201" y="1600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63362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Best Performing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631195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Worst Performing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6550516"/>
            <a:ext cx="3352800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6488669"/>
            <a:ext cx="82296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kNN</a:t>
            </a:r>
            <a:r>
              <a:rPr lang="en-US" dirty="0" smtClean="0"/>
              <a:t>: Stratification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215771"/>
              </p:ext>
            </p:extLst>
          </p:nvPr>
        </p:nvGraphicFramePr>
        <p:xfrm>
          <a:off x="457200" y="1600201"/>
          <a:ext cx="8229600" cy="488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3554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Large 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628371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Small n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8800" y="6462648"/>
            <a:ext cx="4038600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8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-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kNN</a:t>
            </a:r>
            <a:r>
              <a:rPr lang="en-US" dirty="0" smtClean="0"/>
              <a:t> diameter density estimation with </a:t>
            </a:r>
            <a:r>
              <a:rPr lang="en-US" dirty="0" err="1" smtClean="0"/>
              <a:t>LiDAR</a:t>
            </a:r>
            <a:r>
              <a:rPr lang="en-US" dirty="0" smtClean="0"/>
              <a:t> is comparable with or superior (precision) to a Post-stratified approach with variable radius plots</a:t>
            </a:r>
          </a:p>
          <a:p>
            <a:pPr lvl="1"/>
            <a:r>
              <a:rPr lang="en-US" dirty="0" smtClean="0"/>
              <a:t>Equivalent: Stratum, Tract</a:t>
            </a:r>
          </a:p>
          <a:p>
            <a:pPr lvl="1"/>
            <a:r>
              <a:rPr lang="en-US" dirty="0" smtClean="0"/>
              <a:t>Superior: Plot, Stand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Mahalanobis</a:t>
            </a:r>
            <a:r>
              <a:rPr lang="en-US" dirty="0" smtClean="0"/>
              <a:t> with k=3, lidar P30 and P90 metrics worked well </a:t>
            </a:r>
          </a:p>
          <a:p>
            <a:r>
              <a:rPr lang="en-US" dirty="0" smtClean="0"/>
              <a:t>Stratification did not help – may be due to sample size (~200)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questions? Comments? Suggestions?</a:t>
            </a:r>
          </a:p>
          <a:p>
            <a:endParaRPr lang="en-US" dirty="0"/>
          </a:p>
          <a:p>
            <a:r>
              <a:rPr lang="en-US" dirty="0" smtClean="0"/>
              <a:t>I am planning to submit a manuscript in December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Conclusion</a:t>
            </a:r>
          </a:p>
          <a:p>
            <a:r>
              <a:rPr lang="en-US" dirty="0" smtClean="0"/>
              <a:t>Context</a:t>
            </a:r>
          </a:p>
          <a:p>
            <a:r>
              <a:rPr lang="en-US" dirty="0" err="1" smtClean="0"/>
              <a:t>kNN</a:t>
            </a:r>
            <a:r>
              <a:rPr lang="en-US" dirty="0" smtClean="0"/>
              <a:t> Tree List – some background</a:t>
            </a:r>
          </a:p>
          <a:p>
            <a:r>
              <a:rPr lang="en-US" dirty="0" smtClean="0"/>
              <a:t>Study objectives</a:t>
            </a:r>
          </a:p>
          <a:p>
            <a:r>
              <a:rPr lang="en-US" dirty="0" smtClean="0"/>
              <a:t>Indices of diameter density prediction performance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 Revisited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kNN</a:t>
            </a:r>
            <a:r>
              <a:rPr lang="en-US" dirty="0"/>
              <a:t> diameter density estimation with </a:t>
            </a:r>
            <a:r>
              <a:rPr lang="en-US" dirty="0" err="1"/>
              <a:t>LiDAR</a:t>
            </a:r>
            <a:r>
              <a:rPr lang="en-US" dirty="0"/>
              <a:t> </a:t>
            </a:r>
            <a:r>
              <a:rPr lang="en-US" dirty="0" smtClean="0"/>
              <a:t>was </a:t>
            </a:r>
            <a:r>
              <a:rPr lang="en-US" dirty="0"/>
              <a:t>comparable with or superior (precision) to a </a:t>
            </a:r>
            <a:r>
              <a:rPr lang="en-US" dirty="0" smtClean="0"/>
              <a:t>Post-stratification </a:t>
            </a:r>
            <a:r>
              <a:rPr lang="en-US" dirty="0"/>
              <a:t>approach with </a:t>
            </a:r>
            <a:r>
              <a:rPr lang="en-US" dirty="0" smtClean="0"/>
              <a:t>1600 variable </a:t>
            </a:r>
            <a:r>
              <a:rPr lang="en-US" dirty="0"/>
              <a:t>radius </a:t>
            </a:r>
            <a:r>
              <a:rPr lang="en-US" dirty="0" smtClean="0"/>
              <a:t>plots</a:t>
            </a:r>
            <a:endParaRPr lang="en-US" dirty="0"/>
          </a:p>
          <a:p>
            <a:pPr lvl="1"/>
            <a:r>
              <a:rPr lang="en-US" dirty="0"/>
              <a:t>Equivalent: Stratum, Tract</a:t>
            </a:r>
          </a:p>
          <a:p>
            <a:pPr lvl="1"/>
            <a:r>
              <a:rPr lang="en-US" dirty="0"/>
              <a:t>Superior: Plot, Stand</a:t>
            </a:r>
          </a:p>
          <a:p>
            <a:pPr lvl="1"/>
            <a:endParaRPr lang="en-US" dirty="0"/>
          </a:p>
          <a:p>
            <a:r>
              <a:rPr lang="en-US" dirty="0" err="1"/>
              <a:t>Mahalanobis</a:t>
            </a:r>
            <a:r>
              <a:rPr lang="en-US" dirty="0"/>
              <a:t> with k=3, lidar P30 and P90 metrics worked well </a:t>
            </a:r>
          </a:p>
          <a:p>
            <a:r>
              <a:rPr lang="en-US" dirty="0"/>
              <a:t>Stratification did not </a:t>
            </a:r>
            <a:r>
              <a:rPr lang="en-US" dirty="0" smtClean="0"/>
              <a:t>help </a:t>
            </a:r>
            <a:r>
              <a:rPr lang="en-US" dirty="0"/>
              <a:t>– may be due to sample size (~200)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Brief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uses diameter distributions in day to day work?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distribution users: Inventory type? </a:t>
            </a:r>
            <a:r>
              <a:rPr lang="en-US" dirty="0" smtClean="0">
                <a:solidFill>
                  <a:srgbClr val="FF0000"/>
                </a:solidFill>
              </a:rPr>
              <a:t>- Stand, Stratum, 2-stage, lidar …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Approach? </a:t>
            </a:r>
            <a:r>
              <a:rPr lang="en-US" dirty="0" smtClean="0">
                <a:solidFill>
                  <a:srgbClr val="FF0000"/>
                </a:solidFill>
              </a:rPr>
              <a:t>– parametric, non-parametric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Sensitivity to noise in distribution? – </a:t>
            </a:r>
            <a:r>
              <a:rPr lang="en-US" dirty="0" smtClean="0">
                <a:solidFill>
                  <a:srgbClr val="FF0000"/>
                </a:solidFill>
              </a:rPr>
              <a:t>Very, not very, what noise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measure of reliability do you use for diameter information?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Index of fit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P-value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CIs for bins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Other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98126" y="4682005"/>
            <a:ext cx="4648201" cy="2133600"/>
            <a:chOff x="3581398" y="4572000"/>
            <a:chExt cx="4648201" cy="2133600"/>
          </a:xfrm>
        </p:grpSpPr>
        <p:grpSp>
          <p:nvGrpSpPr>
            <p:cNvPr id="7" name="Group 6"/>
            <p:cNvGrpSpPr/>
            <p:nvPr/>
          </p:nvGrpSpPr>
          <p:grpSpPr>
            <a:xfrm>
              <a:off x="3581398" y="4572000"/>
              <a:ext cx="4648201" cy="2133600"/>
              <a:chOff x="3581398" y="4495800"/>
              <a:chExt cx="4648201" cy="2133600"/>
            </a:xfrm>
          </p:grpSpPr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3581398" y="4495800"/>
                <a:ext cx="4648201" cy="2133600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solidFill>
                  <a:schemeClr val="tx1">
                    <a:alpha val="70000"/>
                  </a:schemeClr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114800" y="4648200"/>
                <a:ext cx="3581400" cy="1671175"/>
                <a:chOff x="4114800" y="4653425"/>
                <a:chExt cx="3581400" cy="1671175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4114800" y="4953000"/>
                  <a:ext cx="0" cy="1371600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4114800" y="6324600"/>
                  <a:ext cx="3581400" cy="0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Freeform 8"/>
                <p:cNvSpPr/>
                <p:nvPr/>
              </p:nvSpPr>
              <p:spPr>
                <a:xfrm>
                  <a:off x="4114800" y="4653425"/>
                  <a:ext cx="3494868" cy="1662134"/>
                </a:xfrm>
                <a:custGeom>
                  <a:avLst/>
                  <a:gdLst>
                    <a:gd name="connsiteX0" fmla="*/ 0 w 3494868"/>
                    <a:gd name="connsiteY0" fmla="*/ 1662134 h 1662134"/>
                    <a:gd name="connsiteX1" fmla="*/ 2007031 w 3494868"/>
                    <a:gd name="connsiteY1" fmla="*/ 794229 h 1662134"/>
                    <a:gd name="connsiteX2" fmla="*/ 2572719 w 3494868"/>
                    <a:gd name="connsiteY2" fmla="*/ 19314 h 1662134"/>
                    <a:gd name="connsiteX3" fmla="*/ 2735451 w 3494868"/>
                    <a:gd name="connsiteY3" fmla="*/ 1623389 h 1662134"/>
                    <a:gd name="connsiteX4" fmla="*/ 3223647 w 3494868"/>
                    <a:gd name="connsiteY4" fmla="*/ 716738 h 1662134"/>
                    <a:gd name="connsiteX5" fmla="*/ 3494868 w 3494868"/>
                    <a:gd name="connsiteY5" fmla="*/ 1631138 h 1662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94868" h="1662134">
                      <a:moveTo>
                        <a:pt x="0" y="1662134"/>
                      </a:moveTo>
                      <a:cubicBezTo>
                        <a:pt x="789122" y="1365083"/>
                        <a:pt x="1578245" y="1068032"/>
                        <a:pt x="2007031" y="794229"/>
                      </a:cubicBezTo>
                      <a:cubicBezTo>
                        <a:pt x="2435818" y="520426"/>
                        <a:pt x="2451316" y="-118879"/>
                        <a:pt x="2572719" y="19314"/>
                      </a:cubicBezTo>
                      <a:cubicBezTo>
                        <a:pt x="2694122" y="157507"/>
                        <a:pt x="2626963" y="1507152"/>
                        <a:pt x="2735451" y="1623389"/>
                      </a:cubicBezTo>
                      <a:cubicBezTo>
                        <a:pt x="2843939" y="1739626"/>
                        <a:pt x="3097078" y="715447"/>
                        <a:pt x="3223647" y="716738"/>
                      </a:cubicBezTo>
                      <a:cubicBezTo>
                        <a:pt x="3350216" y="718029"/>
                        <a:pt x="3422542" y="1174583"/>
                        <a:pt x="3494868" y="163113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3581399" y="5410200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dirty="0" smtClean="0"/>
                  <a:t>(d)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15000" y="6260068"/>
                <a:ext cx="9332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dcl (cm)</a:t>
                </a:r>
                <a:endParaRPr lang="en-US" dirty="0"/>
              </a:p>
            </p:txBody>
          </p:sp>
        </p:grpSp>
        <p:sp>
          <p:nvSpPr>
            <p:cNvPr id="13" name="Freeform 12"/>
            <p:cNvSpPr/>
            <p:nvPr/>
          </p:nvSpPr>
          <p:spPr>
            <a:xfrm>
              <a:off x="4133385" y="4609171"/>
              <a:ext cx="3568391" cy="1776761"/>
            </a:xfrm>
            <a:custGeom>
              <a:avLst/>
              <a:gdLst>
                <a:gd name="connsiteX0" fmla="*/ 0 w 3568391"/>
                <a:gd name="connsiteY0" fmla="*/ 1613209 h 1776761"/>
                <a:gd name="connsiteX1" fmla="*/ 498088 w 3568391"/>
                <a:gd name="connsiteY1" fmla="*/ 1338146 h 1776761"/>
                <a:gd name="connsiteX2" fmla="*/ 899532 w 3568391"/>
                <a:gd name="connsiteY2" fmla="*/ 1070517 h 1776761"/>
                <a:gd name="connsiteX3" fmla="*/ 1211766 w 3568391"/>
                <a:gd name="connsiteY3" fmla="*/ 802888 h 1776761"/>
                <a:gd name="connsiteX4" fmla="*/ 1576039 w 3568391"/>
                <a:gd name="connsiteY4" fmla="*/ 743414 h 1776761"/>
                <a:gd name="connsiteX5" fmla="*/ 1925444 w 3568391"/>
                <a:gd name="connsiteY5" fmla="*/ 750849 h 1776761"/>
                <a:gd name="connsiteX6" fmla="*/ 2141035 w 3568391"/>
                <a:gd name="connsiteY6" fmla="*/ 542692 h 1776761"/>
                <a:gd name="connsiteX7" fmla="*/ 2163337 w 3568391"/>
                <a:gd name="connsiteY7" fmla="*/ 468351 h 1776761"/>
                <a:gd name="connsiteX8" fmla="*/ 2170771 w 3568391"/>
                <a:gd name="connsiteY8" fmla="*/ 438614 h 1776761"/>
                <a:gd name="connsiteX9" fmla="*/ 2178205 w 3568391"/>
                <a:gd name="connsiteY9" fmla="*/ 408878 h 1776761"/>
                <a:gd name="connsiteX10" fmla="*/ 2193074 w 3568391"/>
                <a:gd name="connsiteY10" fmla="*/ 327102 h 1776761"/>
                <a:gd name="connsiteX11" fmla="*/ 2237678 w 3568391"/>
                <a:gd name="connsiteY11" fmla="*/ 163551 h 1776761"/>
                <a:gd name="connsiteX12" fmla="*/ 2445835 w 3568391"/>
                <a:gd name="connsiteY12" fmla="*/ 7434 h 1776761"/>
                <a:gd name="connsiteX13" fmla="*/ 2579649 w 3568391"/>
                <a:gd name="connsiteY13" fmla="*/ 0 h 1776761"/>
                <a:gd name="connsiteX14" fmla="*/ 2676293 w 3568391"/>
                <a:gd name="connsiteY14" fmla="*/ 66907 h 1776761"/>
                <a:gd name="connsiteX15" fmla="*/ 2706030 w 3568391"/>
                <a:gd name="connsiteY15" fmla="*/ 267629 h 1776761"/>
                <a:gd name="connsiteX16" fmla="*/ 2795239 w 3568391"/>
                <a:gd name="connsiteY16" fmla="*/ 1427356 h 1776761"/>
                <a:gd name="connsiteX17" fmla="*/ 2995961 w 3568391"/>
                <a:gd name="connsiteY17" fmla="*/ 825190 h 1776761"/>
                <a:gd name="connsiteX18" fmla="*/ 3122342 w 3568391"/>
                <a:gd name="connsiteY18" fmla="*/ 631902 h 1776761"/>
                <a:gd name="connsiteX19" fmla="*/ 3256156 w 3568391"/>
                <a:gd name="connsiteY19" fmla="*/ 631902 h 1776761"/>
                <a:gd name="connsiteX20" fmla="*/ 3360235 w 3568391"/>
                <a:gd name="connsiteY20" fmla="*/ 691375 h 1776761"/>
                <a:gd name="connsiteX21" fmla="*/ 3516352 w 3568391"/>
                <a:gd name="connsiteY21" fmla="*/ 1011044 h 1776761"/>
                <a:gd name="connsiteX22" fmla="*/ 3568391 w 3568391"/>
                <a:gd name="connsiteY22" fmla="*/ 1776761 h 1776761"/>
                <a:gd name="connsiteX23" fmla="*/ 3389971 w 3568391"/>
                <a:gd name="connsiteY23" fmla="*/ 1761892 h 1776761"/>
                <a:gd name="connsiteX24" fmla="*/ 3345366 w 3568391"/>
                <a:gd name="connsiteY24" fmla="*/ 1516566 h 1776761"/>
                <a:gd name="connsiteX25" fmla="*/ 3248722 w 3568391"/>
                <a:gd name="connsiteY25" fmla="*/ 1137424 h 1776761"/>
                <a:gd name="connsiteX26" fmla="*/ 3196683 w 3568391"/>
                <a:gd name="connsiteY26" fmla="*/ 1219200 h 1776761"/>
                <a:gd name="connsiteX27" fmla="*/ 3129776 w 3568391"/>
                <a:gd name="connsiteY27" fmla="*/ 1457092 h 1776761"/>
                <a:gd name="connsiteX28" fmla="*/ 2936488 w 3568391"/>
                <a:gd name="connsiteY28" fmla="*/ 1657814 h 1776761"/>
                <a:gd name="connsiteX29" fmla="*/ 2891883 w 3568391"/>
                <a:gd name="connsiteY29" fmla="*/ 1747024 h 1776761"/>
                <a:gd name="connsiteX30" fmla="*/ 2609386 w 3568391"/>
                <a:gd name="connsiteY30" fmla="*/ 1754458 h 1776761"/>
                <a:gd name="connsiteX31" fmla="*/ 2564781 w 3568391"/>
                <a:gd name="connsiteY31" fmla="*/ 1338146 h 1776761"/>
                <a:gd name="connsiteX32" fmla="*/ 2527610 w 3568391"/>
                <a:gd name="connsiteY32" fmla="*/ 988741 h 1776761"/>
                <a:gd name="connsiteX33" fmla="*/ 2483005 w 3568391"/>
                <a:gd name="connsiteY33" fmla="*/ 498088 h 1776761"/>
                <a:gd name="connsiteX34" fmla="*/ 2416098 w 3568391"/>
                <a:gd name="connsiteY34" fmla="*/ 698809 h 1776761"/>
                <a:gd name="connsiteX35" fmla="*/ 2245113 w 3568391"/>
                <a:gd name="connsiteY35" fmla="*/ 914400 h 1776761"/>
                <a:gd name="connsiteX36" fmla="*/ 1947747 w 3568391"/>
                <a:gd name="connsiteY36" fmla="*/ 1144858 h 1776761"/>
                <a:gd name="connsiteX37" fmla="*/ 1129991 w 3568391"/>
                <a:gd name="connsiteY37" fmla="*/ 1471961 h 1776761"/>
                <a:gd name="connsiteX38" fmla="*/ 557561 w 3568391"/>
                <a:gd name="connsiteY38" fmla="*/ 1680117 h 1776761"/>
                <a:gd name="connsiteX39" fmla="*/ 275064 w 3568391"/>
                <a:gd name="connsiteY39" fmla="*/ 1776761 h 1776761"/>
                <a:gd name="connsiteX40" fmla="*/ 0 w 3568391"/>
                <a:gd name="connsiteY40" fmla="*/ 1776761 h 1776761"/>
                <a:gd name="connsiteX41" fmla="*/ 0 w 3568391"/>
                <a:gd name="connsiteY41" fmla="*/ 1613209 h 17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68391" h="1776761">
                  <a:moveTo>
                    <a:pt x="0" y="1613209"/>
                  </a:moveTo>
                  <a:lnTo>
                    <a:pt x="498088" y="1338146"/>
                  </a:lnTo>
                  <a:lnTo>
                    <a:pt x="899532" y="1070517"/>
                  </a:lnTo>
                  <a:lnTo>
                    <a:pt x="1211766" y="802888"/>
                  </a:lnTo>
                  <a:lnTo>
                    <a:pt x="1576039" y="743414"/>
                  </a:lnTo>
                  <a:lnTo>
                    <a:pt x="1925444" y="750849"/>
                  </a:lnTo>
                  <a:lnTo>
                    <a:pt x="2141035" y="542692"/>
                  </a:lnTo>
                  <a:cubicBezTo>
                    <a:pt x="2148469" y="517912"/>
                    <a:pt x="2156230" y="493227"/>
                    <a:pt x="2163337" y="468351"/>
                  </a:cubicBezTo>
                  <a:cubicBezTo>
                    <a:pt x="2166144" y="458527"/>
                    <a:pt x="2167964" y="448438"/>
                    <a:pt x="2170771" y="438614"/>
                  </a:cubicBezTo>
                  <a:cubicBezTo>
                    <a:pt x="2178989" y="409852"/>
                    <a:pt x="2178205" y="425448"/>
                    <a:pt x="2178205" y="408878"/>
                  </a:cubicBezTo>
                  <a:lnTo>
                    <a:pt x="2193074" y="327102"/>
                  </a:lnTo>
                  <a:lnTo>
                    <a:pt x="2237678" y="163551"/>
                  </a:lnTo>
                  <a:lnTo>
                    <a:pt x="2445835" y="7434"/>
                  </a:lnTo>
                  <a:lnTo>
                    <a:pt x="2579649" y="0"/>
                  </a:lnTo>
                  <a:lnTo>
                    <a:pt x="2676293" y="66907"/>
                  </a:lnTo>
                  <a:lnTo>
                    <a:pt x="2706030" y="267629"/>
                  </a:lnTo>
                  <a:lnTo>
                    <a:pt x="2795239" y="1427356"/>
                  </a:lnTo>
                  <a:lnTo>
                    <a:pt x="2995961" y="825190"/>
                  </a:lnTo>
                  <a:lnTo>
                    <a:pt x="3122342" y="631902"/>
                  </a:lnTo>
                  <a:lnTo>
                    <a:pt x="3256156" y="631902"/>
                  </a:lnTo>
                  <a:lnTo>
                    <a:pt x="3360235" y="691375"/>
                  </a:lnTo>
                  <a:lnTo>
                    <a:pt x="3516352" y="1011044"/>
                  </a:lnTo>
                  <a:lnTo>
                    <a:pt x="3568391" y="1776761"/>
                  </a:lnTo>
                  <a:lnTo>
                    <a:pt x="3389971" y="1761892"/>
                  </a:lnTo>
                  <a:lnTo>
                    <a:pt x="3345366" y="1516566"/>
                  </a:lnTo>
                  <a:lnTo>
                    <a:pt x="3248722" y="1137424"/>
                  </a:lnTo>
                  <a:lnTo>
                    <a:pt x="3196683" y="1219200"/>
                  </a:lnTo>
                  <a:lnTo>
                    <a:pt x="3129776" y="1457092"/>
                  </a:lnTo>
                  <a:lnTo>
                    <a:pt x="2936488" y="1657814"/>
                  </a:lnTo>
                  <a:lnTo>
                    <a:pt x="2891883" y="1747024"/>
                  </a:lnTo>
                  <a:lnTo>
                    <a:pt x="2609386" y="1754458"/>
                  </a:lnTo>
                  <a:lnTo>
                    <a:pt x="2564781" y="1338146"/>
                  </a:lnTo>
                  <a:lnTo>
                    <a:pt x="2527610" y="988741"/>
                  </a:lnTo>
                  <a:lnTo>
                    <a:pt x="2483005" y="498088"/>
                  </a:lnTo>
                  <a:lnTo>
                    <a:pt x="2416098" y="698809"/>
                  </a:lnTo>
                  <a:lnTo>
                    <a:pt x="2245113" y="914400"/>
                  </a:lnTo>
                  <a:lnTo>
                    <a:pt x="1947747" y="1144858"/>
                  </a:lnTo>
                  <a:lnTo>
                    <a:pt x="1129991" y="1471961"/>
                  </a:lnTo>
                  <a:lnTo>
                    <a:pt x="557561" y="1680117"/>
                  </a:lnTo>
                  <a:lnTo>
                    <a:pt x="275064" y="1776761"/>
                  </a:lnTo>
                  <a:lnTo>
                    <a:pt x="0" y="1776761"/>
                  </a:lnTo>
                  <a:lnTo>
                    <a:pt x="0" y="1613209"/>
                  </a:lnTo>
                  <a:close/>
                </a:path>
              </a:pathLst>
            </a:custGeom>
            <a:solidFill>
              <a:schemeClr val="bg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28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Lidar </a:t>
            </a:r>
            <a:r>
              <a:rPr lang="en-US" dirty="0" smtClean="0"/>
              <a:t>approaches can support many applications in </a:t>
            </a:r>
            <a:r>
              <a:rPr lang="en-US" dirty="0"/>
              <a:t>forest inventory and </a:t>
            </a:r>
            <a:r>
              <a:rPr lang="en-US" dirty="0" smtClean="0"/>
              <a:t>monitoring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u="sng" dirty="0" smtClean="0"/>
              <a:t>Diameter densities are required for forestry applications</a:t>
            </a:r>
          </a:p>
          <a:p>
            <a:pPr marL="0" indent="0">
              <a:buNone/>
            </a:pPr>
            <a:r>
              <a:rPr lang="en-US" dirty="0" smtClean="0"/>
              <a:t>- Lidar literature (on diameters) unclear on performance</a:t>
            </a:r>
          </a:p>
          <a:p>
            <a:endParaRPr lang="en-US" dirty="0" smtClean="0"/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Performance measures: p-values &amp; indices* </a:t>
            </a:r>
          </a:p>
          <a:p>
            <a:pPr lvl="1"/>
            <a:r>
              <a:rPr lang="en-US" dirty="0" smtClean="0"/>
              <a:t>No comparisons with traditional approaches</a:t>
            </a:r>
          </a:p>
          <a:p>
            <a:pPr lvl="1"/>
            <a:r>
              <a:rPr lang="en-US" dirty="0" smtClean="0"/>
              <a:t>No Asymptotic properties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824" y="6172200"/>
            <a:ext cx="664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 am OK, with indices, but the suggested indices may not be enough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36298" y="2514600"/>
            <a:ext cx="3539956" cy="3581400"/>
            <a:chOff x="3505200" y="1752600"/>
            <a:chExt cx="3539956" cy="3581400"/>
          </a:xfrm>
        </p:grpSpPr>
        <p:sp>
          <p:nvSpPr>
            <p:cNvPr id="7" name="Rectangle 6"/>
            <p:cNvSpPr/>
            <p:nvPr/>
          </p:nvSpPr>
          <p:spPr>
            <a:xfrm>
              <a:off x="3505200" y="1752600"/>
              <a:ext cx="3539956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1" r="2040"/>
            <a:stretch/>
          </p:blipFill>
          <p:spPr bwMode="auto">
            <a:xfrm>
              <a:off x="3962400" y="1779722"/>
              <a:ext cx="2904642" cy="3129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864648" y="4940110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Lidar x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669292" y="3089750"/>
              <a:ext cx="2129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Field-Derived 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02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kNN</a:t>
            </a:r>
            <a:r>
              <a:rPr lang="en-US" dirty="0" smtClean="0"/>
              <a:t> – a flexible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Multivariate</a:t>
            </a:r>
          </a:p>
          <a:p>
            <a:r>
              <a:rPr lang="en-US" dirty="0" smtClean="0"/>
              <a:t>Conceptually simple</a:t>
            </a:r>
          </a:p>
          <a:p>
            <a:r>
              <a:rPr lang="en-US" dirty="0" smtClean="0"/>
              <a:t>Works well with some response variables</a:t>
            </a:r>
          </a:p>
          <a:p>
            <a:r>
              <a:rPr lang="en-US" dirty="0" smtClean="0"/>
              <a:t>Realistic answers (can’t over-extrapolate)</a:t>
            </a:r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impute a tree list </a:t>
            </a:r>
            <a:r>
              <a:rPr lang="en-US" dirty="0" smtClean="0"/>
              <a:t>directly (</a:t>
            </a:r>
            <a:r>
              <a:rPr lang="en-US" dirty="0" err="1" smtClean="0"/>
              <a:t>kNN</a:t>
            </a:r>
            <a:r>
              <a:rPr lang="en-US" dirty="0" smtClean="0"/>
              <a:t> </a:t>
            </a:r>
            <a:r>
              <a:rPr lang="en-US" dirty="0"/>
              <a:t>TL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need for theoretical distribution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</a:t>
            </a:r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 statistics often not provided</a:t>
            </a:r>
          </a:p>
          <a:p>
            <a:r>
              <a:rPr lang="en-US" dirty="0" smtClean="0"/>
              <a:t>Sampling inference not well described in literature</a:t>
            </a:r>
          </a:p>
          <a:p>
            <a:r>
              <a:rPr lang="en-US" dirty="0" smtClean="0"/>
              <a:t>People don’t understand limitations in results</a:t>
            </a:r>
          </a:p>
          <a:p>
            <a:r>
              <a:rPr lang="en-US" dirty="0" smtClean="0"/>
              <a:t>Can’t extrapolate</a:t>
            </a:r>
          </a:p>
          <a:p>
            <a:r>
              <a:rPr lang="en-US" dirty="0" smtClean="0"/>
              <a:t>Imputed values may be noisier than using mean…</a:t>
            </a:r>
          </a:p>
          <a:p>
            <a:r>
              <a:rPr lang="en-US" dirty="0" smtClean="0"/>
              <a:t>Poorer performance than OLS (NLS) usually</a:t>
            </a:r>
          </a:p>
        </p:txBody>
      </p:sp>
    </p:spTree>
    <p:extLst>
      <p:ext uri="{BB962C8B-B14F-4D97-AF65-F5344CB8AC3E}">
        <p14:creationId xmlns:p14="http://schemas.microsoft.com/office/powerpoint/2010/main" val="28965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4798</TotalTime>
  <Words>1342</Words>
  <Application>Microsoft Office PowerPoint</Application>
  <PresentationFormat>On-screen Show (4:3)</PresentationFormat>
  <Paragraphs>283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Properties of a kNN tree-list imputation strategy for prediction of diameter densities from lidar</vt:lpstr>
      <vt:lpstr>Note</vt:lpstr>
      <vt:lpstr>Please!</vt:lpstr>
      <vt:lpstr>Overview</vt:lpstr>
      <vt:lpstr>Conclusion</vt:lpstr>
      <vt:lpstr>Aside: Brief Survey</vt:lpstr>
      <vt:lpstr>Study Context</vt:lpstr>
      <vt:lpstr>kNN – a flexible solution</vt:lpstr>
      <vt:lpstr>KNN weaknesses</vt:lpstr>
      <vt:lpstr>kNN TL Imputation</vt:lpstr>
      <vt:lpstr>kNN Components</vt:lpstr>
      <vt:lpstr>Distance Metrics</vt:lpstr>
      <vt:lpstr>Study Objectives</vt:lpstr>
      <vt:lpstr>“Enable relative, absolute, comparative inference”</vt:lpstr>
      <vt:lpstr>Indices – Residual Computation</vt:lpstr>
      <vt:lpstr>Proposed Indices – index I</vt:lpstr>
      <vt:lpstr>Proposed Indices – index K</vt:lpstr>
      <vt:lpstr>Proposed Indices – index kn</vt:lpstr>
      <vt:lpstr>Why these indices</vt:lpstr>
      <vt:lpstr>Study Area</vt:lpstr>
      <vt:lpstr>FR Design</vt:lpstr>
      <vt:lpstr>Traditional Inventory System (TIS)</vt:lpstr>
      <vt:lpstr>Results</vt:lpstr>
      <vt:lpstr>         Results: Point /Plot</vt:lpstr>
      <vt:lpstr>Results Stratum: Setup</vt:lpstr>
      <vt:lpstr>Results Stand: Setup</vt:lpstr>
      <vt:lpstr>TIS vs kNN</vt:lpstr>
      <vt:lpstr>Tract</vt:lpstr>
      <vt:lpstr>kNN strategy Components</vt:lpstr>
      <vt:lpstr>New Index</vt:lpstr>
      <vt:lpstr>kNN: k &amp; distance metric</vt:lpstr>
      <vt:lpstr>kNN: Predictors</vt:lpstr>
      <vt:lpstr>kNN: Responses</vt:lpstr>
      <vt:lpstr>kNN: Stratification</vt:lpstr>
      <vt:lpstr>Conclusion - Revisited</vt:lpstr>
      <vt:lpstr>Thank you!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Strunk, Jacob</dc:creator>
  <cp:lastModifiedBy>Strunk, Jacob</cp:lastModifiedBy>
  <cp:revision>136</cp:revision>
  <dcterms:created xsi:type="dcterms:W3CDTF">2013-05-06T20:30:13Z</dcterms:created>
  <dcterms:modified xsi:type="dcterms:W3CDTF">2013-11-15T14:18:41Z</dcterms:modified>
</cp:coreProperties>
</file>