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0" r:id="rId3"/>
    <p:sldId id="281" r:id="rId4"/>
    <p:sldId id="282" r:id="rId5"/>
    <p:sldId id="283" r:id="rId6"/>
    <p:sldId id="260" r:id="rId7"/>
    <p:sldId id="297" r:id="rId8"/>
    <p:sldId id="298" r:id="rId9"/>
    <p:sldId id="304" r:id="rId10"/>
    <p:sldId id="295" r:id="rId11"/>
    <p:sldId id="296" r:id="rId12"/>
    <p:sldId id="302" r:id="rId13"/>
    <p:sldId id="314" r:id="rId14"/>
    <p:sldId id="299" r:id="rId15"/>
    <p:sldId id="303" r:id="rId16"/>
    <p:sldId id="300" r:id="rId17"/>
    <p:sldId id="301" r:id="rId18"/>
    <p:sldId id="315" r:id="rId19"/>
    <p:sldId id="306" r:id="rId20"/>
    <p:sldId id="307" r:id="rId21"/>
    <p:sldId id="310" r:id="rId22"/>
    <p:sldId id="308" r:id="rId23"/>
    <p:sldId id="309" r:id="rId24"/>
    <p:sldId id="313" r:id="rId25"/>
    <p:sldId id="312" r:id="rId26"/>
    <p:sldId id="311" r:id="rId27"/>
    <p:sldId id="316" r:id="rId28"/>
    <p:sldId id="291" r:id="rId29"/>
  </p:sldIdLst>
  <p:sldSz cx="9144000" cy="6858000" type="screen4x3"/>
  <p:notesSz cx="6858000" cy="92964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85346" autoAdjust="0"/>
  </p:normalViewPr>
  <p:slideViewPr>
    <p:cSldViewPr>
      <p:cViewPr varScale="1">
        <p:scale>
          <a:sx n="63" d="100"/>
          <a:sy n="63" d="100"/>
        </p:scale>
        <p:origin x="-13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55788" cy="78055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Junhui\folret\tree%20level%20SNC%20rating\tree_plot_fr_loss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6.2370320486255022E-2"/>
          <c:y val="5.6847669984648165E-2"/>
          <c:w val="0.9045146083713218"/>
          <c:h val="0.79769103154558574"/>
        </c:manualLayout>
      </c:layout>
      <c:scatterChart>
        <c:scatterStyle val="smoothMarker"/>
        <c:ser>
          <c:idx val="0"/>
          <c:order val="0"/>
          <c:tx>
            <c:strRef>
              <c:f>multiplier!$B$3</c:f>
              <c:strCache>
                <c:ptCount val="1"/>
                <c:pt idx="0">
                  <c:v>Both FR, treeFR=plotFR+0.75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multiplier!$A$4:$A$33</c:f>
              <c:numCache>
                <c:formatCode>General</c:formatCode>
                <c:ptCount val="30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1.7000000000000004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3.8499999999999992</c:v>
                </c:pt>
              </c:numCache>
            </c:numRef>
          </c:xVal>
          <c:yVal>
            <c:numRef>
              <c:f>multiplier!$B$4:$B$33</c:f>
              <c:numCache>
                <c:formatCode>General</c:formatCode>
                <c:ptCount val="30"/>
                <c:pt idx="0">
                  <c:v>0.63783558658153172</c:v>
                </c:pt>
                <c:pt idx="1">
                  <c:v>0.67827531587217749</c:v>
                </c:pt>
                <c:pt idx="2">
                  <c:v>0.71392688051359898</c:v>
                </c:pt>
                <c:pt idx="3">
                  <c:v>0.74555335622052532</c:v>
                </c:pt>
                <c:pt idx="4">
                  <c:v>0.77377454749395369</c:v>
                </c:pt>
                <c:pt idx="5">
                  <c:v>0.79909556857992392</c:v>
                </c:pt>
                <c:pt idx="6">
                  <c:v>0.8219302593781973</c:v>
                </c:pt>
                <c:pt idx="7">
                  <c:v>0.84261979579157464</c:v>
                </c:pt>
                <c:pt idx="8">
                  <c:v>0.86144730039752704</c:v>
                </c:pt>
                <c:pt idx="9">
                  <c:v>0.87864927368034185</c:v>
                </c:pt>
                <c:pt idx="10">
                  <c:v>0.89442454844212693</c:v>
                </c:pt>
                <c:pt idx="11">
                  <c:v>0.9089413301919026</c:v>
                </c:pt>
                <c:pt idx="12">
                  <c:v>0.92234276089066136</c:v>
                </c:pt>
                <c:pt idx="13">
                  <c:v>0.93475134136162197</c:v>
                </c:pt>
                <c:pt idx="14">
                  <c:v>0.94627246812097288</c:v>
                </c:pt>
                <c:pt idx="15">
                  <c:v>0.95699727963402859</c:v>
                </c:pt>
                <c:pt idx="16">
                  <c:v>0.96700496103315714</c:v>
                </c:pt>
                <c:pt idx="17">
                  <c:v>0.97636462165399152</c:v>
                </c:pt>
                <c:pt idx="18">
                  <c:v>0.9851368335673627</c:v>
                </c:pt>
                <c:pt idx="19">
                  <c:v>0.99337489946826529</c:v>
                </c:pt>
                <c:pt idx="20">
                  <c:v>1.0011259032227871</c:v>
                </c:pt>
                <c:pt idx="21">
                  <c:v>1.0084315848727969</c:v>
                </c:pt>
                <c:pt idx="22">
                  <c:v>1.0153290730688345</c:v>
                </c:pt>
                <c:pt idx="23">
                  <c:v>1.0218515010860882</c:v>
                </c:pt>
                <c:pt idx="24">
                  <c:v>1.0280285272878271</c:v>
                </c:pt>
                <c:pt idx="25">
                  <c:v>1.0338867767709226</c:v>
                </c:pt>
                <c:pt idx="26">
                  <c:v>1.0394502176866161</c:v>
                </c:pt>
                <c:pt idx="27">
                  <c:v>1.0447404831716061</c:v>
                </c:pt>
                <c:pt idx="28">
                  <c:v>1.049777147794996</c:v>
                </c:pt>
                <c:pt idx="29">
                  <c:v>1.0522059932621692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multiplier!$C$3</c:f>
              <c:strCache>
                <c:ptCount val="1"/>
                <c:pt idx="0">
                  <c:v>Both FR, treeFR=plotFR-0.75</c:v>
                </c:pt>
              </c:strCache>
            </c:strRef>
          </c:tx>
          <c:spPr>
            <a:ln w="38100">
              <a:solidFill>
                <a:srgbClr val="FFFF00"/>
              </a:solidFill>
              <a:prstDash val="dash"/>
            </a:ln>
          </c:spPr>
          <c:marker>
            <c:symbol val="none"/>
          </c:marker>
          <c:xVal>
            <c:numRef>
              <c:f>multiplier!$A$4:$A$33</c:f>
              <c:numCache>
                <c:formatCode>General</c:formatCode>
                <c:ptCount val="30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1.7000000000000004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3.8499999999999992</c:v>
                </c:pt>
              </c:numCache>
            </c:numRef>
          </c:xVal>
          <c:yVal>
            <c:numRef>
              <c:f>multiplier!$C$4:$C$33</c:f>
              <c:numCache>
                <c:formatCode>General</c:formatCode>
                <c:ptCount val="30"/>
                <c:pt idx="0">
                  <c:v>0.56232786117461253</c:v>
                </c:pt>
                <c:pt idx="1">
                  <c:v>0.59798028784520008</c:v>
                </c:pt>
                <c:pt idx="2">
                  <c:v>0.62941137841790551</c:v>
                </c:pt>
                <c:pt idx="3">
                  <c:v>0.65729387480868018</c:v>
                </c:pt>
                <c:pt idx="4">
                  <c:v>0.68217420833418863</c:v>
                </c:pt>
                <c:pt idx="5">
                  <c:v>0.70449769722314026</c:v>
                </c:pt>
                <c:pt idx="6">
                  <c:v>0.72462919052221331</c:v>
                </c:pt>
                <c:pt idx="7">
                  <c:v>0.74286947533037662</c:v>
                </c:pt>
                <c:pt idx="8">
                  <c:v>0.75946815784205968</c:v>
                </c:pt>
                <c:pt idx="9">
                  <c:v>0.77463374133662577</c:v>
                </c:pt>
                <c:pt idx="10">
                  <c:v>0.78854152055568805</c:v>
                </c:pt>
                <c:pt idx="11">
                  <c:v>0.80133978864267319</c:v>
                </c:pt>
                <c:pt idx="12">
                  <c:v>0.81315474224521844</c:v>
                </c:pt>
                <c:pt idx="13">
                  <c:v>0.82409438039530192</c:v>
                </c:pt>
                <c:pt idx="14">
                  <c:v>0.83425162264581654</c:v>
                </c:pt>
                <c:pt idx="15">
                  <c:v>0.84370681838357664</c:v>
                </c:pt>
                <c:pt idx="16">
                  <c:v>0.85252977871203628</c:v>
                </c:pt>
                <c:pt idx="17">
                  <c:v>0.8607814317225595</c:v>
                </c:pt>
                <c:pt idx="18">
                  <c:v>0.86851517889313368</c:v>
                </c:pt>
                <c:pt idx="19">
                  <c:v>0.87577801288315604</c:v>
                </c:pt>
                <c:pt idx="20">
                  <c:v>0.88261144371538081</c:v>
                </c:pt>
                <c:pt idx="21">
                  <c:v>0.88905227019652844</c:v>
                </c:pt>
                <c:pt idx="22">
                  <c:v>0.8951332256439074</c:v>
                </c:pt>
                <c:pt idx="23">
                  <c:v>0.90088352097669744</c:v>
                </c:pt>
                <c:pt idx="24">
                  <c:v>0.90632930356631392</c:v>
                </c:pt>
                <c:pt idx="25">
                  <c:v>0.91149404659940803</c:v>
                </c:pt>
                <c:pt idx="26">
                  <c:v>0.91639888084934451</c:v>
                </c:pt>
                <c:pt idx="27">
                  <c:v>0.92106287849670609</c:v>
                </c:pt>
                <c:pt idx="28">
                  <c:v>0.92550329685013255</c:v>
                </c:pt>
                <c:pt idx="29">
                  <c:v>0.92764461274001453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multiplier!$D$3</c:f>
              <c:strCache>
                <c:ptCount val="1"/>
                <c:pt idx="0">
                  <c:v>Both FR, treeFR=plotFR</c:v>
                </c:pt>
              </c:strCache>
            </c:strRef>
          </c:tx>
          <c:spPr>
            <a:ln w="41275"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multiplier!$A$4:$A$33</c:f>
              <c:numCache>
                <c:formatCode>General</c:formatCode>
                <c:ptCount val="30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1.7000000000000004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3.8499999999999992</c:v>
                </c:pt>
              </c:numCache>
            </c:numRef>
          </c:xVal>
          <c:yVal>
            <c:numRef>
              <c:f>multiplier!$D$4:$D$33</c:f>
              <c:numCache>
                <c:formatCode>General</c:formatCode>
                <c:ptCount val="30"/>
                <c:pt idx="0">
                  <c:v>0.60618889330219561</c:v>
                </c:pt>
                <c:pt idx="1">
                  <c:v>0.64462217495008822</c:v>
                </c:pt>
                <c:pt idx="2">
                  <c:v>0.6785048603460252</c:v>
                </c:pt>
                <c:pt idx="3">
                  <c:v>0.70856216462812138</c:v>
                </c:pt>
                <c:pt idx="4">
                  <c:v>0.73538314022999351</c:v>
                </c:pt>
                <c:pt idx="5">
                  <c:v>0.75944783977372798</c:v>
                </c:pt>
                <c:pt idx="6">
                  <c:v>0.78114957018060194</c:v>
                </c:pt>
                <c:pt idx="7">
                  <c:v>0.80081257965390251</c:v>
                </c:pt>
                <c:pt idx="8">
                  <c:v>0.81870594343106684</c:v>
                </c:pt>
                <c:pt idx="9">
                  <c:v>0.83505442784663531</c:v>
                </c:pt>
                <c:pt idx="10">
                  <c:v>0.85004700046340764</c:v>
                </c:pt>
                <c:pt idx="11">
                  <c:v>0.86384352114731722</c:v>
                </c:pt>
                <c:pt idx="12">
                  <c:v>0.87658002976309768</c:v>
                </c:pt>
                <c:pt idx="13">
                  <c:v>0.88837294916330889</c:v>
                </c:pt>
                <c:pt idx="14">
                  <c:v>0.89932244653656757</c:v>
                </c:pt>
                <c:pt idx="15">
                  <c:v>0.90951513844455112</c:v>
                </c:pt>
                <c:pt idx="16">
                  <c:v>0.91902628118961549</c:v>
                </c:pt>
                <c:pt idx="17">
                  <c:v>0.92792155519562725</c:v>
                </c:pt>
                <c:pt idx="18">
                  <c:v>0.93625852720447778</c:v>
                </c:pt>
                <c:pt idx="19">
                  <c:v>0.94408785525778183</c:v>
                </c:pt>
                <c:pt idx="20">
                  <c:v>0.95145428712013158</c:v>
                </c:pt>
                <c:pt idx="21">
                  <c:v>0.9583974918697642</c:v>
                </c:pt>
                <c:pt idx="22">
                  <c:v>0.96495275599124408</c:v>
                </c:pt>
                <c:pt idx="23">
                  <c:v>0.97115156882734255</c:v>
                </c:pt>
                <c:pt idx="24">
                  <c:v>0.97702211721928678</c:v>
                </c:pt>
                <c:pt idx="25">
                  <c:v>0.98258970523970157</c:v>
                </c:pt>
                <c:pt idx="26">
                  <c:v>0.98787711184194438</c:v>
                </c:pt>
                <c:pt idx="27">
                  <c:v>0.99290489681833294</c:v>
                </c:pt>
                <c:pt idx="28">
                  <c:v>0.99769166353097605</c:v>
                </c:pt>
                <c:pt idx="29">
                  <c:v>1</c:v>
                </c:pt>
              </c:numCache>
            </c:numRef>
          </c:yVal>
          <c:smooth val="1"/>
        </c:ser>
        <c:ser>
          <c:idx val="4"/>
          <c:order val="3"/>
          <c:tx>
            <c:v>treeFR</c:v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multiplier!$I$4:$I$42</c:f>
              <c:numCache>
                <c:formatCode>General</c:formatCode>
                <c:ptCount val="39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1.7000000000000004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4.7699999999999996</c:v>
                </c:pt>
              </c:numCache>
            </c:numRef>
          </c:xVal>
          <c:yVal>
            <c:numRef>
              <c:f>multiplier!$K$4:$K$42</c:f>
              <c:numCache>
                <c:formatCode>General</c:formatCode>
                <c:ptCount val="39"/>
                <c:pt idx="0">
                  <c:v>0.62756056522958958</c:v>
                </c:pt>
                <c:pt idx="1">
                  <c:v>0.6621095950920417</c:v>
                </c:pt>
                <c:pt idx="2">
                  <c:v>0.69234901446941144</c:v>
                </c:pt>
                <c:pt idx="3">
                  <c:v>0.7190124305101413</c:v>
                </c:pt>
                <c:pt idx="4">
                  <c:v>0.74268259235269318</c:v>
                </c:pt>
                <c:pt idx="5">
                  <c:v>0.7638261299312169</c:v>
                </c:pt>
                <c:pt idx="6">
                  <c:v>0.78281992182509552</c:v>
                </c:pt>
                <c:pt idx="7">
                  <c:v>0.79997100139937471</c:v>
                </c:pt>
                <c:pt idx="8">
                  <c:v>0.81553161149783671</c:v>
                </c:pt>
                <c:pt idx="9">
                  <c:v>0.82971065099159713</c:v>
                </c:pt>
                <c:pt idx="10">
                  <c:v>0.8426824398859275</c:v>
                </c:pt>
                <c:pt idx="11">
                  <c:v>0.85459348431370163</c:v>
                </c:pt>
                <c:pt idx="12">
                  <c:v>0.86556774063762187</c:v>
                </c:pt>
                <c:pt idx="13">
                  <c:v>0.87571074515734237</c:v>
                </c:pt>
                <c:pt idx="14">
                  <c:v>0.88511287977477748</c:v>
                </c:pt>
                <c:pt idx="15">
                  <c:v>0.89385197432145003</c:v>
                </c:pt>
                <c:pt idx="16">
                  <c:v>0.90199539561665953</c:v>
                </c:pt>
                <c:pt idx="17">
                  <c:v>0.90960173631240615</c:v>
                </c:pt>
                <c:pt idx="18">
                  <c:v>0.91672218934871053</c:v>
                </c:pt>
                <c:pt idx="19">
                  <c:v>0.92340167366462678</c:v>
                </c:pt>
                <c:pt idx="20">
                  <c:v>0.92967976174898104</c:v>
                </c:pt>
                <c:pt idx="21">
                  <c:v>0.93559144829011465</c:v>
                </c:pt>
                <c:pt idx="22">
                  <c:v>0.94116779060643718</c:v>
                </c:pt>
                <c:pt idx="23">
                  <c:v>0.94643644499655744</c:v>
                </c:pt>
                <c:pt idx="24">
                  <c:v>0.95142211812188038</c:v>
                </c:pt>
                <c:pt idx="25">
                  <c:v>0.95614694864811633</c:v>
                </c:pt>
                <c:pt idx="26">
                  <c:v>0.96063083134733562</c:v>
                </c:pt>
                <c:pt idx="27">
                  <c:v>0.96489169349326265</c:v>
                </c:pt>
                <c:pt idx="28">
                  <c:v>0.96894573151614405</c:v>
                </c:pt>
                <c:pt idx="29">
                  <c:v>0.9728076144046377</c:v>
                </c:pt>
                <c:pt idx="30">
                  <c:v>0.97649065916380073</c:v>
                </c:pt>
                <c:pt idx="31">
                  <c:v>0.98000698269443476</c:v>
                </c:pt>
                <c:pt idx="32">
                  <c:v>0.98336763369916969</c:v>
                </c:pt>
                <c:pt idx="33">
                  <c:v>0.98658270760594147</c:v>
                </c:pt>
                <c:pt idx="34">
                  <c:v>0.98966144699988745</c:v>
                </c:pt>
                <c:pt idx="35">
                  <c:v>0.99261232964672996</c:v>
                </c:pt>
                <c:pt idx="36">
                  <c:v>0.99544314585627047</c:v>
                </c:pt>
                <c:pt idx="37">
                  <c:v>0.99816106665915505</c:v>
                </c:pt>
                <c:pt idx="38">
                  <c:v>1</c:v>
                </c:pt>
              </c:numCache>
            </c:numRef>
          </c:yVal>
          <c:smooth val="1"/>
        </c:ser>
        <c:ser>
          <c:idx val="3"/>
          <c:order val="4"/>
          <c:tx>
            <c:v>plotFR</c:v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multiplier!$M$4:$M$33</c:f>
              <c:numCache>
                <c:formatCode>General</c:formatCode>
                <c:ptCount val="30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1.7000000000000004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3.8499999999999992</c:v>
                </c:pt>
              </c:numCache>
            </c:numRef>
          </c:xVal>
          <c:yVal>
            <c:numRef>
              <c:f>multiplier!$O$4:$O$33</c:f>
              <c:numCache>
                <c:formatCode>General</c:formatCode>
                <c:ptCount val="30"/>
                <c:pt idx="0">
                  <c:v>0.59577886402270008</c:v>
                </c:pt>
                <c:pt idx="1">
                  <c:v>0.63490130695570524</c:v>
                </c:pt>
                <c:pt idx="2">
                  <c:v>0.66945875977911951</c:v>
                </c:pt>
                <c:pt idx="3">
                  <c:v>0.70016478784282887</c:v>
                </c:pt>
                <c:pt idx="4">
                  <c:v>0.7276027884145958</c:v>
                </c:pt>
                <c:pt idx="5">
                  <c:v>0.75225063880064169</c:v>
                </c:pt>
                <c:pt idx="6">
                  <c:v>0.77450147529959779</c:v>
                </c:pt>
                <c:pt idx="7">
                  <c:v>0.79468050464727402</c:v>
                </c:pt>
                <c:pt idx="8">
                  <c:v>0.81305836613080462</c:v>
                </c:pt>
                <c:pt idx="9">
                  <c:v>0.82986168172623986</c:v>
                </c:pt>
                <c:pt idx="10">
                  <c:v>0.84528137888983568</c:v>
                </c:pt>
                <c:pt idx="11">
                  <c:v>0.85947927145696268</c:v>
                </c:pt>
                <c:pt idx="12">
                  <c:v>0.87259328450227402</c:v>
                </c:pt>
                <c:pt idx="13">
                  <c:v>0.88474162360476982</c:v>
                </c:pt>
                <c:pt idx="14">
                  <c:v>0.89602612032318174</c:v>
                </c:pt>
                <c:pt idx="15">
                  <c:v>0.90653493219866821</c:v>
                </c:pt>
                <c:pt idx="16">
                  <c:v>0.91634473453572018</c:v>
                </c:pt>
                <c:pt idx="17">
                  <c:v>0.92552250988840001</c:v>
                </c:pt>
                <c:pt idx="18">
                  <c:v>0.93412701732809056</c:v>
                </c:pt>
                <c:pt idx="19">
                  <c:v>0.94221000538811761</c:v>
                </c:pt>
                <c:pt idx="20">
                  <c:v>0.94981721868268965</c:v>
                </c:pt>
                <c:pt idx="21">
                  <c:v>0.95698923753193699</c:v>
                </c:pt>
                <c:pt idx="22">
                  <c:v>0.96376218170243566</c:v>
                </c:pt>
                <c:pt idx="23">
                  <c:v>0.97016830300231516</c:v>
                </c:pt>
                <c:pt idx="24">
                  <c:v>0.9762364865092743</c:v>
                </c:pt>
                <c:pt idx="25">
                  <c:v>0.98199267632654019</c:v>
                </c:pt>
                <c:pt idx="26">
                  <c:v>0.98746023870597244</c:v>
                </c:pt>
                <c:pt idx="27">
                  <c:v>0.992660272960465</c:v>
                </c:pt>
                <c:pt idx="28">
                  <c:v>0.9976118786662076</c:v>
                </c:pt>
                <c:pt idx="29">
                  <c:v>1</c:v>
                </c:pt>
              </c:numCache>
            </c:numRef>
          </c:yVal>
          <c:smooth val="1"/>
        </c:ser>
        <c:axId val="60523264"/>
        <c:axId val="60525184"/>
      </c:scatterChart>
      <c:valAx>
        <c:axId val="60523264"/>
        <c:scaling>
          <c:orientation val="minMax"/>
          <c:max val="5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foliage retention (yr)</a:t>
                </a:r>
              </a:p>
            </c:rich>
          </c:tx>
          <c:layout/>
        </c:title>
        <c:numFmt formatCode="General" sourceLinked="1"/>
        <c:majorTickMark val="in"/>
        <c:tickLblPos val="nextTo"/>
        <c:crossAx val="60525184"/>
        <c:crosses val="autoZero"/>
        <c:crossBetween val="midCat"/>
      </c:valAx>
      <c:valAx>
        <c:axId val="60525184"/>
        <c:scaling>
          <c:orientation val="minMax"/>
        </c:scaling>
        <c:axPos val="l"/>
        <c:numFmt formatCode="General" sourceLinked="1"/>
        <c:majorTickMark val="in"/>
        <c:tickLblPos val="nextTo"/>
        <c:crossAx val="605232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8858526730211377"/>
          <c:y val="0.44113281830337248"/>
          <c:w val="0.5092217502417461"/>
          <c:h val="0.33149234883375439"/>
        </c:manualLayout>
      </c:layout>
    </c:legend>
    <c:plotVisOnly val="1"/>
    <c:dispBlanksAs val="gap"/>
  </c:chart>
  <c:txPr>
    <a:bodyPr/>
    <a:lstStyle/>
    <a:p>
      <a:pPr>
        <a:defRPr sz="20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Header Placeholder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1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651676B-A0D0-4731-BE89-0968757166D6}" type="datetime1">
              <a:rPr lang="en-US"/>
              <a:pPr/>
              <a:t>11/14/2013</a:t>
            </a:fld>
            <a:endParaRPr lang="en-US"/>
          </a:p>
        </p:txBody>
      </p:sp>
      <p:sp>
        <p:nvSpPr>
          <p:cNvPr id="2052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</p:sp>
      <p:sp>
        <p:nvSpPr>
          <p:cNvPr id="2053" name="Notes Placeholder 4"/>
          <p:cNvSpPr>
            <a:spLocks noGrp="1" noRot="1" noChangeAspect="1" noChangeArrowheads="1"/>
          </p:cNvSpPr>
          <p:nvPr/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anchor="ctr"/>
          <a:lstStyle/>
          <a:p>
            <a:pPr defTabSz="0" eaLnBrk="0" hangingPunct="0">
              <a:spcBef>
                <a:spcPct val="30000"/>
              </a:spcBef>
            </a:pPr>
            <a:r>
              <a:rPr lang="en-US" altLang="zh-CN" sz="1200"/>
              <a:t>Click to edit Master text styles</a:t>
            </a:r>
          </a:p>
          <a:p>
            <a:pPr defTabSz="0" eaLnBrk="0" hangingPunct="0">
              <a:spcBef>
                <a:spcPct val="30000"/>
              </a:spcBef>
            </a:pPr>
            <a:r>
              <a:rPr lang="en-US" altLang="zh-CN" sz="1200"/>
              <a:t>Second level</a:t>
            </a:r>
          </a:p>
          <a:p>
            <a:pPr defTabSz="0" eaLnBrk="0" hangingPunct="0">
              <a:spcBef>
                <a:spcPct val="30000"/>
              </a:spcBef>
            </a:pPr>
            <a:r>
              <a:rPr lang="en-US" altLang="zh-CN" sz="1200"/>
              <a:t>Third level</a:t>
            </a:r>
          </a:p>
          <a:p>
            <a:pPr defTabSz="0" eaLnBrk="0" hangingPunct="0">
              <a:spcBef>
                <a:spcPct val="30000"/>
              </a:spcBef>
            </a:pPr>
            <a:r>
              <a:rPr lang="en-US" altLang="zh-CN" sz="1200"/>
              <a:t>Fourth level</a:t>
            </a:r>
          </a:p>
          <a:p>
            <a:pPr defTabSz="0" eaLnBrk="0" hangingPunct="0">
              <a:spcBef>
                <a:spcPct val="30000"/>
              </a:spcBef>
            </a:pPr>
            <a:r>
              <a:rPr lang="en-US" altLang="zh-CN" sz="1200"/>
              <a:t>Fifth level</a:t>
            </a:r>
          </a:p>
        </p:txBody>
      </p:sp>
      <p:sp>
        <p:nvSpPr>
          <p:cNvPr id="2054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5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7B4812D-F59E-4073-A351-BB10278B41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106480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5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6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651676B-A0D0-4731-BE89-0968757166D6}" type="datetime1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B4812D-F59E-4073-A351-BB10278B41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9675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0" y="0"/>
            <a:ext cx="0" cy="0"/>
          </a:xfrm>
          <a:ln/>
        </p:spPr>
      </p:sp>
      <p:sp>
        <p:nvSpPr>
          <p:cNvPr id="6147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-4265613" y="0"/>
            <a:ext cx="8534401" cy="6400800"/>
          </a:xfrm>
          <a:ln/>
        </p:spPr>
      </p:sp>
      <p:sp>
        <p:nvSpPr>
          <p:cNvPr id="8195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0" y="0"/>
            <a:ext cx="3175" cy="73612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-3622675" y="0"/>
            <a:ext cx="8696325" cy="6523038"/>
          </a:xfrm>
          <a:ln/>
        </p:spPr>
      </p:sp>
      <p:sp>
        <p:nvSpPr>
          <p:cNvPr id="10243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2792413" y="0"/>
            <a:ext cx="895350" cy="673100"/>
          </a:xfrm>
          <a:ln/>
        </p:spPr>
      </p:sp>
      <p:sp>
        <p:nvSpPr>
          <p:cNvPr id="12291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7138988" y="0"/>
            <a:ext cx="0" cy="774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</p:spPr>
      </p:sp>
      <p:sp>
        <p:nvSpPr>
          <p:cNvPr id="14339" name="Rectangle 3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-622300" y="8348663"/>
            <a:ext cx="7045325" cy="9075737"/>
          </a:xfrm>
          <a:prstGeom prst="rect">
            <a:avLst/>
          </a:prstGeom>
          <a:noFill/>
          <a:ln w="1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-1458913" y="0"/>
            <a:ext cx="8636001" cy="6477000"/>
          </a:xfrm>
          <a:ln/>
        </p:spPr>
      </p:sp>
      <p:sp>
        <p:nvSpPr>
          <p:cNvPr id="16387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/>
        </p:spPr>
      </p:sp>
      <p:sp>
        <p:nvSpPr>
          <p:cNvPr id="18435" name="Notes Placeholder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These are three typical braches with different SNC severity. The upper left branch has foliage retention of 4 years, the upper right branch have foliage retention of 2.4 years, and the bottom branch have foliage retention about 0.9 year.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651676B-A0D0-4731-BE89-0968757166D6}" type="datetime1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B4812D-F59E-4073-A351-BB10278B41D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62AB5D-03AD-48EA-B065-5F7B3658E0DE}" type="datetime1">
              <a:rPr lang="en-US" altLang="en-US"/>
              <a:pPr/>
              <a:t>11/14/2013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5CEA5-3208-4476-BFB3-2AB86D9BD6DD}" type="slidenum">
              <a:rPr lang="en-US" altLang="en-US"/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62AB5D-03AD-48EA-B065-5F7B3658E0DE}" type="datetime1">
              <a:rPr lang="en-US" altLang="en-US"/>
              <a:pPr/>
              <a:t>11/14/2013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FA853-2BFA-4344-B212-7CF42DD49FF8}" type="slidenum">
              <a:rPr lang="en-US" altLang="en-US"/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62AB5D-03AD-48EA-B065-5F7B3658E0DE}" type="datetime1">
              <a:rPr lang="en-US" altLang="en-US"/>
              <a:pPr/>
              <a:t>11/14/2013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8FD9F-4BEA-49B1-AFFA-DCC6D197D10B}" type="slidenum">
              <a:rPr lang="en-US" altLang="en-US"/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762AB5D-03AD-48EA-B065-5F7B3658E0DE}" type="datetime1">
              <a:rPr lang="en-US" altLang="en-US"/>
              <a:pPr/>
              <a:t>11/14/2013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14C7166-DDC9-45F8-9896-6475FE9A49CD}" type="slidenum">
              <a:rPr lang="en-US" altLang="en-US"/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62AB5D-03AD-48EA-B065-5F7B3658E0DE}" type="datetime1">
              <a:rPr lang="en-US" altLang="en-US"/>
              <a:pPr/>
              <a:t>11/14/2013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F61E7-B15A-430F-9CBD-C91425874D1E}" type="slidenum">
              <a:rPr lang="en-US" altLang="en-US"/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62AB5D-03AD-48EA-B065-5F7B3658E0DE}" type="datetime1">
              <a:rPr lang="en-US" altLang="en-US"/>
              <a:pPr/>
              <a:t>11/14/2013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7229E-04E9-48E2-BF6B-3318DACEF507}" type="slidenum">
              <a:rPr lang="en-US" altLang="en-US"/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62AB5D-03AD-48EA-B065-5F7B3658E0DE}" type="datetime1">
              <a:rPr lang="en-US" altLang="en-US"/>
              <a:pPr/>
              <a:t>11/14/2013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47573-66E7-43B8-AC08-C096A18C88F8}" type="slidenum">
              <a:rPr lang="en-US" altLang="en-US"/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62AB5D-03AD-48EA-B065-5F7B3658E0DE}" type="datetime1">
              <a:rPr lang="en-US" altLang="en-US"/>
              <a:pPr/>
              <a:t>11/14/2013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AC6E9-7B84-4ABB-9C73-F128CC956908}" type="slidenum">
              <a:rPr lang="en-US" altLang="en-US"/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62AB5D-03AD-48EA-B065-5F7B3658E0DE}" type="datetime1">
              <a:rPr lang="en-US" altLang="en-US"/>
              <a:pPr/>
              <a:t>11/14/2013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ECD4F-EFE6-4673-B8A3-A34DE3007505}" type="slidenum">
              <a:rPr lang="en-US" altLang="en-US"/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62AB5D-03AD-48EA-B065-5F7B3658E0DE}" type="datetime1">
              <a:rPr lang="en-US" altLang="en-US"/>
              <a:pPr/>
              <a:t>11/14/2013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2C381-3A40-44FB-AD4F-A874415DB03A}" type="slidenum">
              <a:rPr lang="en-US" altLang="en-US"/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62AB5D-03AD-48EA-B065-5F7B3658E0DE}" type="datetime1">
              <a:rPr lang="en-US" altLang="en-US"/>
              <a:pPr/>
              <a:t>11/14/2013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90871-0A3E-4E6C-9D0D-ED237329D863}" type="slidenum">
              <a:rPr lang="en-US" altLang="en-US"/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62AB5D-03AD-48EA-B065-5F7B3658E0DE}" type="datetime1">
              <a:rPr lang="en-US" altLang="en-US"/>
              <a:pPr/>
              <a:t>11/14/2013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957F2-F2B6-466E-B990-74C3D280454D}" type="slidenum">
              <a:rPr lang="en-US" altLang="en-US"/>
              <a:pPr/>
              <a:t>‹#›</a:t>
            </a:fld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itchFamily="34" charset="0"/>
              </a:rPr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Calibri" pitchFamily="34" charset="0"/>
              </a:rPr>
              <a:t>Second level</a:t>
            </a:r>
          </a:p>
          <a:p>
            <a:pPr lvl="2"/>
            <a:r>
              <a:rPr lang="en-US" altLang="zh-CN" smtClean="0">
                <a:sym typeface="Calibri" pitchFamily="34" charset="0"/>
              </a:rPr>
              <a:t>Third level</a:t>
            </a:r>
          </a:p>
          <a:p>
            <a:pPr lvl="3"/>
            <a:r>
              <a:rPr lang="en-US" altLang="zh-CN" smtClean="0">
                <a:sym typeface="Calibri" pitchFamily="34" charset="0"/>
              </a:rPr>
              <a:t>Fourth level</a:t>
            </a:r>
          </a:p>
          <a:p>
            <a:pPr lvl="4"/>
            <a:r>
              <a:rPr lang="en-US" altLang="zh-CN" smtClean="0">
                <a:sym typeface="Calibri" pitchFamily="34" charset="0"/>
              </a:rPr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762AB5D-03AD-48EA-B065-5F7B3658E0DE}" type="datetime1">
              <a:rPr lang="en-US" altLang="en-US"/>
              <a:pPr/>
              <a:t>11/14/2013</a:t>
            </a:fld>
            <a:endParaRPr 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0DCC395-8117-4368-9638-5F2DE5926A99}" type="slidenum">
              <a:rPr lang="en-US" alt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 noChangeArrowheads="1"/>
          </p:cNvSpPr>
          <p:nvPr>
            <p:ph type="ctrTitle" idx="4294967295"/>
          </p:nvPr>
        </p:nvSpPr>
        <p:spPr>
          <a:xfrm>
            <a:off x="379570" y="1065994"/>
            <a:ext cx="8461086" cy="2309031"/>
          </a:xfrm>
          <a:ln/>
        </p:spPr>
        <p:txBody>
          <a:bodyPr/>
          <a:lstStyle/>
          <a:p>
            <a:pPr marL="0" indent="0">
              <a:lnSpc>
                <a:spcPts val="4000"/>
              </a:lnSpc>
            </a:pPr>
            <a:r>
              <a:rPr lang="en-US" b="1" dirty="0"/>
              <a:t>Hemlock growth response to Swiss needle cast intensity and effects of </a:t>
            </a:r>
            <a:r>
              <a:rPr lang="en-US" b="1" dirty="0" smtClean="0"/>
              <a:t>individual-tree Swiss </a:t>
            </a:r>
            <a:r>
              <a:rPr lang="en-US" b="1" dirty="0"/>
              <a:t>needle cast severity on </a:t>
            </a:r>
            <a:r>
              <a:rPr lang="en-US" b="1" dirty="0" smtClean="0"/>
              <a:t>Douglas-fir </a:t>
            </a:r>
            <a:r>
              <a:rPr lang="en-US" b="1" dirty="0"/>
              <a:t>growth</a:t>
            </a:r>
            <a:endParaRPr lang="en-US" altLang="zh-CN" b="1" dirty="0"/>
          </a:p>
        </p:txBody>
      </p:sp>
      <p:sp>
        <p:nvSpPr>
          <p:cNvPr id="3075" name="Subtit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505226"/>
            <a:ext cx="6400800" cy="1752600"/>
          </a:xfrm>
          <a:prstGeom prst="rect">
            <a:avLst/>
          </a:prstGeom>
          <a:noFill/>
          <a:ln/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en-US" altLang="zh-CN" dirty="0" err="1">
                <a:solidFill>
                  <a:srgbClr val="898989"/>
                </a:solidFill>
              </a:rPr>
              <a:t>Junhui</a:t>
            </a:r>
            <a:r>
              <a:rPr lang="en-US" altLang="zh-CN" dirty="0">
                <a:solidFill>
                  <a:srgbClr val="898989"/>
                </a:solidFill>
              </a:rPr>
              <a:t> </a:t>
            </a:r>
            <a:r>
              <a:rPr lang="en-US" altLang="zh-CN" dirty="0" smtClean="0">
                <a:solidFill>
                  <a:srgbClr val="898989"/>
                </a:solidFill>
              </a:rPr>
              <a:t>Zhao, Doug Maguire, Doug Mainwaring, Alan </a:t>
            </a:r>
            <a:r>
              <a:rPr lang="en-US" altLang="zh-CN" dirty="0" err="1" smtClean="0">
                <a:solidFill>
                  <a:srgbClr val="898989"/>
                </a:solidFill>
              </a:rPr>
              <a:t>Kanaskie</a:t>
            </a:r>
            <a:endParaRPr lang="en-US" altLang="zh-CN" dirty="0"/>
          </a:p>
        </p:txBody>
      </p:sp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3" cstate="print"/>
          <a:srcRect l="31250" b="9375"/>
          <a:stretch>
            <a:fillRect/>
          </a:stretch>
        </p:blipFill>
        <p:spPr bwMode="auto">
          <a:xfrm>
            <a:off x="0" y="4648200"/>
            <a:ext cx="25130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0"/>
          <p:cNvPicPr>
            <a:picLocks noChangeAspect="1" noChangeArrowheads="1"/>
          </p:cNvPicPr>
          <p:nvPr/>
        </p:nvPicPr>
        <p:blipFill>
          <a:blip r:embed="rId4" cstate="print"/>
          <a:srcRect t="9375"/>
          <a:stretch>
            <a:fillRect/>
          </a:stretch>
        </p:blipFill>
        <p:spPr bwMode="auto">
          <a:xfrm>
            <a:off x="2679700" y="4648200"/>
            <a:ext cx="1828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2"/>
          <p:cNvPicPr>
            <a:picLocks noChangeAspect="1" noChangeArrowheads="1"/>
          </p:cNvPicPr>
          <p:nvPr/>
        </p:nvPicPr>
        <p:blipFill>
          <a:blip r:embed="rId5" cstate="print"/>
          <a:srcRect b="10596"/>
          <a:stretch>
            <a:fillRect/>
          </a:stretch>
        </p:blipFill>
        <p:spPr bwMode="auto">
          <a:xfrm>
            <a:off x="4675188" y="4648200"/>
            <a:ext cx="16462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7"/>
          <p:cNvPicPr>
            <a:picLocks noChangeAspect="1" noChangeArrowheads="1"/>
          </p:cNvPicPr>
          <p:nvPr/>
        </p:nvPicPr>
        <p:blipFill>
          <a:blip r:embed="rId6" cstate="print"/>
          <a:srcRect r="20546"/>
          <a:stretch>
            <a:fillRect/>
          </a:stretch>
        </p:blipFill>
        <p:spPr bwMode="auto">
          <a:xfrm>
            <a:off x="6505575" y="4648200"/>
            <a:ext cx="265112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Growth of </a:t>
            </a:r>
            <a:r>
              <a:rPr lang="en-US" dirty="0" smtClean="0"/>
              <a:t>Douglas-fir has </a:t>
            </a:r>
            <a:r>
              <a:rPr lang="en-US" dirty="0"/>
              <a:t>been negatively affected by Swiss needle cast (SNC</a:t>
            </a:r>
            <a:r>
              <a:rPr lang="en-US" dirty="0" smtClean="0"/>
              <a:t>)</a:t>
            </a:r>
          </a:p>
          <a:p>
            <a:r>
              <a:rPr lang="en-US" dirty="0"/>
              <a:t>In </a:t>
            </a:r>
            <a:r>
              <a:rPr lang="en-US" dirty="0" smtClean="0"/>
              <a:t>severe </a:t>
            </a:r>
            <a:r>
              <a:rPr lang="en-US" dirty="0"/>
              <a:t>SNC, Douglas-fir plantations have failed, </a:t>
            </a:r>
            <a:r>
              <a:rPr lang="en-US" dirty="0" smtClean="0"/>
              <a:t>or Douglas-fir has </a:t>
            </a:r>
            <a:r>
              <a:rPr lang="en-US" dirty="0"/>
              <a:t>become a smaller component within </a:t>
            </a:r>
            <a:r>
              <a:rPr lang="en-US" dirty="0" smtClean="0"/>
              <a:t>stands.</a:t>
            </a:r>
          </a:p>
          <a:p>
            <a:r>
              <a:rPr lang="en-US" dirty="0"/>
              <a:t>With the continued prevalence of </a:t>
            </a:r>
            <a:r>
              <a:rPr lang="en-US" dirty="0" smtClean="0"/>
              <a:t>SNC and </a:t>
            </a:r>
            <a:r>
              <a:rPr lang="en-US" dirty="0"/>
              <a:t>the apparent compensatory growth response of western hemlock, </a:t>
            </a:r>
            <a:r>
              <a:rPr lang="en-US" dirty="0" smtClean="0"/>
              <a:t>landowners have </a:t>
            </a:r>
            <a:r>
              <a:rPr lang="en-US" dirty="0"/>
              <a:t>shown increasing interest in western hemlock. </a:t>
            </a:r>
          </a:p>
        </p:txBody>
      </p:sp>
      <p:sp>
        <p:nvSpPr>
          <p:cNvPr id="9" name="Straight Connector 6"/>
          <p:cNvSpPr>
            <a:spLocks noChangeShapeType="1"/>
          </p:cNvSpPr>
          <p:nvPr/>
        </p:nvSpPr>
        <p:spPr bwMode="auto">
          <a:xfrm>
            <a:off x="0" y="1425575"/>
            <a:ext cx="9236075" cy="1588"/>
          </a:xfrm>
          <a:prstGeom prst="line">
            <a:avLst/>
          </a:prstGeom>
          <a:noFill/>
          <a:ln w="19050" cap="flat" cmpd="sng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325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test the hypothesis that increasing SNC severity in mixed-species stands stimulates compensatory growth in western hemlock;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quantify the compensatory growth, or diameter growth release, of western hemlock in mixed stands with varying SNC severity. </a:t>
            </a:r>
          </a:p>
        </p:txBody>
      </p:sp>
      <p:sp>
        <p:nvSpPr>
          <p:cNvPr id="5" name="Straight Connector 6"/>
          <p:cNvSpPr>
            <a:spLocks noChangeShapeType="1"/>
          </p:cNvSpPr>
          <p:nvPr/>
        </p:nvSpPr>
        <p:spPr bwMode="auto">
          <a:xfrm>
            <a:off x="0" y="1425575"/>
            <a:ext cx="9236075" cy="1588"/>
          </a:xfrm>
          <a:prstGeom prst="line">
            <a:avLst/>
          </a:prstGeom>
          <a:noFill/>
          <a:ln w="19050" cap="flat" cmpd="sng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449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15719"/>
            <a:ext cx="5852160" cy="584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Relationship between </a:t>
            </a:r>
            <a:r>
              <a:rPr lang="en-US" sz="3600" b="1" dirty="0" smtClean="0"/>
              <a:t>PAI </a:t>
            </a:r>
            <a:r>
              <a:rPr lang="en-US" sz="3600" b="1" dirty="0"/>
              <a:t>and </a:t>
            </a:r>
            <a:r>
              <a:rPr lang="en-US" sz="3600" b="1" dirty="0" smtClean="0"/>
              <a:t>DBH </a:t>
            </a:r>
            <a:r>
              <a:rPr lang="en-US" sz="3600" b="1" dirty="0"/>
              <a:t>for </a:t>
            </a:r>
            <a:r>
              <a:rPr lang="en-US" sz="3600" b="1" dirty="0" smtClean="0"/>
              <a:t>individual western hemlock trees</a:t>
            </a:r>
            <a:endParaRPr lang="en-US" b="1" dirty="0"/>
          </a:p>
        </p:txBody>
      </p:sp>
      <p:sp>
        <p:nvSpPr>
          <p:cNvPr id="4" name="Freeform 3"/>
          <p:cNvSpPr/>
          <p:nvPr/>
        </p:nvSpPr>
        <p:spPr>
          <a:xfrm>
            <a:off x="2011680" y="2971800"/>
            <a:ext cx="4648200" cy="2926080"/>
          </a:xfrm>
          <a:custGeom>
            <a:avLst/>
            <a:gdLst>
              <a:gd name="connsiteX0" fmla="*/ 0 w 4648200"/>
              <a:gd name="connsiteY0" fmla="*/ 2926080 h 2926080"/>
              <a:gd name="connsiteX1" fmla="*/ 91440 w 4648200"/>
              <a:gd name="connsiteY1" fmla="*/ 2468880 h 2926080"/>
              <a:gd name="connsiteX2" fmla="*/ 182880 w 4648200"/>
              <a:gd name="connsiteY2" fmla="*/ 929640 h 2926080"/>
              <a:gd name="connsiteX3" fmla="*/ 350520 w 4648200"/>
              <a:gd name="connsiteY3" fmla="*/ 60960 h 2926080"/>
              <a:gd name="connsiteX4" fmla="*/ 792480 w 4648200"/>
              <a:gd name="connsiteY4" fmla="*/ 563880 h 2926080"/>
              <a:gd name="connsiteX5" fmla="*/ 1341120 w 4648200"/>
              <a:gd name="connsiteY5" fmla="*/ 1783080 h 2926080"/>
              <a:gd name="connsiteX6" fmla="*/ 2499360 w 4648200"/>
              <a:gd name="connsiteY6" fmla="*/ 2575560 h 2926080"/>
              <a:gd name="connsiteX7" fmla="*/ 4648200 w 4648200"/>
              <a:gd name="connsiteY7" fmla="*/ 284988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8200" h="2926080">
                <a:moveTo>
                  <a:pt x="0" y="2926080"/>
                </a:moveTo>
                <a:cubicBezTo>
                  <a:pt x="30480" y="2863850"/>
                  <a:pt x="60960" y="2801620"/>
                  <a:pt x="91440" y="2468880"/>
                </a:cubicBezTo>
                <a:cubicBezTo>
                  <a:pt x="121920" y="2136140"/>
                  <a:pt x="139700" y="1330960"/>
                  <a:pt x="182880" y="929640"/>
                </a:cubicBezTo>
                <a:cubicBezTo>
                  <a:pt x="226060" y="528320"/>
                  <a:pt x="248920" y="121920"/>
                  <a:pt x="350520" y="60960"/>
                </a:cubicBezTo>
                <a:cubicBezTo>
                  <a:pt x="452120" y="0"/>
                  <a:pt x="627380" y="276860"/>
                  <a:pt x="792480" y="563880"/>
                </a:cubicBezTo>
                <a:cubicBezTo>
                  <a:pt x="957580" y="850900"/>
                  <a:pt x="1056640" y="1447800"/>
                  <a:pt x="1341120" y="1783080"/>
                </a:cubicBezTo>
                <a:cubicBezTo>
                  <a:pt x="1625600" y="2118360"/>
                  <a:pt x="1948180" y="2397760"/>
                  <a:pt x="2499360" y="2575560"/>
                </a:cubicBezTo>
                <a:cubicBezTo>
                  <a:pt x="3050540" y="2753360"/>
                  <a:pt x="3849370" y="2801620"/>
                  <a:pt x="4648200" y="2849880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980316" y="3962582"/>
            <a:ext cx="4649786" cy="1935246"/>
          </a:xfrm>
          <a:custGeom>
            <a:avLst/>
            <a:gdLst>
              <a:gd name="connsiteX0" fmla="*/ 0 w 4648200"/>
              <a:gd name="connsiteY0" fmla="*/ 2926080 h 2926080"/>
              <a:gd name="connsiteX1" fmla="*/ 91440 w 4648200"/>
              <a:gd name="connsiteY1" fmla="*/ 2468880 h 2926080"/>
              <a:gd name="connsiteX2" fmla="*/ 182880 w 4648200"/>
              <a:gd name="connsiteY2" fmla="*/ 929640 h 2926080"/>
              <a:gd name="connsiteX3" fmla="*/ 350520 w 4648200"/>
              <a:gd name="connsiteY3" fmla="*/ 60960 h 2926080"/>
              <a:gd name="connsiteX4" fmla="*/ 792480 w 4648200"/>
              <a:gd name="connsiteY4" fmla="*/ 563880 h 2926080"/>
              <a:gd name="connsiteX5" fmla="*/ 1341120 w 4648200"/>
              <a:gd name="connsiteY5" fmla="*/ 1783080 h 2926080"/>
              <a:gd name="connsiteX6" fmla="*/ 2499360 w 4648200"/>
              <a:gd name="connsiteY6" fmla="*/ 2575560 h 2926080"/>
              <a:gd name="connsiteX7" fmla="*/ 4648200 w 4648200"/>
              <a:gd name="connsiteY7" fmla="*/ 284988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8200" h="2926080">
                <a:moveTo>
                  <a:pt x="0" y="2926080"/>
                </a:moveTo>
                <a:cubicBezTo>
                  <a:pt x="30480" y="2863850"/>
                  <a:pt x="60960" y="2801620"/>
                  <a:pt x="91440" y="2468880"/>
                </a:cubicBezTo>
                <a:cubicBezTo>
                  <a:pt x="121920" y="2136140"/>
                  <a:pt x="139700" y="1330960"/>
                  <a:pt x="182880" y="929640"/>
                </a:cubicBezTo>
                <a:cubicBezTo>
                  <a:pt x="226060" y="528320"/>
                  <a:pt x="248920" y="121920"/>
                  <a:pt x="350520" y="60960"/>
                </a:cubicBezTo>
                <a:cubicBezTo>
                  <a:pt x="452120" y="0"/>
                  <a:pt x="627380" y="276860"/>
                  <a:pt x="792480" y="563880"/>
                </a:cubicBezTo>
                <a:cubicBezTo>
                  <a:pt x="957580" y="850900"/>
                  <a:pt x="1056640" y="1447800"/>
                  <a:pt x="1341120" y="1783080"/>
                </a:cubicBezTo>
                <a:cubicBezTo>
                  <a:pt x="1625600" y="2118360"/>
                  <a:pt x="1948180" y="2397760"/>
                  <a:pt x="2499360" y="2575560"/>
                </a:cubicBezTo>
                <a:cubicBezTo>
                  <a:pt x="3050540" y="2753360"/>
                  <a:pt x="3849370" y="2801620"/>
                  <a:pt x="4648200" y="2849880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980316" y="4801120"/>
            <a:ext cx="4831964" cy="1096760"/>
          </a:xfrm>
          <a:custGeom>
            <a:avLst/>
            <a:gdLst>
              <a:gd name="connsiteX0" fmla="*/ 0 w 4648200"/>
              <a:gd name="connsiteY0" fmla="*/ 2926080 h 2926080"/>
              <a:gd name="connsiteX1" fmla="*/ 91440 w 4648200"/>
              <a:gd name="connsiteY1" fmla="*/ 2468880 h 2926080"/>
              <a:gd name="connsiteX2" fmla="*/ 182880 w 4648200"/>
              <a:gd name="connsiteY2" fmla="*/ 929640 h 2926080"/>
              <a:gd name="connsiteX3" fmla="*/ 350520 w 4648200"/>
              <a:gd name="connsiteY3" fmla="*/ 60960 h 2926080"/>
              <a:gd name="connsiteX4" fmla="*/ 792480 w 4648200"/>
              <a:gd name="connsiteY4" fmla="*/ 563880 h 2926080"/>
              <a:gd name="connsiteX5" fmla="*/ 1341120 w 4648200"/>
              <a:gd name="connsiteY5" fmla="*/ 1783080 h 2926080"/>
              <a:gd name="connsiteX6" fmla="*/ 2499360 w 4648200"/>
              <a:gd name="connsiteY6" fmla="*/ 2575560 h 2926080"/>
              <a:gd name="connsiteX7" fmla="*/ 4648200 w 4648200"/>
              <a:gd name="connsiteY7" fmla="*/ 284988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8200" h="2926080">
                <a:moveTo>
                  <a:pt x="0" y="2926080"/>
                </a:moveTo>
                <a:cubicBezTo>
                  <a:pt x="30480" y="2863850"/>
                  <a:pt x="60960" y="2801620"/>
                  <a:pt x="91440" y="2468880"/>
                </a:cubicBezTo>
                <a:cubicBezTo>
                  <a:pt x="121920" y="2136140"/>
                  <a:pt x="139700" y="1330960"/>
                  <a:pt x="182880" y="929640"/>
                </a:cubicBezTo>
                <a:cubicBezTo>
                  <a:pt x="226060" y="528320"/>
                  <a:pt x="248920" y="121920"/>
                  <a:pt x="350520" y="60960"/>
                </a:cubicBezTo>
                <a:cubicBezTo>
                  <a:pt x="452120" y="0"/>
                  <a:pt x="627380" y="276860"/>
                  <a:pt x="792480" y="563880"/>
                </a:cubicBezTo>
                <a:cubicBezTo>
                  <a:pt x="957580" y="850900"/>
                  <a:pt x="1056640" y="1447800"/>
                  <a:pt x="1341120" y="1783080"/>
                </a:cubicBezTo>
                <a:cubicBezTo>
                  <a:pt x="1625600" y="2118360"/>
                  <a:pt x="1948180" y="2397760"/>
                  <a:pt x="2499360" y="2575560"/>
                </a:cubicBezTo>
                <a:cubicBezTo>
                  <a:pt x="3050540" y="2753360"/>
                  <a:pt x="3849370" y="2801620"/>
                  <a:pt x="4648200" y="2849880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892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6" y="961771"/>
            <a:ext cx="8321040" cy="589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" y="274638"/>
            <a:ext cx="8229600" cy="1143000"/>
          </a:xfrm>
        </p:spPr>
        <p:txBody>
          <a:bodyPr/>
          <a:lstStyle/>
          <a:p>
            <a:r>
              <a:rPr lang="en-US" b="1" dirty="0" smtClean="0"/>
              <a:t>Diameter distribution for 4 plots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00114" y="6478040"/>
            <a:ext cx="609808" cy="3799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38020" y="6478040"/>
            <a:ext cx="609808" cy="3799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DF</a:t>
            </a:r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8794936" y="1294672"/>
            <a:ext cx="303344" cy="495469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00368" y="1553856"/>
            <a:ext cx="7622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2008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2004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2002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2000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1998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9212" y="5563328"/>
            <a:ext cx="990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2.42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358" y="5563328"/>
            <a:ext cx="990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2.13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272" y="5563328"/>
            <a:ext cx="990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2.35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910" y="5563328"/>
            <a:ext cx="990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1.95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552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Develop diameter increment model for western hemlock based on:</a:t>
            </a:r>
          </a:p>
          <a:p>
            <a:pPr lvl="1"/>
            <a:r>
              <a:rPr lang="en-US" dirty="0" smtClean="0"/>
              <a:t>Initial tree size</a:t>
            </a:r>
          </a:p>
          <a:p>
            <a:pPr lvl="1"/>
            <a:r>
              <a:rPr lang="en-US" dirty="0" smtClean="0"/>
              <a:t>Stand density</a:t>
            </a:r>
          </a:p>
          <a:p>
            <a:pPr lvl="1"/>
            <a:r>
              <a:rPr lang="en-US" dirty="0" smtClean="0"/>
              <a:t>Stand age/size</a:t>
            </a:r>
          </a:p>
          <a:p>
            <a:pPr lvl="1"/>
            <a:r>
              <a:rPr lang="en-US" dirty="0" smtClean="0"/>
              <a:t>Site quality</a:t>
            </a:r>
          </a:p>
          <a:p>
            <a:pPr lvl="1"/>
            <a:r>
              <a:rPr lang="en-US" dirty="0" smtClean="0"/>
              <a:t>SNC severity, including initial foliage retention (FR) and annual change in foliage retention (∆FR)</a:t>
            </a:r>
            <a:endParaRPr lang="en-US" dirty="0"/>
          </a:p>
        </p:txBody>
      </p:sp>
      <p:sp>
        <p:nvSpPr>
          <p:cNvPr id="5" name="Straight Connector 6"/>
          <p:cNvSpPr>
            <a:spLocks noChangeShapeType="1"/>
          </p:cNvSpPr>
          <p:nvPr/>
        </p:nvSpPr>
        <p:spPr bwMode="auto">
          <a:xfrm>
            <a:off x="0" y="1425575"/>
            <a:ext cx="9236075" cy="1588"/>
          </a:xfrm>
          <a:prstGeom prst="line">
            <a:avLst/>
          </a:prstGeom>
          <a:noFill/>
          <a:ln w="19050" cap="flat" cmpd="sng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07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15719"/>
            <a:ext cx="5852160" cy="584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 b="1" dirty="0"/>
              <a:t>Frequency </a:t>
            </a:r>
            <a:r>
              <a:rPr lang="en-US" sz="3600" b="1" dirty="0" smtClean="0"/>
              <a:t>of </a:t>
            </a:r>
            <a:r>
              <a:rPr lang="en-US" sz="3600" b="1" dirty="0"/>
              <a:t>individual western hemlock trees by </a:t>
            </a:r>
            <a:r>
              <a:rPr lang="en-US" sz="3600" b="1" dirty="0" smtClean="0"/>
              <a:t>plot-level Douglas-fir ∆FR class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38350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80% data used for model developing: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DBH</m:t>
                    </m:r>
                  </m:oMath>
                </a14:m>
                <a:r>
                  <a:rPr lang="en-US" dirty="0"/>
                  <a:t> = </a:t>
                </a:r>
                <a:r>
                  <a:rPr lang="en-US" dirty="0" err="1"/>
                  <a:t>exp</a:t>
                </a:r>
                <a:r>
                  <a:rPr lang="en-US" dirty="0"/>
                  <a:t>(1.4083– 0.0518*(BAL/</a:t>
                </a:r>
                <a:r>
                  <a:rPr lang="en-US" dirty="0" err="1"/>
                  <a:t>ln</a:t>
                </a:r>
                <a:r>
                  <a:rPr lang="en-US" dirty="0"/>
                  <a:t>(DBH)) – 0.2938*FR -0.1015*H100</a:t>
                </a:r>
                <a:r>
                  <a:rPr lang="en-US" baseline="30000" dirty="0"/>
                  <a:t> </a:t>
                </a:r>
                <a:r>
                  <a:rPr lang="en-US" dirty="0" smtClean="0"/>
                  <a:t>-</a:t>
                </a:r>
                <a:r>
                  <a:rPr lang="en-US" dirty="0"/>
                  <a:t>0.3440* DBH/QMD – 0.0978*</a:t>
                </a:r>
                <a:r>
                  <a:rPr lang="en-US" dirty="0" err="1"/>
                  <a:t>ln</a:t>
                </a:r>
                <a:r>
                  <a:rPr lang="en-US" dirty="0"/>
                  <a:t>(TPH) +0.7911*</a:t>
                </a:r>
                <a:r>
                  <a:rPr lang="en-US" dirty="0" err="1"/>
                  <a:t>ln</a:t>
                </a:r>
                <a:r>
                  <a:rPr lang="en-US" dirty="0"/>
                  <a:t>(DBH) -0.7282*ΔFR) </a:t>
                </a:r>
                <a:endParaRPr lang="en-US" dirty="0" smtClean="0"/>
              </a:p>
              <a:p>
                <a:r>
                  <a:rPr lang="en-US" dirty="0" smtClean="0"/>
                  <a:t>20% data used for validation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FI (similar to R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)=0.664, RMSE=0.317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traight Connector 6"/>
          <p:cNvSpPr>
            <a:spLocks noChangeShapeType="1"/>
          </p:cNvSpPr>
          <p:nvPr/>
        </p:nvSpPr>
        <p:spPr bwMode="auto">
          <a:xfrm>
            <a:off x="0" y="1425575"/>
            <a:ext cx="9236075" cy="1588"/>
          </a:xfrm>
          <a:prstGeom prst="line">
            <a:avLst/>
          </a:prstGeom>
          <a:noFill/>
          <a:ln w="19050" cap="flat" cmpd="sng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3344" y="2666740"/>
            <a:ext cx="2058102" cy="5335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20294" y="3200322"/>
            <a:ext cx="2363006" cy="5335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884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1091"/>
            <a:ext cx="6107168" cy="609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"/>
            <a:ext cx="8229600" cy="1143000"/>
          </a:xfrm>
        </p:spPr>
        <p:txBody>
          <a:bodyPr/>
          <a:lstStyle/>
          <a:p>
            <a:r>
              <a:rPr lang="en-US" sz="3600" b="1" dirty="0"/>
              <a:t>Predicted </a:t>
            </a:r>
            <a:r>
              <a:rPr lang="en-US" sz="3600" b="1" dirty="0" smtClean="0"/>
              <a:t>PAI of </a:t>
            </a:r>
            <a:r>
              <a:rPr lang="en-US" sz="3600" b="1" dirty="0"/>
              <a:t>western hemlock at different levels of </a:t>
            </a:r>
            <a:r>
              <a:rPr lang="en-US" sz="3600" b="1" dirty="0" smtClean="0"/>
              <a:t>FR and ∆FR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361482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Diameter increment of western hemlock increased under the </a:t>
            </a:r>
            <a:r>
              <a:rPr lang="en-US" sz="2800" i="1" dirty="0">
                <a:solidFill>
                  <a:srgbClr val="C00000"/>
                </a:solidFill>
              </a:rPr>
              <a:t>lower initial Douglas-fir foliage retention </a:t>
            </a:r>
            <a:r>
              <a:rPr lang="en-US" sz="2800" dirty="0"/>
              <a:t>associated with SNC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i="1" dirty="0">
                <a:solidFill>
                  <a:srgbClr val="C00000"/>
                </a:solidFill>
              </a:rPr>
              <a:t>decline in Douglas-fir foliage retention </a:t>
            </a:r>
            <a:r>
              <a:rPr lang="en-US" sz="2800" dirty="0"/>
              <a:t>over the growth period further stimulated the </a:t>
            </a:r>
            <a:r>
              <a:rPr lang="en-US" sz="2800" dirty="0" smtClean="0"/>
              <a:t>diameter </a:t>
            </a:r>
            <a:r>
              <a:rPr lang="en-US" sz="2800" dirty="0"/>
              <a:t>increment of western hemlock trees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Assuming no change in foliage retention over the growth period, </a:t>
            </a:r>
            <a:r>
              <a:rPr lang="en-US" sz="2800" dirty="0" smtClean="0"/>
              <a:t>western </a:t>
            </a:r>
            <a:r>
              <a:rPr lang="en-US" sz="2800" dirty="0"/>
              <a:t>hemlock trees associated with severely impacted Douglas-fir </a:t>
            </a:r>
            <a:r>
              <a:rPr lang="en-US" sz="2800" dirty="0" smtClean="0"/>
              <a:t>grew 80% more in diameter relative to those associated with healthy Douglas-fir.</a:t>
            </a:r>
            <a:endParaRPr lang="en-US" sz="2800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0" y="1425575"/>
            <a:ext cx="9236075" cy="1588"/>
          </a:xfrm>
          <a:prstGeom prst="line">
            <a:avLst/>
          </a:prstGeom>
          <a:noFill/>
          <a:ln w="19050" cap="flat" cmpd="sng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88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1447124"/>
            <a:ext cx="7772400" cy="4321851"/>
          </a:xfrm>
        </p:spPr>
        <p:txBody>
          <a:bodyPr/>
          <a:lstStyle/>
          <a:p>
            <a:r>
              <a:rPr lang="en-US" altLang="zh-CN" dirty="0"/>
              <a:t>The effect of within-stand variation in Swiss needle cast intensity on Douglas-fir stand dynamics</a:t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238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traight Connector 6"/>
          <p:cNvSpPr>
            <a:spLocks noChangeShapeType="1"/>
          </p:cNvSpPr>
          <p:nvPr/>
        </p:nvSpPr>
        <p:spPr bwMode="auto">
          <a:xfrm>
            <a:off x="0" y="1425575"/>
            <a:ext cx="9236075" cy="1588"/>
          </a:xfrm>
          <a:prstGeom prst="line">
            <a:avLst/>
          </a:prstGeom>
          <a:noFill/>
          <a:ln w="19050" cap="flat" cmpd="sng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" name="Title 1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endParaRPr lang="en-US" b="1"/>
          </a:p>
        </p:txBody>
      </p:sp>
      <p:sp>
        <p:nvSpPr>
          <p:cNvPr id="5124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 cstate="print"/>
          <a:srcRect r="1961"/>
          <a:stretch>
            <a:fillRect/>
          </a:stretch>
        </p:blipFill>
        <p:spPr bwMode="auto">
          <a:xfrm>
            <a:off x="0" y="4763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4"/>
          <p:cNvSpPr>
            <a:spLocks noChangeArrowheads="1"/>
          </p:cNvSpPr>
          <p:nvPr/>
        </p:nvSpPr>
        <p:spPr bwMode="auto">
          <a:xfrm>
            <a:off x="2971800" y="2971800"/>
            <a:ext cx="4648200" cy="831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Premature  loss of older foliage,</a:t>
            </a:r>
            <a:endParaRPr lang="en-US" altLang="en-US" sz="240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r>
              <a:rPr lang="en-US" sz="2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Needle longevity 1-4 years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ldLvl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previous studies growth losses have been predicted on the basis of only plot-level foliage retention.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this analysis, the effects of tree-level variation on </a:t>
            </a:r>
            <a:r>
              <a:rPr lang="en-US" dirty="0" smtClean="0"/>
              <a:t>individual-tree growth </a:t>
            </a:r>
            <a:r>
              <a:rPr lang="en-US" dirty="0"/>
              <a:t>impact and stand dynamics were analyzed. 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0" y="1425575"/>
            <a:ext cx="9236075" cy="1588"/>
          </a:xfrm>
          <a:prstGeom prst="line">
            <a:avLst/>
          </a:prstGeom>
          <a:noFill/>
          <a:ln w="19050" cap="flat" cmpd="sng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110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15719"/>
            <a:ext cx="5852160" cy="584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Histogram of deviation of tree-level </a:t>
            </a:r>
            <a:r>
              <a:rPr lang="en-US" sz="3600" b="1" dirty="0" smtClean="0"/>
              <a:t>FR </a:t>
            </a:r>
            <a:r>
              <a:rPr lang="en-US" sz="3600" b="1" dirty="0"/>
              <a:t>from </a:t>
            </a:r>
            <a:r>
              <a:rPr lang="en-US" sz="3600" b="1" dirty="0" smtClean="0"/>
              <a:t>plot-average FR in GIS </a:t>
            </a:r>
            <a:r>
              <a:rPr lang="en-US" sz="3600" b="1" dirty="0"/>
              <a:t>study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73802" y="6203642"/>
            <a:ext cx="2286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938" y="6203642"/>
            <a:ext cx="2286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028" y="6203642"/>
            <a:ext cx="4878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6741" y="3586633"/>
            <a:ext cx="282036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Number of trees</a:t>
            </a:r>
            <a:endParaRPr lang="en-US" sz="2800" dirty="0"/>
          </a:p>
        </p:txBody>
      </p:sp>
      <p:sp>
        <p:nvSpPr>
          <p:cNvPr id="8" name="Right Arrow 7"/>
          <p:cNvSpPr/>
          <p:nvPr/>
        </p:nvSpPr>
        <p:spPr>
          <a:xfrm>
            <a:off x="5334260" y="3047870"/>
            <a:ext cx="1143390" cy="30490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81808" y="2209384"/>
            <a:ext cx="152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Better than average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8994" y="2255182"/>
            <a:ext cx="152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Worse than average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0800000">
            <a:off x="2346284" y="3047922"/>
            <a:ext cx="1143390" cy="30490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08710" y="6412170"/>
            <a:ext cx="1372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(years)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78805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Models describing diameter increment of Douglas-fir were developed based on three different foliage retention ratings: </a:t>
            </a:r>
            <a:endParaRPr lang="en-US" dirty="0" smtClean="0"/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plot-level </a:t>
            </a:r>
            <a:r>
              <a:rPr lang="en-US" dirty="0"/>
              <a:t>foliage retention; </a:t>
            </a:r>
            <a:endParaRPr lang="en-US" dirty="0" smtClean="0"/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tree-level </a:t>
            </a:r>
            <a:r>
              <a:rPr lang="en-US" dirty="0"/>
              <a:t>foliage retention; </a:t>
            </a:r>
            <a:endParaRPr lang="en-US" dirty="0" smtClean="0"/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a </a:t>
            </a:r>
            <a:r>
              <a:rPr lang="en-US" dirty="0"/>
              <a:t>combination of plot-level foliage retention and the deviation of tree-level from plot-level foliage retention. </a:t>
            </a: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0" y="1425575"/>
            <a:ext cx="9236075" cy="1588"/>
          </a:xfrm>
          <a:prstGeom prst="line">
            <a:avLst/>
          </a:prstGeom>
          <a:noFill/>
          <a:ln w="19050" cap="flat" cmpd="sng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20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55796" y="1523351"/>
                <a:ext cx="8232408" cy="13370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mtClean="0">
                          <a:latin typeface="Cambria Math"/>
                        </a:rPr>
                        <m:t>dbh</m:t>
                      </m:r>
                      <m:r>
                        <a:rPr lang="en-US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mtClean="0">
                          <a:latin typeface="Cambria Math"/>
                        </a:rPr>
                        <m:t>exp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/>
                            </a:rPr>
                            <m:t>0.6761</m:t>
                          </m:r>
                          <m:r>
                            <a:rPr lang="en-US">
                              <a:latin typeface="Cambria Math"/>
                            </a:rPr>
                            <m:t>+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0.2281</m:t>
                          </m:r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dbh</m:t>
                                  </m:r>
                                </m:e>
                              </m:d>
                            </m:e>
                          </m:func>
                          <m:r>
                            <a:rPr lang="en-US">
                              <a:latin typeface="Cambria Math"/>
                            </a:rPr>
                            <m:t>+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1.3889</m:t>
                          </m:r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log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CR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+0.2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/>
                                    </a:rPr>
                                    <m:t>1.2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0" smtClean="0">
                              <a:latin typeface="Cambria Math"/>
                            </a:rPr>
                            <m:t>−0.00299</m:t>
                          </m:r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CCFL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−0.0225</m:t>
                          </m:r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age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−0.00042</m:t>
                          </m:r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SDI</m:t>
                          </m:r>
                          <m:r>
                            <a:rPr lang="en-US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latin typeface="Cambria Math"/>
                                </a:rPr>
                                <m:t>0.6996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plotFR</m:t>
                              </m:r>
                            </m:den>
                          </m:f>
                        </m:e>
                      </m:d>
                      <m:r>
                        <a:rPr lang="en-US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96" y="1523351"/>
                <a:ext cx="8232408" cy="133703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55796" y="2778001"/>
                <a:ext cx="8232408" cy="13370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mtClean="0">
                          <a:latin typeface="Cambria Math"/>
                        </a:rPr>
                        <m:t>dbh</m:t>
                      </m:r>
                      <m:r>
                        <a:rPr lang="en-US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mtClean="0">
                          <a:latin typeface="Cambria Math"/>
                        </a:rPr>
                        <m:t>exp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/>
                            </a:rPr>
                            <m:t>0.6501</m:t>
                          </m:r>
                          <m:r>
                            <a:rPr lang="en-US">
                              <a:latin typeface="Cambria Math"/>
                            </a:rPr>
                            <m:t>+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0.2227</m:t>
                          </m:r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dbh</m:t>
                                  </m:r>
                                </m:e>
                              </m:d>
                            </m:e>
                          </m:func>
                          <m:r>
                            <a:rPr lang="en-US">
                              <a:latin typeface="Cambria Math"/>
                            </a:rPr>
                            <m:t>+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1.3989</m:t>
                          </m:r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log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CR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+0.2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/>
                                    </a:rPr>
                                    <m:t>1.2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0" smtClean="0">
                              <a:latin typeface="Cambria Math"/>
                            </a:rPr>
                            <m:t>−0.00281</m:t>
                          </m:r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CCFL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−0.02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24</m:t>
                          </m:r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age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−0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.00043</m:t>
                          </m:r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SDI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latin typeface="Cambria Math"/>
                                </a:rPr>
                                <m:t>0.5895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tree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FR</m:t>
                              </m:r>
                            </m:den>
                          </m:f>
                        </m:e>
                      </m:d>
                      <m:r>
                        <a:rPr lang="en-US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96" y="2778001"/>
                <a:ext cx="8232408" cy="133703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55796" y="4073843"/>
                <a:ext cx="8232408" cy="1904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mtClean="0">
                          <a:latin typeface="Cambria Math"/>
                        </a:rPr>
                        <m:t>dbh</m:t>
                      </m:r>
                      <m:r>
                        <a:rPr lang="en-US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mtClean="0">
                          <a:latin typeface="Cambria Math"/>
                        </a:rPr>
                        <m:t>exp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/>
                            </a:rPr>
                            <m:t>0.5793</m:t>
                          </m:r>
                          <m:r>
                            <a:rPr lang="en-US">
                              <a:latin typeface="Cambria Math"/>
                            </a:rPr>
                            <m:t>+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0.2306</m:t>
                          </m:r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dbh</m:t>
                                  </m:r>
                                </m:e>
                              </m:d>
                            </m:e>
                          </m:func>
                          <m:r>
                            <a:rPr lang="en-US">
                              <a:latin typeface="Cambria Math"/>
                            </a:rPr>
                            <m:t>+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1.3721</m:t>
                          </m:r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log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CR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+0.2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/>
                                    </a:rPr>
                                    <m:t>1.2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0" smtClean="0">
                              <a:latin typeface="Cambria Math"/>
                            </a:rPr>
                            <m:t>−0.00288</m:t>
                          </m:r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CCFL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−0.0232</m:t>
                          </m:r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age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−0.00044</m:t>
                          </m:r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SDI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latin typeface="Cambria Math"/>
                                </a:rPr>
                                <m:t>0.6762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plotFR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+0.1598∗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𝑑𝑖𝑓𝑓𝐹𝑅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+2)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96" y="4073843"/>
                <a:ext cx="8232408" cy="190404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0" y="1425575"/>
            <a:ext cx="9236075" cy="1588"/>
          </a:xfrm>
          <a:prstGeom prst="line">
            <a:avLst/>
          </a:prstGeom>
          <a:noFill/>
          <a:ln w="19050" cap="flat" cmpd="sng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56232" y="2209384"/>
            <a:ext cx="960458" cy="6098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86712" y="3429000"/>
            <a:ext cx="960458" cy="6098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260" y="4709602"/>
            <a:ext cx="960458" cy="6098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25198" y="4709602"/>
            <a:ext cx="2363006" cy="6098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904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15719"/>
            <a:ext cx="5852160" cy="584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Compare residual plots of the three models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811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Compare goodness of fit of the three models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6725550"/>
              </p:ext>
            </p:extLst>
          </p:nvPr>
        </p:nvGraphicFramePr>
        <p:xfrm>
          <a:off x="303344" y="1828254"/>
          <a:ext cx="8714284" cy="438912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502978"/>
                <a:gridCol w="1637348"/>
                <a:gridCol w="1600835"/>
                <a:gridCol w="1973123"/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TreeFR</a:t>
                      </a:r>
                      <a:r>
                        <a:rPr lang="en-US" sz="2400" dirty="0" smtClean="0">
                          <a:effectLst/>
                        </a:rPr>
                        <a:t> model</a:t>
                      </a:r>
                      <a:endParaRPr lang="en-US" sz="24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PlotFR</a:t>
                      </a:r>
                      <a:r>
                        <a:rPr lang="en-US" sz="2400" dirty="0" smtClean="0">
                          <a:effectLst/>
                        </a:rPr>
                        <a:t> model</a:t>
                      </a:r>
                      <a:endParaRPr lang="en-US" sz="24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TreeFR+PlotFR</a:t>
                      </a:r>
                      <a:r>
                        <a:rPr lang="en-US" sz="2400" baseline="0" dirty="0" smtClean="0">
                          <a:effectLst/>
                        </a:rPr>
                        <a:t> model</a:t>
                      </a:r>
                      <a:endParaRPr lang="en-US" sz="24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difference </a:t>
                      </a:r>
                      <a:endParaRPr lang="en-US" sz="24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0.000522</a:t>
                      </a:r>
                      <a:endParaRPr lang="en-US" sz="24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0.000570</a:t>
                      </a:r>
                      <a:endParaRPr lang="en-US" sz="24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0.000554</a:t>
                      </a:r>
                      <a:endParaRPr lang="en-US" sz="24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squared difference </a:t>
                      </a:r>
                      <a:endParaRPr lang="en-US" sz="24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0.000233</a:t>
                      </a:r>
                      <a:endParaRPr lang="en-US" sz="24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0.000233</a:t>
                      </a:r>
                      <a:endParaRPr lang="en-US" sz="24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0.000252</a:t>
                      </a:r>
                      <a:endParaRPr lang="en-US" sz="24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absolute difference </a:t>
                      </a:r>
                      <a:endParaRPr lang="en-US" sz="24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0.010824</a:t>
                      </a:r>
                      <a:endParaRPr lang="en-US" sz="24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0.010849</a:t>
                      </a:r>
                      <a:endParaRPr lang="en-US" sz="24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0.010828</a:t>
                      </a:r>
                      <a:endParaRPr lang="en-US" sz="24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</a:t>
                      </a:r>
                      <a:r>
                        <a:rPr lang="en-US" sz="2400" baseline="300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0.565519</a:t>
                      </a:r>
                      <a:endParaRPr lang="en-US" sz="24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0.564809</a:t>
                      </a:r>
                      <a:endParaRPr lang="en-US" sz="24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0.567824</a:t>
                      </a:r>
                      <a:endParaRPr lang="en-US" sz="24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0" y="1425575"/>
            <a:ext cx="9236075" cy="1588"/>
          </a:xfrm>
          <a:prstGeom prst="line">
            <a:avLst/>
          </a:prstGeom>
          <a:noFill/>
          <a:ln w="19050" cap="flat" cmpd="sng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4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Inferred diameter </a:t>
            </a:r>
            <a:r>
              <a:rPr lang="en-US" sz="3600" b="1" dirty="0" smtClean="0"/>
              <a:t>growth </a:t>
            </a:r>
            <a:r>
              <a:rPr lang="en-US" sz="3600" b="1" dirty="0"/>
              <a:t>multipliers </a:t>
            </a:r>
            <a:r>
              <a:rPr lang="en-US" sz="3600" b="1" dirty="0" smtClean="0"/>
              <a:t>using </a:t>
            </a:r>
            <a:r>
              <a:rPr lang="en-US" sz="3600" b="1" dirty="0" err="1" smtClean="0"/>
              <a:t>treeFR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plotFR</a:t>
            </a:r>
            <a:r>
              <a:rPr lang="en-US" sz="3600" b="1" dirty="0" smtClean="0"/>
              <a:t>, or both.</a:t>
            </a:r>
            <a:endParaRPr lang="en-US" sz="36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44397504"/>
              </p:ext>
            </p:extLst>
          </p:nvPr>
        </p:nvGraphicFramePr>
        <p:xfrm>
          <a:off x="836926" y="1294672"/>
          <a:ext cx="7486419" cy="522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294282" y="2285610"/>
            <a:ext cx="70127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0425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Within-stand variation in individual-tree foliage retention has influenced individual-tree growth rates and stand dynamics.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most severely impacted </a:t>
            </a:r>
            <a:r>
              <a:rPr lang="en-US" dirty="0" smtClean="0"/>
              <a:t>plots </a:t>
            </a:r>
            <a:r>
              <a:rPr lang="en-US" dirty="0"/>
              <a:t>would </a:t>
            </a:r>
            <a:r>
              <a:rPr lang="en-US" dirty="0" smtClean="0"/>
              <a:t>have an average of 40% diameter </a:t>
            </a:r>
            <a:r>
              <a:rPr lang="en-US" dirty="0"/>
              <a:t>growth </a:t>
            </a:r>
            <a:r>
              <a:rPr lang="en-US" dirty="0" smtClean="0"/>
              <a:t>loss for </a:t>
            </a:r>
            <a:r>
              <a:rPr lang="en-US" dirty="0"/>
              <a:t>dominant and co-dominant trees. </a:t>
            </a:r>
            <a:endParaRPr lang="en-US" dirty="0" smtClean="0"/>
          </a:p>
          <a:p>
            <a:r>
              <a:rPr lang="en-US" dirty="0"/>
              <a:t>For given plot-level foliage retention, trees with different tree-level foliage retention may differ in growth by about 20</a:t>
            </a:r>
            <a:r>
              <a:rPr lang="en-US" dirty="0" smtClean="0"/>
              <a:t>%.</a:t>
            </a:r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0" y="1425575"/>
            <a:ext cx="9236075" cy="1588"/>
          </a:xfrm>
          <a:prstGeom prst="line">
            <a:avLst/>
          </a:prstGeom>
          <a:noFill/>
          <a:ln w="19050" cap="flat" cmpd="sng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06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09600" y="2438400"/>
            <a:ext cx="7924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Thank you for your attention!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B468-5177-4550-82B3-F5ECDD237552}" type="slidenum">
              <a:rPr lang="en-US" altLang="en-US"/>
              <a:pPr/>
              <a:t>3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7170" name="TextBox 2"/>
          <p:cNvSpPr>
            <a:spLocks noChangeArrowheads="1"/>
          </p:cNvSpPr>
          <p:nvPr/>
        </p:nvSpPr>
        <p:spPr bwMode="auto">
          <a:xfrm>
            <a:off x="6400800" y="392113"/>
            <a:ext cx="2590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(Alan Kanaskie, 2012)</a:t>
            </a:r>
            <a:endParaRPr lang="en-US"/>
          </a:p>
        </p:txBody>
      </p:sp>
      <p:pic>
        <p:nvPicPr>
          <p:cNvPr id="717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03263"/>
            <a:ext cx="9144000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B93A-8FB6-4ED8-A36F-1E557C82966F}" type="slidenum">
              <a:rPr lang="en-US" altLang="en-US"/>
              <a:pPr/>
              <a:t>4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218" name="Straight Connector 6"/>
          <p:cNvSpPr>
            <a:spLocks noChangeShapeType="1"/>
          </p:cNvSpPr>
          <p:nvPr/>
        </p:nvSpPr>
        <p:spPr bwMode="auto">
          <a:xfrm>
            <a:off x="0" y="1425575"/>
            <a:ext cx="9236075" cy="1588"/>
          </a:xfrm>
          <a:prstGeom prst="line">
            <a:avLst/>
          </a:prstGeom>
          <a:noFill/>
          <a:ln w="19050" cap="flat" cmpd="sng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" name="Title 1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r>
              <a:rPr lang="en-US" altLang="zh-CN" sz="4000" b="1"/>
              <a:t>Swiss Needle Cast affect Douglas-fir</a:t>
            </a:r>
            <a:endParaRPr lang="en-US" altLang="zh-CN" sz="400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441450"/>
            <a:ext cx="5761038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1447800" y="5568950"/>
            <a:ext cx="63246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Needle on the left showing rows of black fruiting bodies of Swiss needle cast.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0864-0E11-4967-8954-F874749D0B0C}" type="slidenum">
              <a:rPr lang="en-US" altLang="en-US"/>
              <a:pPr/>
              <a:t>5</a:t>
            </a:fld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11266" name="Picture 6"/>
          <p:cNvPicPr>
            <a:picLocks noChangeAspect="1" noChangeArrowheads="1"/>
          </p:cNvPicPr>
          <p:nvPr/>
        </p:nvPicPr>
        <p:blipFill>
          <a:blip r:embed="rId3" cstate="print"/>
          <a:srcRect t="13277" b="24733"/>
          <a:stretch>
            <a:fillRect/>
          </a:stretch>
        </p:blipFill>
        <p:spPr bwMode="auto">
          <a:xfrm>
            <a:off x="0" y="1871663"/>
            <a:ext cx="9144000" cy="150653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11267" name="Straight Arrow Connector 8"/>
          <p:cNvSpPr>
            <a:spLocks noChangeShapeType="1"/>
          </p:cNvSpPr>
          <p:nvPr/>
        </p:nvSpPr>
        <p:spPr bwMode="auto">
          <a:xfrm rot="5400000">
            <a:off x="4175125" y="1952625"/>
            <a:ext cx="420688" cy="1588"/>
          </a:xfrm>
          <a:prstGeom prst="straightConnector1">
            <a:avLst/>
          </a:prstGeom>
          <a:noFill/>
          <a:ln w="31750" cap="flat" cmpd="sng">
            <a:solidFill>
              <a:srgbClr val="FFFF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Straight Arrow Connector 9"/>
          <p:cNvSpPr>
            <a:spLocks noChangeShapeType="1"/>
          </p:cNvSpPr>
          <p:nvPr/>
        </p:nvSpPr>
        <p:spPr bwMode="auto">
          <a:xfrm rot="16200000" flipH="1">
            <a:off x="1393031" y="1950244"/>
            <a:ext cx="420688" cy="6350"/>
          </a:xfrm>
          <a:prstGeom prst="straightConnector1">
            <a:avLst/>
          </a:prstGeom>
          <a:noFill/>
          <a:ln w="31750" cap="flat" cmpd="sng">
            <a:solidFill>
              <a:srgbClr val="FFFF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TextBox 10"/>
          <p:cNvSpPr>
            <a:spLocks noChangeArrowheads="1"/>
          </p:cNvSpPr>
          <p:nvPr/>
        </p:nvSpPr>
        <p:spPr bwMode="auto">
          <a:xfrm>
            <a:off x="4035425" y="1320800"/>
            <a:ext cx="652463" cy="36988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1970</a:t>
            </a:r>
            <a:endParaRPr lang="en-US" altLang="en-US"/>
          </a:p>
        </p:txBody>
      </p:sp>
      <p:sp>
        <p:nvSpPr>
          <p:cNvPr id="11270" name="TextBox 11"/>
          <p:cNvSpPr>
            <a:spLocks noChangeArrowheads="1"/>
          </p:cNvSpPr>
          <p:nvPr/>
        </p:nvSpPr>
        <p:spPr bwMode="auto">
          <a:xfrm>
            <a:off x="1258888" y="1320800"/>
            <a:ext cx="652462" cy="36988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1980</a:t>
            </a:r>
            <a:endParaRPr lang="en-US" altLang="en-US"/>
          </a:p>
        </p:txBody>
      </p:sp>
      <p:sp>
        <p:nvSpPr>
          <p:cNvPr id="11271" name="Straight Arrow Connector 12"/>
          <p:cNvSpPr>
            <a:spLocks noChangeShapeType="1"/>
          </p:cNvSpPr>
          <p:nvPr/>
        </p:nvSpPr>
        <p:spPr bwMode="auto">
          <a:xfrm rot="16200000" flipH="1">
            <a:off x="750094" y="1950244"/>
            <a:ext cx="420688" cy="6350"/>
          </a:xfrm>
          <a:prstGeom prst="straightConnector1">
            <a:avLst/>
          </a:prstGeom>
          <a:noFill/>
          <a:ln w="31750" cap="flat" cmpd="sng">
            <a:solidFill>
              <a:srgbClr val="FFFF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TextBox 13"/>
          <p:cNvSpPr>
            <a:spLocks noChangeArrowheads="1"/>
          </p:cNvSpPr>
          <p:nvPr/>
        </p:nvSpPr>
        <p:spPr bwMode="auto">
          <a:xfrm>
            <a:off x="608013" y="1320800"/>
            <a:ext cx="652462" cy="36988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1983</a:t>
            </a:r>
            <a:endParaRPr lang="en-US" altLang="en-US"/>
          </a:p>
        </p:txBody>
      </p:sp>
      <p:sp>
        <p:nvSpPr>
          <p:cNvPr id="11273" name="Straight Arrow Connector 38"/>
          <p:cNvSpPr>
            <a:spLocks noChangeShapeType="1"/>
          </p:cNvSpPr>
          <p:nvPr/>
        </p:nvSpPr>
        <p:spPr bwMode="auto">
          <a:xfrm rot="5400000">
            <a:off x="8585200" y="2005013"/>
            <a:ext cx="420687" cy="1588"/>
          </a:xfrm>
          <a:prstGeom prst="straightConnector1">
            <a:avLst/>
          </a:prstGeom>
          <a:noFill/>
          <a:ln w="31750" cap="flat" cmpd="sng">
            <a:solidFill>
              <a:srgbClr val="FFFF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TextBox 39"/>
          <p:cNvSpPr>
            <a:spLocks noChangeArrowheads="1"/>
          </p:cNvSpPr>
          <p:nvPr/>
        </p:nvSpPr>
        <p:spPr bwMode="auto">
          <a:xfrm>
            <a:off x="8447088" y="1373188"/>
            <a:ext cx="652462" cy="36988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1961</a:t>
            </a:r>
            <a:endParaRPr lang="en-US" altLang="en-US"/>
          </a:p>
        </p:txBody>
      </p:sp>
      <p:sp>
        <p:nvSpPr>
          <p:cNvPr id="11275" name="Straight Arrow Connector 41"/>
          <p:cNvSpPr>
            <a:spLocks noChangeShapeType="1"/>
          </p:cNvSpPr>
          <p:nvPr/>
        </p:nvSpPr>
        <p:spPr bwMode="auto">
          <a:xfrm rot="16200000" flipH="1">
            <a:off x="819944" y="3169444"/>
            <a:ext cx="666750" cy="576262"/>
          </a:xfrm>
          <a:prstGeom prst="straightConnector1">
            <a:avLst/>
          </a:prstGeom>
          <a:noFill/>
          <a:ln w="31750" cap="flat" cmpd="sng">
            <a:solidFill>
              <a:srgbClr val="C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TextBox 42"/>
          <p:cNvSpPr>
            <a:spLocks noChangeArrowheads="1"/>
          </p:cNvSpPr>
          <p:nvPr/>
        </p:nvSpPr>
        <p:spPr bwMode="auto">
          <a:xfrm>
            <a:off x="560388" y="3835400"/>
            <a:ext cx="1743075" cy="52387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2008:1984</a:t>
            </a:r>
            <a:endParaRPr lang="en-US"/>
          </a:p>
        </p:txBody>
      </p:sp>
      <p:sp>
        <p:nvSpPr>
          <p:cNvPr id="11277" name="Oval 26"/>
          <p:cNvSpPr>
            <a:spLocks noChangeArrowheads="1"/>
          </p:cNvSpPr>
          <p:nvPr/>
        </p:nvSpPr>
        <p:spPr bwMode="auto">
          <a:xfrm>
            <a:off x="4403725" y="2544763"/>
            <a:ext cx="73025" cy="73025"/>
          </a:xfrm>
          <a:prstGeom prst="ellipse">
            <a:avLst/>
          </a:prstGeom>
          <a:solidFill>
            <a:srgbClr val="000000"/>
          </a:solidFill>
          <a:ln w="25400" cap="flat" cmpd="sng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1278" name="Oval 28"/>
          <p:cNvSpPr>
            <a:spLocks noChangeArrowheads="1"/>
          </p:cNvSpPr>
          <p:nvPr/>
        </p:nvSpPr>
        <p:spPr bwMode="auto">
          <a:xfrm>
            <a:off x="1708150" y="2576513"/>
            <a:ext cx="73025" cy="73025"/>
          </a:xfrm>
          <a:prstGeom prst="ellipse">
            <a:avLst/>
          </a:prstGeom>
          <a:solidFill>
            <a:srgbClr val="000000"/>
          </a:solidFill>
          <a:ln w="25400" cap="flat" cmpd="sng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1279" name="Straight Arrow Connector 31"/>
          <p:cNvSpPr>
            <a:spLocks noChangeShapeType="1"/>
          </p:cNvSpPr>
          <p:nvPr/>
        </p:nvSpPr>
        <p:spPr bwMode="auto">
          <a:xfrm rot="10800000" flipV="1">
            <a:off x="428625" y="4648200"/>
            <a:ext cx="7637463" cy="7938"/>
          </a:xfrm>
          <a:prstGeom prst="straightConnector1">
            <a:avLst/>
          </a:prstGeom>
          <a:noFill/>
          <a:ln w="41275" cap="flat" cmpd="sng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TextBox 54"/>
          <p:cNvSpPr>
            <a:spLocks noChangeArrowheads="1"/>
          </p:cNvSpPr>
          <p:nvPr/>
        </p:nvSpPr>
        <p:spPr bwMode="auto">
          <a:xfrm>
            <a:off x="2952750" y="4762500"/>
            <a:ext cx="3022600" cy="52387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Direction of growth</a:t>
            </a:r>
            <a:endParaRPr lang="en-US" altLang="en-US"/>
          </a:p>
        </p:txBody>
      </p:sp>
      <p:sp>
        <p:nvSpPr>
          <p:cNvPr id="11281" name="Straight Connector 18"/>
          <p:cNvSpPr>
            <a:spLocks noChangeShapeType="1"/>
          </p:cNvSpPr>
          <p:nvPr/>
        </p:nvSpPr>
        <p:spPr bwMode="auto">
          <a:xfrm>
            <a:off x="590550" y="3108325"/>
            <a:ext cx="595313" cy="0"/>
          </a:xfrm>
          <a:prstGeom prst="line">
            <a:avLst/>
          </a:prstGeom>
          <a:noFill/>
          <a:ln w="22225" cap="flat" cmpd="sng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381000" y="5638800"/>
            <a:ext cx="8458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The trees’ growth between 1984 and 2008 was packed into just a millimeter.</a:t>
            </a:r>
            <a:endParaRPr lang="en-US"/>
          </a:p>
        </p:txBody>
      </p:sp>
      <p:sp>
        <p:nvSpPr>
          <p:cNvPr id="11283" name="TextBox 19"/>
          <p:cNvSpPr>
            <a:spLocks noChangeArrowheads="1"/>
          </p:cNvSpPr>
          <p:nvPr/>
        </p:nvSpPr>
        <p:spPr bwMode="auto">
          <a:xfrm>
            <a:off x="6477000" y="3048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(Photo by Bryan Black) 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937E-613A-44D0-B44A-5230CD68E716}" type="slidenum">
              <a:rPr lang="en-US" altLang="en-US"/>
              <a:pPr/>
              <a:t>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3314" name="Straight Connector 6"/>
          <p:cNvSpPr>
            <a:spLocks noChangeShapeType="1"/>
          </p:cNvSpPr>
          <p:nvPr/>
        </p:nvSpPr>
        <p:spPr bwMode="auto">
          <a:xfrm>
            <a:off x="0" y="1425575"/>
            <a:ext cx="9236075" cy="1588"/>
          </a:xfrm>
          <a:prstGeom prst="line">
            <a:avLst/>
          </a:prstGeom>
          <a:noFill/>
          <a:ln w="19050" cap="flat" cmpd="sng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" name="Title 1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r>
              <a:rPr lang="en-US" altLang="zh-CN" b="1" dirty="0" smtClean="0"/>
              <a:t>Two Analyses</a:t>
            </a:r>
            <a:endParaRPr lang="en-US" altLang="zh-CN" dirty="0"/>
          </a:p>
        </p:txBody>
      </p:sp>
      <p:sp>
        <p:nvSpPr>
          <p:cNvPr id="13316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en-US" altLang="zh-CN" dirty="0"/>
              <a:t>Western hemlock growth response to declining Douglas-fir in mixed-species stands across a gradient in Swiss Needle Cast </a:t>
            </a:r>
            <a:r>
              <a:rPr lang="en-US" altLang="zh-CN" dirty="0" smtClean="0"/>
              <a:t>intensity</a:t>
            </a:r>
          </a:p>
          <a:p>
            <a:r>
              <a:rPr lang="en-US" altLang="zh-CN" dirty="0"/>
              <a:t>The effect of within-stand variation in Swiss needle cast intensity on Douglas-fir stand dynamics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traight Connector 6"/>
          <p:cNvSpPr>
            <a:spLocks noChangeShapeType="1"/>
          </p:cNvSpPr>
          <p:nvPr/>
        </p:nvSpPr>
        <p:spPr bwMode="auto">
          <a:xfrm>
            <a:off x="0" y="1425575"/>
            <a:ext cx="9236075" cy="1588"/>
          </a:xfrm>
          <a:prstGeom prst="line">
            <a:avLst/>
          </a:prstGeom>
          <a:noFill/>
          <a:ln w="19050" cap="flat" cmpd="sng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3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5181808" y="76200"/>
            <a:ext cx="3504992" cy="1143000"/>
          </a:xfrm>
          <a:ln/>
        </p:spPr>
        <p:txBody>
          <a:bodyPr/>
          <a:lstStyle/>
          <a:p>
            <a:r>
              <a:rPr lang="en-US" altLang="zh-CN" b="1" dirty="0"/>
              <a:t>Study </a:t>
            </a:r>
            <a:r>
              <a:rPr lang="en-US" altLang="zh-CN" b="1" dirty="0" smtClean="0"/>
              <a:t>plots</a:t>
            </a:r>
            <a:endParaRPr lang="en-US" altLang="zh-CN" dirty="0"/>
          </a:p>
        </p:txBody>
      </p:sp>
      <p:sp>
        <p:nvSpPr>
          <p:cNvPr id="15366" name="Content Placeholder 2"/>
          <p:cNvSpPr>
            <a:spLocks noChangeArrowheads="1"/>
          </p:cNvSpPr>
          <p:nvPr/>
        </p:nvSpPr>
        <p:spPr bwMode="auto">
          <a:xfrm>
            <a:off x="5486712" y="1570038"/>
            <a:ext cx="3506396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smtClean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Western hemlock analysis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39 GIS plots</a:t>
            </a:r>
            <a:endParaRPr lang="en-US" altLang="en-US" sz="3200" b="1" dirty="0"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9 PCT plots</a:t>
            </a:r>
            <a:endParaRPr lang="en-US" altLang="en-US" sz="3200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15 CT plots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Tree </a:t>
            </a:r>
            <a:r>
              <a:rPr lang="en-US" sz="3200" b="1" dirty="0" smtClean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level SNC analysis</a:t>
            </a:r>
          </a:p>
          <a:p>
            <a:pPr lvl="2" indent="-4572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76 </a:t>
            </a:r>
            <a:r>
              <a:rPr lang="en-US" sz="3200" b="1" dirty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GIS </a:t>
            </a:r>
            <a:r>
              <a:rPr lang="en-US" sz="3200" b="1" dirty="0" smtClean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plots</a:t>
            </a:r>
            <a:endParaRPr lang="en-US" altLang="en-US" sz="3200" b="1" dirty="0"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574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381000"/>
            <a:ext cx="8039100" cy="60198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="" xmlns:p14="http://schemas.microsoft.com/office/powerpoint/2010/main" val="101815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1447124"/>
            <a:ext cx="7772400" cy="4321851"/>
          </a:xfrm>
        </p:spPr>
        <p:txBody>
          <a:bodyPr/>
          <a:lstStyle/>
          <a:p>
            <a:r>
              <a:rPr lang="en-US" altLang="zh-CN" dirty="0"/>
              <a:t>Western hemlock growth response to declining Douglas-fir in mixed-species stands across a gradient in Swiss Needle Cast intensity</a:t>
            </a:r>
            <a:br>
              <a:rPr lang="en-US" altLang="zh-CN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648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1705</TotalTime>
  <Pages>0</Pages>
  <Words>725</Words>
  <Characters>0</Characters>
  <Application>Microsoft Office PowerPoint</Application>
  <DocSecurity>0</DocSecurity>
  <PresentationFormat>On-screen Show (4:3)</PresentationFormat>
  <Lines>0</Lines>
  <Paragraphs>132</Paragraphs>
  <Slides>28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Hemlock growth response to Swiss needle cast intensity and effects of individual-tree Swiss needle cast severity on Douglas-fir growth</vt:lpstr>
      <vt:lpstr>Slide 2</vt:lpstr>
      <vt:lpstr>Slide 3</vt:lpstr>
      <vt:lpstr>Swiss Needle Cast affect Douglas-fir</vt:lpstr>
      <vt:lpstr>Slide 5</vt:lpstr>
      <vt:lpstr>Two Analyses</vt:lpstr>
      <vt:lpstr>Study plots</vt:lpstr>
      <vt:lpstr>Slide 8</vt:lpstr>
      <vt:lpstr>Western hemlock growth response to declining Douglas-fir in mixed-species stands across a gradient in Swiss Needle Cast intensity </vt:lpstr>
      <vt:lpstr>Background</vt:lpstr>
      <vt:lpstr>Objectives</vt:lpstr>
      <vt:lpstr>Relationship between PAI and DBH for individual western hemlock trees</vt:lpstr>
      <vt:lpstr>Diameter distribution for 4 plots</vt:lpstr>
      <vt:lpstr>Methods</vt:lpstr>
      <vt:lpstr>Frequency of individual western hemlock trees by plot-level Douglas-fir ∆FR class</vt:lpstr>
      <vt:lpstr>Results</vt:lpstr>
      <vt:lpstr>Predicted PAI of western hemlock at different levels of FR and ∆FR</vt:lpstr>
      <vt:lpstr>Conclusion</vt:lpstr>
      <vt:lpstr>The effect of within-stand variation in Swiss needle cast intensity on Douglas-fir stand dynamics  </vt:lpstr>
      <vt:lpstr>Background</vt:lpstr>
      <vt:lpstr>Histogram of deviation of tree-level FR from plot-average FR in GIS study</vt:lpstr>
      <vt:lpstr>Methods</vt:lpstr>
      <vt:lpstr>Results</vt:lpstr>
      <vt:lpstr>Compare residual plots of the three models</vt:lpstr>
      <vt:lpstr>Compare goodness of fit of the three models</vt:lpstr>
      <vt:lpstr>Inferred diameter growth multipliers using treeFR, plotFR, or both.</vt:lpstr>
      <vt:lpstr>Conclusion</vt:lpstr>
      <vt:lpstr>Slide 28</vt:lpstr>
    </vt:vector>
  </TitlesOfParts>
  <Company>Oregon State University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Swiss needle cast multiplier for ORGANON</dc:title>
  <dc:creator>zhaoj</dc:creator>
  <cp:lastModifiedBy>Doug Maguire</cp:lastModifiedBy>
  <cp:revision>114</cp:revision>
  <dcterms:created xsi:type="dcterms:W3CDTF">2013-02-12T12:02:00Z</dcterms:created>
  <dcterms:modified xsi:type="dcterms:W3CDTF">2013-11-15T05:41:39Z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2052-8.1.0.3442</vt:lpwstr>
  </property>
</Properties>
</file>