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5"/>
  </p:notesMasterIdLst>
  <p:sldIdLst>
    <p:sldId id="258" r:id="rId5"/>
    <p:sldId id="275" r:id="rId6"/>
    <p:sldId id="259" r:id="rId7"/>
    <p:sldId id="270" r:id="rId8"/>
    <p:sldId id="285" r:id="rId9"/>
    <p:sldId id="278" r:id="rId10"/>
    <p:sldId id="274" r:id="rId11"/>
    <p:sldId id="272" r:id="rId12"/>
    <p:sldId id="292" r:id="rId13"/>
    <p:sldId id="293" r:id="rId14"/>
    <p:sldId id="294" r:id="rId15"/>
    <p:sldId id="295" r:id="rId16"/>
    <p:sldId id="277" r:id="rId17"/>
    <p:sldId id="279" r:id="rId18"/>
    <p:sldId id="296" r:id="rId19"/>
    <p:sldId id="297" r:id="rId20"/>
    <p:sldId id="298" r:id="rId21"/>
    <p:sldId id="281" r:id="rId22"/>
    <p:sldId id="280" r:id="rId23"/>
    <p:sldId id="287" r:id="rId24"/>
    <p:sldId id="282" r:id="rId25"/>
    <p:sldId id="288" r:id="rId26"/>
    <p:sldId id="283" r:id="rId27"/>
    <p:sldId id="289" r:id="rId28"/>
    <p:sldId id="276" r:id="rId29"/>
    <p:sldId id="291" r:id="rId30"/>
    <p:sldId id="284" r:id="rId31"/>
    <p:sldId id="286" r:id="rId32"/>
    <p:sldId id="290" r:id="rId33"/>
    <p:sldId id="299" r:id="rId3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B8E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24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B817C4-ED1C-434E-9777-14B5CF82B1C4}" type="datetimeFigureOut">
              <a:rPr lang="en-US" smtClean="0"/>
              <a:pPr/>
              <a:t>2/27/2015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CAD15F-0610-4DE4-877E-DFC5050B91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315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AD15F-0610-4DE4-877E-DFC5050B913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86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AD15F-0610-4DE4-877E-DFC5050B913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974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ca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AD15F-0610-4DE4-877E-DFC5050B913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220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C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27,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‹#›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27,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‹#›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27,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‹#›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27,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‹#›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FFC0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27,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‹#›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27,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‹#›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27,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‹#›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27,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‹#›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66800" cy="365125"/>
          </a:xfrm>
        </p:spPr>
        <p:txBody>
          <a:bodyPr/>
          <a:lstStyle>
            <a:lvl1pPr>
              <a:defRPr>
                <a:solidFill>
                  <a:srgbClr val="FFC000"/>
                </a:solidFill>
              </a:defRPr>
            </a:lvl1pPr>
          </a:lstStyle>
          <a:p>
            <a:r>
              <a:rPr lang="en-US" smtClean="0"/>
              <a:t>February 27,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828800" y="6324600"/>
            <a:ext cx="4572000" cy="365125"/>
          </a:xfrm>
        </p:spPr>
        <p:txBody>
          <a:bodyPr/>
          <a:lstStyle>
            <a:lvl1pPr>
              <a:defRPr>
                <a:solidFill>
                  <a:srgbClr val="FFC000"/>
                </a:solidFill>
              </a:defRPr>
            </a:lvl1pPr>
          </a:lstStyle>
          <a:p>
            <a:r>
              <a:rPr lang="en-US" smtClean="0"/>
              <a:t>‹#›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27,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‹#›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CF9E40-245F-43BE-B016-9BC607FBE9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27,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‹#›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C000"/>
                </a:solidFill>
              </a:defRPr>
            </a:lvl1pPr>
          </a:lstStyle>
          <a:p>
            <a:r>
              <a:rPr lang="en-US" smtClean="0"/>
              <a:t>February 27,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C000"/>
                </a:solidFill>
              </a:defRPr>
            </a:lvl1pPr>
          </a:lstStyle>
          <a:p>
            <a:fld id="{5592C050-A819-4AC3-8099-0B359E90C3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FFC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C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FFC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FFC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FFC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9600" cy="38862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Verdana" pitchFamily="34" charset="0"/>
              </a:rPr>
              <a:t>H. Bryan Lu and Fred C. Martin</a:t>
            </a:r>
            <a:br>
              <a:rPr lang="en-US" sz="2400" b="1" dirty="0" smtClean="0">
                <a:latin typeface="Verdana" pitchFamily="34" charset="0"/>
              </a:rPr>
            </a:br>
            <a:r>
              <a:rPr lang="en-US" sz="2000" dirty="0" smtClean="0">
                <a:latin typeface="Verdana" pitchFamily="34" charset="0"/>
              </a:rPr>
              <a:t>Washington State Department of Natural Resources</a:t>
            </a:r>
            <a:br>
              <a:rPr lang="en-US" sz="2000" dirty="0" smtClean="0">
                <a:latin typeface="Verdana" pitchFamily="34" charset="0"/>
              </a:rPr>
            </a:br>
            <a:r>
              <a:rPr lang="en-US" sz="2000" dirty="0" smtClean="0">
                <a:latin typeface="Verdana" pitchFamily="34" charset="0"/>
              </a:rPr>
              <a:t>Olympia, Washington</a:t>
            </a:r>
            <a:endParaRPr lang="en-US" sz="2000" b="1" dirty="0">
              <a:latin typeface="Verdana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GMUG, February 27,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457200" y="457200"/>
            <a:ext cx="8229600" cy="14938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Mathematical Transformation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 of Stand Density Index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Verdana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Stage’s SDI</a:t>
            </a:r>
            <a:endParaRPr 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  <a:tabLst>
                    <a:tab pos="7777163" algn="r"/>
                  </a:tabLst>
                </a:pPr>
                <a:r>
                  <a:rPr lang="en-US" sz="3600" dirty="0" smtClean="0"/>
                  <a:t>Is Equation (1) homogeneous?</a:t>
                </a:r>
              </a:p>
              <a:p>
                <a:pPr marL="0" indent="0">
                  <a:buNone/>
                  <a:tabLst>
                    <a:tab pos="7777163" algn="r"/>
                  </a:tabLst>
                </a:pPr>
                <a:endParaRPr lang="en-US" sz="2800" dirty="0" smtClean="0"/>
              </a:p>
              <a:p>
                <a:pPr marL="0" indent="0">
                  <a:buNone/>
                  <a:tabLst>
                    <a:tab pos="7777163" algn="r"/>
                  </a:tabLst>
                </a:pPr>
                <a:r>
                  <a:rPr lang="en-US" sz="2800" dirty="0" smtClean="0"/>
                  <a:t>If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</a:rPr>
                      <m:t>SDI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t</m:t>
                        </m:r>
                        <m: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TPA</m:t>
                        </m:r>
                        <m:r>
                          <a:rPr lang="en-US" sz="280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t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DD</m:t>
                        </m:r>
                      </m:e>
                    </m:d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</a:rPr>
                      <m:t>t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</a:rPr>
                      <m:t>SDI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TPA</m:t>
                        </m:r>
                        <m:r>
                          <a:rPr lang="en-US" sz="280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DD</m:t>
                        </m:r>
                      </m:e>
                    </m:d>
                  </m:oMath>
                </a14:m>
                <a:r>
                  <a:rPr lang="en-US" sz="2800" b="0" dirty="0" smtClean="0"/>
                  <a:t>, Equation (1) is not only homogeneous but also linearly homogeneous.  By Euler’s theorem, it could be partitioned as:</a:t>
                </a:r>
              </a:p>
              <a:p>
                <a:pPr marL="0" indent="0">
                  <a:buNone/>
                  <a:tabLst>
                    <a:tab pos="7777163" algn="r"/>
                  </a:tabLst>
                </a:pPr>
                <a:endParaRPr lang="en-US" sz="2800" b="0" dirty="0" smtClean="0"/>
              </a:p>
              <a:p>
                <a:pPr marL="400050" lvl="1" indent="0">
                  <a:buNone/>
                  <a:tabLst>
                    <a:tab pos="7777163" algn="r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SDI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TPA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DD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)=</m:t>
                      </m:r>
                      <m:box>
                        <m:box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SDI</m:t>
                              </m:r>
                            </m:num>
                            <m:den>
                              <m: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TPA</m:t>
                              </m:r>
                            </m:den>
                          </m:f>
                        </m:e>
                      </m:box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TPA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box>
                        <m:box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SDI</m:t>
                              </m:r>
                            </m:num>
                            <m:den>
                              <m: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DD</m:t>
                              </m:r>
                            </m:den>
                          </m:f>
                        </m:e>
                      </m:box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DD</m:t>
                      </m:r>
                    </m:oMath>
                  </m:oMathPara>
                </a14:m>
                <a:endParaRPr lang="en-US" b="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2222" t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GMUG, February </a:t>
            </a:r>
            <a:r>
              <a:rPr lang="en-US" dirty="0" smtClean="0"/>
              <a:t>27, 2015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06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Stage’s SDI</a:t>
            </a:r>
            <a:endParaRPr 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24000"/>
                <a:ext cx="8229600" cy="4572000"/>
              </a:xfrm>
            </p:spPr>
            <p:txBody>
              <a:bodyPr>
                <a:normAutofit/>
              </a:bodyPr>
              <a:lstStyle/>
              <a:p>
                <a:pPr marL="400050" lvl="1" indent="0">
                  <a:buNone/>
                  <a:tabLst>
                    <a:tab pos="7772400" algn="r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mtClean="0">
                          <a:latin typeface="Cambria Math" panose="02040503050406030204" pitchFamily="18" charset="0"/>
                        </a:rPr>
                        <m:t>SDI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t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TPA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t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DD</m:t>
                          </m:r>
                        </m:e>
                      </m:d>
                    </m:oMath>
                  </m:oMathPara>
                </a14:m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 marL="400050" lvl="1" indent="0">
                  <a:buNone/>
                  <a:tabLst>
                    <a:tab pos="7772400" algn="r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argPr>
                                    <m:argSz m:val="-2"/>
                                  </m:argPr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k</m:t>
                                  </m:r>
                                </m:sup>
                              </m:sSup>
                            </m:den>
                          </m:f>
                        </m:e>
                      </m:box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t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TPA</m:t>
                              </m:r>
                            </m:e>
                          </m:d>
                        </m:e>
                        <m:sup>
                          <m:box>
                            <m:box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type m:val="noBar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box>
                                    <m:box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r>
                                        <m:rPr>
                                          <m:brk m:alnAt="63"/>
                                        </m:r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k</m:t>
                                          </m:r>
                                        </m:num>
                                        <m:den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box>
                                </m:num>
                                <m:den/>
                              </m:f>
                            </m:e>
                          </m:box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t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DD</m:t>
                              </m:r>
                            </m:e>
                          </m:d>
                        </m:e>
                        <m:sup>
                          <m:box>
                            <m:box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k</m:t>
                                  </m:r>
                                </m:num>
                                <m:den>
                                  <m:box>
                                    <m:box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type m:val="noBar"/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num>
                                        <m:den/>
                                      </m:f>
                                    </m:e>
                                  </m:box>
                                </m:den>
                              </m:f>
                            </m:e>
                          </m:box>
                        </m:sup>
                      </m:sSup>
                    </m:oMath>
                  </m:oMathPara>
                </a14:m>
                <a:endParaRPr lang="en-US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00050" lvl="1" indent="0">
                  <a:buNone/>
                  <a:tabLst>
                    <a:tab pos="7772400" algn="r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dirty="0"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argPr>
                                    <m:argSz m:val="-2"/>
                                  </m:argPr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k</m:t>
                                  </m:r>
                                </m:sup>
                              </m:sSup>
                            </m:den>
                          </m:f>
                        </m:e>
                      </m:box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</m:t>
                          </m:r>
                        </m:e>
                        <m:sup>
                          <m:box>
                            <m:box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type m:val="noBar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box>
                                    <m:box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r>
                                        <m:rPr>
                                          <m:brk m:alnAt="63"/>
                                        </m:r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k</m:t>
                                          </m:r>
                                        </m:num>
                                        <m:den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box>
                                </m:num>
                                <m:den/>
                              </m:f>
                            </m:e>
                          </m:box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TPA</m:t>
                          </m:r>
                        </m:e>
                        <m:sup>
                          <m:box>
                            <m:box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type m:val="noBar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box>
                                    <m:box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r>
                                        <m:rPr>
                                          <m:brk m:alnAt="63"/>
                                        </m:r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k</m:t>
                                          </m:r>
                                        </m:num>
                                        <m:den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box>
                                </m:num>
                                <m:den/>
                              </m:f>
                            </m:e>
                          </m:box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</m:t>
                          </m:r>
                        </m:e>
                        <m:sup>
                          <m:box>
                            <m:box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k</m:t>
                                  </m:r>
                                </m:num>
                                <m:den>
                                  <m:box>
                                    <m:box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type m:val="noBar"/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num>
                                        <m:den/>
                                      </m:f>
                                    </m:e>
                                  </m:box>
                                </m:den>
                              </m:f>
                            </m:e>
                          </m:box>
                        </m:sup>
                      </m:sSup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DD</m:t>
                          </m:r>
                        </m:e>
                        <m:sup>
                          <m:box>
                            <m:box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k</m:t>
                                  </m:r>
                                </m:num>
                                <m:den>
                                  <m:box>
                                    <m:box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type m:val="noBar"/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num>
                                        <m:den/>
                                      </m:f>
                                    </m:e>
                                  </m:box>
                                </m:den>
                              </m:f>
                            </m:e>
                          </m:box>
                        </m:sup>
                      </m:sSup>
                    </m:oMath>
                  </m:oMathPara>
                </a14:m>
                <a:endParaRPr lang="en-US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00050" lvl="1" indent="0">
                  <a:buNone/>
                  <a:tabLst>
                    <a:tab pos="7772400" algn="r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t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box>
                        <m:box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argPr>
                                    <m:argSz m:val="-2"/>
                                  </m:argPr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k</m:t>
                                  </m:r>
                                </m:sup>
                              </m:sSup>
                            </m:den>
                          </m:f>
                        </m:e>
                      </m:box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TPA</m:t>
                          </m:r>
                        </m:e>
                        <m:sup>
                          <m:box>
                            <m:box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type m:val="noBar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box>
                                    <m:box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r>
                                        <m:rPr>
                                          <m:brk m:alnAt="63"/>
                                        </m:r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k</m:t>
                                          </m:r>
                                        </m:num>
                                        <m:den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box>
                                </m:num>
                                <m:den/>
                              </m:f>
                            </m:e>
                          </m:box>
                        </m:sup>
                      </m:sSup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DD</m:t>
                          </m:r>
                        </m:e>
                        <m:sup>
                          <m:box>
                            <m:box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k</m:t>
                                  </m:r>
                                </m:num>
                                <m:den>
                                  <m:box>
                                    <m:box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type m:val="noBar"/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num>
                                        <m:den/>
                                      </m:f>
                                    </m:e>
                                  </m:box>
                                </m:den>
                              </m:f>
                            </m:e>
                          </m:box>
                        </m:sup>
                      </m:sSup>
                    </m:oMath>
                  </m:oMathPara>
                </a14:m>
                <a:endParaRPr lang="en-US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00050" lvl="1" indent="0">
                  <a:buNone/>
                  <a:tabLst>
                    <a:tab pos="7772400" algn="r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t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SDI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TPA</m:t>
                          </m:r>
                          <m:r>
                            <a:rPr lang="en-US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DD</m:t>
                          </m:r>
                        </m:e>
                      </m:d>
                    </m:oMath>
                  </m:oMathPara>
                </a14:m>
                <a:endParaRPr lang="en-US" dirty="0" smtClean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24000"/>
                <a:ext cx="8229600" cy="4572000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GMUG, February </a:t>
            </a:r>
            <a:r>
              <a:rPr lang="en-US" dirty="0" smtClean="0"/>
              <a:t>27, 2015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09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Stage’s SDI</a:t>
            </a:r>
            <a:endParaRPr 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24000"/>
                <a:ext cx="8229600" cy="4572000"/>
              </a:xfrm>
            </p:spPr>
            <p:txBody>
              <a:bodyPr>
                <a:noAutofit/>
              </a:bodyPr>
              <a:lstStyle/>
              <a:p>
                <a:pPr marL="400050" lvl="1" indent="0">
                  <a:buNone/>
                  <a:tabLst>
                    <a:tab pos="7772400" algn="r"/>
                  </a:tabLst>
                </a:pPr>
                <a:r>
                  <a:rPr lang="en-US" dirty="0" smtClean="0"/>
                  <a:t>Hence,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SDI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TPA</m:t>
                        </m:r>
                        <m:r>
                          <a:rPr lang="en-US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DD</m:t>
                        </m:r>
                      </m:e>
                    </m:d>
                  </m:oMath>
                </a14:m>
                <a:r>
                  <a:rPr lang="en-US" dirty="0" smtClean="0">
                    <a:ea typeface="Cambria Math" panose="02040503050406030204" pitchFamily="18" charset="0"/>
                  </a:rPr>
                  <a:t> is linearly homogeneous.  </a:t>
                </a:r>
              </a:p>
              <a:p>
                <a:pPr marL="400050" lvl="1" indent="0">
                  <a:buNone/>
                  <a:tabLst>
                    <a:tab pos="7772400" algn="r"/>
                  </a:tabLst>
                </a:pPr>
                <a:r>
                  <a:rPr lang="en-US" dirty="0" smtClean="0">
                    <a:ea typeface="Cambria Math" panose="02040503050406030204" pitchFamily="18" charset="0"/>
                  </a:rPr>
                  <a:t>Are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SDI</m:t>
                        </m:r>
                      </m:num>
                      <m:den>
                        <m: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TPA</m:t>
                        </m:r>
                      </m:den>
                    </m:f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</m:oMath>
                </a14:m>
                <a:r>
                  <a:rPr lang="en-US" dirty="0" smtClean="0">
                    <a:ea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SDI</m:t>
                        </m:r>
                      </m:num>
                      <m:den>
                        <m: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DD</m:t>
                        </m:r>
                      </m:den>
                    </m:f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b</m:t>
                    </m:r>
                  </m:oMath>
                </a14:m>
                <a:r>
                  <a:rPr lang="en-US" dirty="0" smtClean="0">
                    <a:ea typeface="Cambria Math" panose="02040503050406030204" pitchFamily="18" charset="0"/>
                  </a:rPr>
                  <a:t>?</a:t>
                </a:r>
              </a:p>
              <a:p>
                <a:pPr marL="400050" lvl="1" indent="0">
                  <a:buNone/>
                  <a:tabLst>
                    <a:tab pos="7772400" algn="r"/>
                  </a:tabLst>
                </a:pPr>
                <a:endParaRPr lang="en-US" dirty="0" smtClean="0">
                  <a:ea typeface="Cambria Math" panose="02040503050406030204" pitchFamily="18" charset="0"/>
                </a:endParaRPr>
              </a:p>
              <a:p>
                <a:pPr marL="400050" lvl="1" indent="0">
                  <a:buNone/>
                  <a:tabLst>
                    <a:tab pos="7772400" algn="r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SDI</m:t>
                              </m:r>
                            </m:num>
                            <m:den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TPA</m:t>
                              </m:r>
                            </m:den>
                          </m:f>
                        </m:e>
                      </m:box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box>
                                <m:box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>
                                          <m:sty m:val="p"/>
                                        </m:rPr>
                                        <a:rPr lang="en-US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k</m:t>
                                      </m:r>
                                    </m:num>
                                    <m:den>
                                      <m:r>
                                        <a:rPr lang="en-US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box>
                            </m:e>
                          </m:d>
                          <m: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∙10</m:t>
                          </m:r>
                        </m:e>
                        <m:sup>
                          <m:argPr>
                            <m:argSz m:val="-1"/>
                          </m:argPr>
                          <m: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k</m:t>
                          </m:r>
                        </m:sup>
                      </m:sSup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TPA</m:t>
                          </m:r>
                        </m:e>
                        <m:sup>
                          <m:box>
                            <m:box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k</m:t>
                                  </m:r>
                                </m:num>
                                <m:den>
                                  <m:box>
                                    <m:box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type m:val="noBar"/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num>
                                        <m:den/>
                                      </m:f>
                                    </m:e>
                                  </m:box>
                                </m:den>
                              </m:f>
                            </m:e>
                          </m:box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DD</m:t>
                          </m:r>
                        </m:e>
                        <m:sup>
                          <m:box>
                            <m:box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k</m:t>
                                  </m:r>
                                </m:num>
                                <m:den>
                                  <m:box>
                                    <m:box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type m:val="noBar"/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num>
                                        <m:den/>
                                      </m:f>
                                    </m:e>
                                  </m:box>
                                </m:den>
                              </m:f>
                            </m:e>
                          </m:box>
                        </m:sup>
                      </m:sSup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a</m:t>
                      </m:r>
                    </m:oMath>
                  </m:oMathPara>
                </a14:m>
                <a:endParaRPr lang="en-US" dirty="0" smtClean="0">
                  <a:ea typeface="Cambria Math" panose="02040503050406030204" pitchFamily="18" charset="0"/>
                </a:endParaRPr>
              </a:p>
              <a:p>
                <a:pPr marL="400050" lvl="1" indent="0">
                  <a:buNone/>
                  <a:tabLst>
                    <a:tab pos="7772400" algn="r"/>
                  </a:tabLst>
                </a:pPr>
                <a:endParaRPr lang="en-US" dirty="0" smtClean="0">
                  <a:ea typeface="Cambria Math" panose="02040503050406030204" pitchFamily="18" charset="0"/>
                </a:endParaRPr>
              </a:p>
              <a:p>
                <a:pPr marL="400050" lvl="1" indent="0">
                  <a:buNone/>
                  <a:tabLst>
                    <a:tab pos="7772400" algn="r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SDI</m:t>
                              </m:r>
                            </m:num>
                            <m:den>
                              <m:r>
                                <a:rPr lang="en-US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DD</m:t>
                              </m:r>
                            </m:den>
                          </m:f>
                        </m:e>
                      </m:box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box>
                            <m:box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k</m:t>
                                  </m:r>
                                </m:num>
                                <m:den>
                                  <m:r>
                                    <a:rPr lang="en-US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  <m: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∙10</m:t>
                          </m:r>
                        </m:e>
                        <m:sup>
                          <m:argPr>
                            <m:argSz m:val="-1"/>
                          </m:argPr>
                          <m: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k</m:t>
                          </m:r>
                        </m:sup>
                      </m:sSup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TPA</m:t>
                          </m:r>
                        </m:e>
                        <m:sup>
                          <m:box>
                            <m:box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k</m:t>
                                  </m:r>
                                </m:num>
                                <m:den>
                                  <m:box>
                                    <m:box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type m:val="noBar"/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num>
                                        <m:den/>
                                      </m:f>
                                    </m:e>
                                  </m:box>
                                </m:den>
                              </m:f>
                            </m:e>
                          </m:box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DD</m:t>
                          </m:r>
                        </m:e>
                        <m:sup>
                          <m:box>
                            <m:box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(1−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k</m:t>
                                  </m:r>
                                </m:num>
                                <m:den>
                                  <m:box>
                                    <m:box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type m:val="noBar"/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num>
                                        <m:den/>
                                      </m:f>
                                    </m:e>
                                  </m:box>
                                </m:den>
                              </m:f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box>
                        </m:sup>
                      </m:sSup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b</m:t>
                      </m:r>
                    </m:oMath>
                  </m:oMathPara>
                </a14:m>
                <a:endParaRPr lang="en-US" dirty="0" smtClean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24000"/>
                <a:ext cx="8229600" cy="4572000"/>
              </a:xfrm>
              <a:blipFill rotWithShape="0">
                <a:blip r:embed="rId2"/>
                <a:stretch>
                  <a:fillRect t="-1333" r="-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GMUG, February </a:t>
            </a:r>
            <a:r>
              <a:rPr lang="en-US" dirty="0" smtClean="0"/>
              <a:t>27, 2015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14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latin typeface="Verdana" pitchFamily="34" charset="0"/>
              </a:rPr>
              <a:t>Long and Daniel’s SDI</a:t>
            </a:r>
            <a:endParaRPr lang="en-US" sz="4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GMUG, February </a:t>
            </a:r>
            <a:r>
              <a:rPr lang="en-US" dirty="0" smtClean="0"/>
              <a:t>27, 2015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13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57200" y="1524000"/>
                <a:ext cx="8229600" cy="4371646"/>
              </a:xfrm>
              <a:prstGeom prst="rect">
                <a:avLst/>
              </a:prstGeom>
              <a:noFill/>
            </p:spPr>
            <p:txBody>
              <a:bodyPr wrap="square" bIns="45720" rtlCol="0">
                <a:spAutoFit/>
              </a:bodyPr>
              <a:lstStyle/>
              <a:p>
                <a:pPr>
                  <a:tabLst>
                    <a:tab pos="7777163" algn="r"/>
                  </a:tabLst>
                </a:pPr>
                <a:r>
                  <a:rPr lang="en-US" sz="3600" b="0" i="0" dirty="0" smtClean="0">
                    <a:solidFill>
                      <a:srgbClr val="FFC000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Long and Daniel </a:t>
                </a:r>
                <a:r>
                  <a:rPr lang="en-US" sz="3600" dirty="0" smtClean="0">
                    <a:solidFill>
                      <a:srgbClr val="FFC000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(1990) formulated SDI as:</a:t>
                </a:r>
              </a:p>
              <a:p>
                <a:pPr lvl="1">
                  <a:tabLst>
                    <a:tab pos="7777163" algn="r"/>
                  </a:tabLst>
                </a:pPr>
                <a:endParaRPr lang="en-US" sz="3600" b="0" i="0" dirty="0" smtClean="0">
                  <a:solidFill>
                    <a:srgbClr val="FFC000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lvl="1">
                  <a:tabLst>
                    <a:tab pos="7777163" algn="r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600" b="0" i="0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SDI</m:t>
                      </m:r>
                      <m:r>
                        <a:rPr lang="en-US" sz="36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36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argPr>
                            <m:argSz m:val="-1"/>
                          </m:argPr>
                          <m:r>
                            <m:rPr>
                              <m:sty m:val="p"/>
                              <m:brk m:alnAt="23"/>
                            </m:rPr>
                            <a:rPr lang="en-US" sz="3600" b="0" i="0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i</m:t>
                          </m:r>
                          <m:r>
                            <a:rPr lang="en-US" sz="3600" b="0" i="0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=1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en-US" sz="3600" b="0" i="0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n</m:t>
                          </m:r>
                        </m:sup>
                        <m:e>
                          <m:sSup>
                            <m:sSupPr>
                              <m:ctrlPr>
                                <a:rPr lang="en-US" sz="3600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3600" b="0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box>
                                    <m:boxPr>
                                      <m:ctrlPr>
                                        <a:rPr lang="en-US" sz="3600" b="0" i="1" smtClean="0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ctrlPr>
                                            <a:rPr lang="en-US" sz="3600" b="0" i="1" smtClean="0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sSub>
                                            <m:sSubPr>
                                              <m:ctrlPr>
                                                <a:rPr lang="en-US" sz="3600" b="0" i="1" smtClean="0">
                                                  <a:solidFill>
                                                    <a:srgbClr val="FFC000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Arial" panose="020B0604020202020204" pitchFamily="34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 sz="3600" b="0" i="0" smtClean="0">
                                                  <a:solidFill>
                                                    <a:srgbClr val="FFC000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Arial" panose="020B0604020202020204" pitchFamily="34" charset="0"/>
                                                </a:rPr>
                                                <m:t>dbh</m:t>
                                              </m:r>
                                            </m:e>
                                            <m:sub>
                                              <m:argPr>
                                                <m:argSz m:val="-1"/>
                                              </m:argPr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 sz="3600" b="0" i="0" smtClean="0">
                                                  <a:solidFill>
                                                    <a:srgbClr val="FFC000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Arial" panose="020B0604020202020204" pitchFamily="34" charset="0"/>
                                                </a:rPr>
                                                <m:t>i</m:t>
                                              </m:r>
                                            </m:sub>
                                          </m:sSub>
                                        </m:num>
                                        <m:den>
                                          <m:r>
                                            <a:rPr lang="en-US" sz="3600" b="0" i="0" smtClean="0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10</m:t>
                                          </m:r>
                                        </m:den>
                                      </m:f>
                                    </m:e>
                                  </m:box>
                                </m:e>
                              </m:d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en-US" sz="3600" b="0" i="0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k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sz="3600" dirty="0" smtClean="0">
                  <a:solidFill>
                    <a:srgbClr val="FFC000"/>
                  </a:solidFill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lvl="1">
                  <a:tabLst>
                    <a:tab pos="7777163" algn="r"/>
                  </a:tabLst>
                </a:pPr>
                <a:endParaRPr lang="en-US" sz="3600" dirty="0">
                  <a:solidFill>
                    <a:srgbClr val="FFC000"/>
                  </a:solidFill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tabLst>
                    <a:tab pos="7777163" algn="r"/>
                  </a:tabLst>
                </a:pPr>
                <a:r>
                  <a:rPr lang="en-US" sz="3600" dirty="0" smtClean="0">
                    <a:solidFill>
                      <a:srgbClr val="FFC000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where k = 1.605.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524000"/>
                <a:ext cx="8229600" cy="4371646"/>
              </a:xfrm>
              <a:prstGeom prst="rect">
                <a:avLst/>
              </a:prstGeom>
              <a:blipFill rotWithShape="0">
                <a:blip r:embed="rId2"/>
                <a:stretch>
                  <a:fillRect l="-2222" t="-2092" r="-2593" b="-43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073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b="1" dirty="0" err="1" smtClean="0">
                <a:latin typeface="Verdana" pitchFamily="34" charset="0"/>
              </a:rPr>
              <a:t>Ducey</a:t>
            </a:r>
            <a:r>
              <a:rPr lang="en-US" sz="4000" b="1" dirty="0" smtClean="0">
                <a:latin typeface="Verdana" pitchFamily="34" charset="0"/>
              </a:rPr>
              <a:t> and Larson’s SDI</a:t>
            </a:r>
            <a:endParaRPr lang="en-US" sz="4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GMUG, February </a:t>
            </a:r>
            <a:r>
              <a:rPr lang="en-US" dirty="0" smtClean="0"/>
              <a:t>27, 2015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14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57200" y="1524000"/>
                <a:ext cx="8229600" cy="3966342"/>
              </a:xfrm>
              <a:prstGeom prst="rect">
                <a:avLst/>
              </a:prstGeom>
              <a:noFill/>
            </p:spPr>
            <p:txBody>
              <a:bodyPr wrap="square" bIns="45720" rtlCol="0">
                <a:spAutoFit/>
              </a:bodyPr>
              <a:lstStyle/>
              <a:p>
                <a:pPr>
                  <a:tabLst>
                    <a:tab pos="7777163" algn="r"/>
                  </a:tabLst>
                </a:pPr>
                <a:r>
                  <a:rPr lang="en-US" sz="3600" dirty="0" smtClean="0">
                    <a:solidFill>
                      <a:srgbClr val="FFC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Ducey</a:t>
                </a:r>
                <a:r>
                  <a:rPr lang="en-US" sz="3600" dirty="0">
                    <a:solidFill>
                      <a:srgbClr val="FFC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and Larson (</a:t>
                </a:r>
                <a:r>
                  <a:rPr lang="en-US" sz="3600" dirty="0" smtClean="0">
                    <a:solidFill>
                      <a:srgbClr val="FFC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2003</a:t>
                </a:r>
                <a:r>
                  <a:rPr lang="en-US" sz="3600" dirty="0">
                    <a:solidFill>
                      <a:srgbClr val="FFC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) showed that SDI could be expressed </a:t>
                </a:r>
                <a:r>
                  <a:rPr lang="en-US" sz="3600" dirty="0" smtClean="0">
                    <a:solidFill>
                      <a:srgbClr val="FFC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as:</a:t>
                </a:r>
                <a:endParaRPr lang="en-US" sz="3600" dirty="0">
                  <a:solidFill>
                    <a:srgbClr val="FFC000"/>
                  </a:solidFill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tabLst>
                    <a:tab pos="7777163" algn="r"/>
                  </a:tabLst>
                </a:pPr>
                <a:endParaRPr lang="en-US" sz="3600" dirty="0" smtClean="0">
                  <a:solidFill>
                    <a:srgbClr val="FFC000"/>
                  </a:solidFill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lvl="1">
                  <a:tabLst>
                    <a:tab pos="7777163" algn="r"/>
                  </a:tabLs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600" b="0" i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SDI</m:t>
                    </m:r>
                    <m:r>
                      <a:rPr lang="en-US" sz="36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36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box>
                          <m:boxPr>
                            <m:ctrlPr>
                              <a:rPr lang="en-US" sz="3600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d>
                              <m:dPr>
                                <m:ctrlPr>
                                  <a:rPr lang="en-US" sz="3600" b="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dPr>
                              <m:e>
                                <m:box>
                                  <m:boxPr>
                                    <m:ctrlPr>
                                      <a:rPr lang="en-US" sz="3600" b="0" i="1" smtClean="0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3600" b="0" i="1" smtClean="0">
                                            <a:solidFill>
                                              <a:srgbClr val="FFC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3600" b="0" i="1" smtClean="0">
                                            <a:solidFill>
                                              <a:srgbClr val="FFC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24</m:t>
                                        </m:r>
                                      </m:num>
                                      <m:den>
                                        <m:r>
                                          <a:rPr lang="en-US" sz="3600" b="0" i="1" smtClean="0">
                                            <a:solidFill>
                                              <a:srgbClr val="FFC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10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d>
                          </m:e>
                        </m:box>
                      </m:e>
                      <m:sup>
                        <m:argPr>
                          <m:argSz m:val="-1"/>
                        </m:argPr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k</m:t>
                        </m:r>
                      </m:sup>
                    </m:sSup>
                    <m:r>
                      <a:rPr lang="en-US" sz="36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6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sz="36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π</m:t>
                        </m:r>
                      </m:e>
                      <m:sup>
                        <m:box>
                          <m:boxPr>
                            <m:ctrlPr>
                              <a:rPr lang="en-US" sz="3600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r>
                              <m:rPr>
                                <m:brk m:alnAt="63"/>
                              </m:rPr>
                              <a:rPr lang="en-US" sz="3600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3600" b="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n-US" sz="3600" b="0" i="0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k</m:t>
                                </m:r>
                              </m:num>
                              <m:den>
                                <m:box>
                                  <m:boxPr>
                                    <m:ctrlPr>
                                      <a:rPr lang="en-US" sz="3600" b="0" i="1" smtClean="0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type m:val="noBar"/>
                                        <m:ctrlPr>
                                          <a:rPr lang="en-US" sz="3600" b="0" i="1" smtClean="0">
                                            <a:solidFill>
                                              <a:srgbClr val="FFC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3600" b="0" i="1" smtClean="0">
                                            <a:solidFill>
                                              <a:srgbClr val="FFC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2</m:t>
                                        </m:r>
                                      </m:num>
                                      <m:den/>
                                    </m:f>
                                  </m:e>
                                </m:box>
                              </m:den>
                            </m:f>
                          </m:e>
                        </m:box>
                      </m:sup>
                    </m:sSup>
                    <m:r>
                      <a:rPr lang="en-US" sz="3600" i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2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320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TPA</m:t>
                        </m:r>
                      </m:e>
                      <m:sup>
                        <m:box>
                          <m:boxPr>
                            <m:ctrlPr>
                              <a:rPr lang="en-US" sz="3200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type m:val="noBar"/>
                                <m:ctrlPr>
                                  <a:rPr lang="en-US" sz="3200" i="1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box>
                                  <m:boxPr>
                                    <m:ctrlPr>
                                      <a:rPr lang="en-US" sz="3200" i="1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3200" i="1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sz="3200" i="1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3200" i="1">
                                            <a:solidFill>
                                              <a:srgbClr val="FFC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m:rPr>
                                            <m:sty m:val="p"/>
                                          </m:rPr>
                                          <a:rPr lang="en-US" sz="3200">
                                            <a:solidFill>
                                              <a:srgbClr val="FFC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k</m:t>
                                        </m:r>
                                      </m:num>
                                      <m:den>
                                        <m:r>
                                          <a:rPr lang="en-US" sz="3200" i="1">
                                            <a:solidFill>
                                              <a:srgbClr val="FFC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box>
                              </m:num>
                              <m:den/>
                            </m:f>
                          </m:e>
                        </m:box>
                      </m:sup>
                    </m:sSup>
                    <m:r>
                      <a:rPr lang="en-US" sz="3200" i="1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32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BA</m:t>
                        </m:r>
                      </m:e>
                      <m:sup>
                        <m:box>
                          <m:boxPr>
                            <m:ctrlPr>
                              <a:rPr lang="en-US" sz="3200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3200" i="1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n-US" sz="320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k</m:t>
                                </m:r>
                              </m:num>
                              <m:den>
                                <m:box>
                                  <m:boxPr>
                                    <m:ctrlPr>
                                      <a:rPr lang="en-US" sz="3200" i="1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type m:val="noBar"/>
                                        <m:ctrlPr>
                                          <a:rPr lang="en-US" sz="3200" i="1">
                                            <a:solidFill>
                                              <a:srgbClr val="FFC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3200" i="1">
                                            <a:solidFill>
                                              <a:srgbClr val="FFC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num>
                                      <m:den/>
                                    </m:f>
                                  </m:e>
                                </m:box>
                              </m:den>
                            </m:f>
                          </m:e>
                        </m:box>
                      </m:sup>
                    </m:sSup>
                  </m:oMath>
                </a14:m>
                <a:r>
                  <a:rPr lang="en-US" sz="3600" b="0" dirty="0" smtClean="0">
                    <a:solidFill>
                      <a:srgbClr val="FFC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	(2)</a:t>
                </a:r>
              </a:p>
              <a:p>
                <a:pPr lvl="1">
                  <a:tabLst>
                    <a:tab pos="7777163" algn="r"/>
                  </a:tabLst>
                </a:pPr>
                <a:endParaRPr lang="en-US" sz="3600" dirty="0">
                  <a:solidFill>
                    <a:srgbClr val="FFC000"/>
                  </a:solidFill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tabLst>
                    <a:tab pos="7777163" algn="r"/>
                  </a:tabLst>
                </a:pPr>
                <a:r>
                  <a:rPr lang="en-US" sz="3600" b="0" dirty="0" smtClean="0">
                    <a:solidFill>
                      <a:srgbClr val="FFC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where k = 1.605.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524000"/>
                <a:ext cx="8229600" cy="3966342"/>
              </a:xfrm>
              <a:prstGeom prst="rect">
                <a:avLst/>
              </a:prstGeom>
              <a:blipFill rotWithShape="0">
                <a:blip r:embed="rId2"/>
                <a:stretch>
                  <a:fillRect l="-2222" t="-2304" r="-148" b="-4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689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SDI(TPA, BA)</a:t>
            </a:r>
            <a:endParaRPr 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  <a:tabLst>
                    <a:tab pos="7777163" algn="r"/>
                  </a:tabLst>
                </a:pPr>
                <a:r>
                  <a:rPr lang="en-US" sz="3600" dirty="0" smtClean="0"/>
                  <a:t>Is Equation (2) homogeneous?</a:t>
                </a:r>
              </a:p>
              <a:p>
                <a:pPr marL="0" indent="0">
                  <a:buNone/>
                  <a:tabLst>
                    <a:tab pos="7777163" algn="r"/>
                  </a:tabLst>
                </a:pPr>
                <a:endParaRPr lang="en-US" sz="2800" dirty="0" smtClean="0"/>
              </a:p>
              <a:p>
                <a:pPr marL="0" indent="0">
                  <a:buNone/>
                  <a:tabLst>
                    <a:tab pos="7777163" algn="r"/>
                  </a:tabLst>
                </a:pPr>
                <a:r>
                  <a:rPr lang="en-US" sz="2800" dirty="0" smtClean="0"/>
                  <a:t>If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</a:rPr>
                      <m:t>SDI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t</m:t>
                        </m:r>
                        <m: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TPA</m:t>
                        </m:r>
                        <m:r>
                          <a:rPr lang="en-US" sz="280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t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BA</m:t>
                        </m:r>
                      </m:e>
                    </m:d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</a:rPr>
                      <m:t>t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</a:rPr>
                      <m:t>SDI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TPA</m:t>
                        </m:r>
                        <m:r>
                          <a:rPr lang="en-US" sz="280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BA</m:t>
                        </m:r>
                      </m:e>
                    </m:d>
                  </m:oMath>
                </a14:m>
                <a:r>
                  <a:rPr lang="en-US" sz="2800" b="0" dirty="0" smtClean="0"/>
                  <a:t>, Equation (2) is not only homogeneous but also linearly homogeneous.  By Euler’s theorem, it could be partitioned as:</a:t>
                </a:r>
              </a:p>
              <a:p>
                <a:pPr marL="0" indent="0">
                  <a:buNone/>
                  <a:tabLst>
                    <a:tab pos="7777163" algn="r"/>
                  </a:tabLst>
                </a:pPr>
                <a:endParaRPr lang="en-US" sz="2800" b="0" dirty="0" smtClean="0"/>
              </a:p>
              <a:p>
                <a:pPr marL="400050" lvl="1" indent="0">
                  <a:buNone/>
                  <a:tabLst>
                    <a:tab pos="7777163" algn="r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SDI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TPA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BA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)=</m:t>
                      </m:r>
                      <m:box>
                        <m:box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SDI</m:t>
                              </m:r>
                            </m:num>
                            <m:den>
                              <m: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TPA</m:t>
                              </m:r>
                            </m:den>
                          </m:f>
                        </m:e>
                      </m:box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TPA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box>
                        <m:box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SDI</m:t>
                              </m:r>
                            </m:num>
                            <m:den>
                              <m: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BA</m:t>
                              </m:r>
                            </m:den>
                          </m:f>
                        </m:e>
                      </m:box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BA</m:t>
                      </m:r>
                    </m:oMath>
                  </m:oMathPara>
                </a14:m>
                <a:endParaRPr lang="en-US" b="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2222" t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GMUG, February </a:t>
            </a:r>
            <a:r>
              <a:rPr lang="en-US" dirty="0" smtClean="0"/>
              <a:t>27, 2015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63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SDI(TPA, BA)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24000"/>
                <a:ext cx="8229600" cy="4572000"/>
              </a:xfrm>
            </p:spPr>
            <p:txBody>
              <a:bodyPr>
                <a:normAutofit/>
              </a:bodyPr>
              <a:lstStyle/>
              <a:p>
                <a:pPr marL="400050" lvl="1" indent="0">
                  <a:buNone/>
                  <a:tabLst>
                    <a:tab pos="7772400" algn="r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mtClean="0">
                          <a:latin typeface="Cambria Math" panose="02040503050406030204" pitchFamily="18" charset="0"/>
                        </a:rPr>
                        <m:t>SDI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t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TPA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t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BA</m:t>
                          </m:r>
                        </m:e>
                      </m:d>
                    </m:oMath>
                  </m:oMathPara>
                </a14:m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 marL="400050" lvl="1" indent="0">
                  <a:buNone/>
                  <a:tabLst>
                    <a:tab pos="7772400" algn="r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argPr>
                                    <m:argSz m:val="-2"/>
                                  </m:argPr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k</m:t>
                                  </m:r>
                                </m:sup>
                              </m:sSup>
                            </m:den>
                          </m:f>
                        </m:e>
                      </m:box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t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TPA</m:t>
                              </m:r>
                            </m:e>
                          </m:d>
                        </m:e>
                        <m:sup>
                          <m:box>
                            <m:box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type m:val="noBar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box>
                                    <m:box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r>
                                        <m:rPr>
                                          <m:brk m:alnAt="63"/>
                                        </m:r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k</m:t>
                                          </m:r>
                                        </m:num>
                                        <m:den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box>
                                </m:num>
                                <m:den/>
                              </m:f>
                            </m:e>
                          </m:box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t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BA</m:t>
                              </m:r>
                            </m:e>
                          </m:d>
                        </m:e>
                        <m:sup>
                          <m:box>
                            <m:box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k</m:t>
                                  </m:r>
                                </m:num>
                                <m:den>
                                  <m:box>
                                    <m:box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type m:val="noBar"/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num>
                                        <m:den/>
                                      </m:f>
                                    </m:e>
                                  </m:box>
                                </m:den>
                              </m:f>
                            </m:e>
                          </m:box>
                        </m:sup>
                      </m:sSup>
                    </m:oMath>
                  </m:oMathPara>
                </a14:m>
                <a:endParaRPr lang="en-US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00050" lvl="1" indent="0">
                  <a:buNone/>
                  <a:tabLst>
                    <a:tab pos="7772400" algn="r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dirty="0"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argPr>
                                    <m:argSz m:val="-2"/>
                                  </m:argPr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k</m:t>
                                  </m:r>
                                </m:sup>
                              </m:sSup>
                            </m:den>
                          </m:f>
                        </m:e>
                      </m:box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</m:t>
                          </m:r>
                        </m:e>
                        <m:sup>
                          <m:box>
                            <m:box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type m:val="noBar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box>
                                    <m:box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r>
                                        <m:rPr>
                                          <m:brk m:alnAt="63"/>
                                        </m:r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k</m:t>
                                          </m:r>
                                        </m:num>
                                        <m:den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box>
                                </m:num>
                                <m:den/>
                              </m:f>
                            </m:e>
                          </m:box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TPA</m:t>
                          </m:r>
                        </m:e>
                        <m:sup>
                          <m:box>
                            <m:box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type m:val="noBar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box>
                                    <m:box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r>
                                        <m:rPr>
                                          <m:brk m:alnAt="63"/>
                                        </m:r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k</m:t>
                                          </m:r>
                                        </m:num>
                                        <m:den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box>
                                </m:num>
                                <m:den/>
                              </m:f>
                            </m:e>
                          </m:box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</m:t>
                          </m:r>
                        </m:e>
                        <m:sup>
                          <m:box>
                            <m:box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k</m:t>
                                  </m:r>
                                </m:num>
                                <m:den>
                                  <m:box>
                                    <m:box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type m:val="noBar"/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num>
                                        <m:den/>
                                      </m:f>
                                    </m:e>
                                  </m:box>
                                </m:den>
                              </m:f>
                            </m:e>
                          </m:box>
                        </m:sup>
                      </m:sSup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BA</m:t>
                          </m:r>
                        </m:e>
                        <m:sup>
                          <m:box>
                            <m:box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k</m:t>
                                  </m:r>
                                </m:num>
                                <m:den>
                                  <m:box>
                                    <m:box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type m:val="noBar"/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num>
                                        <m:den/>
                                      </m:f>
                                    </m:e>
                                  </m:box>
                                </m:den>
                              </m:f>
                            </m:e>
                          </m:box>
                        </m:sup>
                      </m:sSup>
                    </m:oMath>
                  </m:oMathPara>
                </a14:m>
                <a:endParaRPr lang="en-US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00050" lvl="1" indent="0">
                  <a:buNone/>
                  <a:tabLst>
                    <a:tab pos="7772400" algn="r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t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box>
                        <m:box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argPr>
                                    <m:argSz m:val="-2"/>
                                  </m:argPr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k</m:t>
                                  </m:r>
                                </m:sup>
                              </m:sSup>
                            </m:den>
                          </m:f>
                        </m:e>
                      </m:box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TPA</m:t>
                          </m:r>
                        </m:e>
                        <m:sup>
                          <m:box>
                            <m:box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type m:val="noBar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box>
                                    <m:box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r>
                                        <m:rPr>
                                          <m:brk m:alnAt="63"/>
                                        </m:r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k</m:t>
                                          </m:r>
                                        </m:num>
                                        <m:den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box>
                                </m:num>
                                <m:den/>
                              </m:f>
                            </m:e>
                          </m:box>
                        </m:sup>
                      </m:sSup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BA</m:t>
                          </m:r>
                        </m:e>
                        <m:sup>
                          <m:box>
                            <m:box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k</m:t>
                                  </m:r>
                                </m:num>
                                <m:den>
                                  <m:box>
                                    <m:box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type m:val="noBar"/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num>
                                        <m:den/>
                                      </m:f>
                                    </m:e>
                                  </m:box>
                                </m:den>
                              </m:f>
                            </m:e>
                          </m:box>
                        </m:sup>
                      </m:sSup>
                    </m:oMath>
                  </m:oMathPara>
                </a14:m>
                <a:endParaRPr lang="en-US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00050" lvl="1" indent="0">
                  <a:buNone/>
                  <a:tabLst>
                    <a:tab pos="7772400" algn="r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t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SDI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TPA</m:t>
                          </m:r>
                          <m:r>
                            <a:rPr lang="en-US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BA</m:t>
                          </m:r>
                        </m:e>
                      </m:d>
                    </m:oMath>
                  </m:oMathPara>
                </a14:m>
                <a:endParaRPr lang="en-US" dirty="0" smtClean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24000"/>
                <a:ext cx="8229600" cy="4572000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GMUG, February </a:t>
            </a:r>
            <a:r>
              <a:rPr lang="en-US" dirty="0" smtClean="0"/>
              <a:t>27, 2015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49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SDI(TPA, BA)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24000"/>
                <a:ext cx="8229600" cy="4572000"/>
              </a:xfrm>
            </p:spPr>
            <p:txBody>
              <a:bodyPr>
                <a:noAutofit/>
              </a:bodyPr>
              <a:lstStyle/>
              <a:p>
                <a:pPr marL="400050" lvl="1" indent="0">
                  <a:buNone/>
                  <a:tabLst>
                    <a:tab pos="7772400" algn="r"/>
                  </a:tabLst>
                </a:pPr>
                <a:r>
                  <a:rPr lang="en-US" dirty="0" smtClean="0"/>
                  <a:t>Indeed,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SDI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TPA</m:t>
                        </m:r>
                        <m:r>
                          <a:rPr lang="en-US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BA</m:t>
                        </m:r>
                      </m:e>
                    </m:d>
                  </m:oMath>
                </a14:m>
                <a:r>
                  <a:rPr lang="en-US" dirty="0" smtClean="0">
                    <a:ea typeface="Cambria Math" panose="02040503050406030204" pitchFamily="18" charset="0"/>
                  </a:rPr>
                  <a:t> is linearly homogeneous.  By Euler’s theorem,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SDI</m:t>
                        </m:r>
                      </m:num>
                      <m:den>
                        <m: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TPA</m:t>
                        </m:r>
                      </m:den>
                    </m:f>
                  </m:oMath>
                </a14:m>
                <a:r>
                  <a:rPr lang="en-US" dirty="0" smtClean="0">
                    <a:ea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b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SDI</m:t>
                        </m:r>
                      </m:num>
                      <m:den>
                        <m:r>
                          <a:rPr lang="en-US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BA</m:t>
                        </m:r>
                      </m:den>
                    </m:f>
                  </m:oMath>
                </a14:m>
                <a:r>
                  <a:rPr lang="en-US" dirty="0" smtClean="0">
                    <a:ea typeface="Cambria Math" panose="02040503050406030204" pitchFamily="18" charset="0"/>
                  </a:rPr>
                  <a:t>.</a:t>
                </a:r>
              </a:p>
              <a:p>
                <a:pPr marL="400050" lvl="1" indent="0">
                  <a:buNone/>
                  <a:tabLst>
                    <a:tab pos="7772400" algn="r"/>
                  </a:tabLst>
                </a:pPr>
                <a:endParaRPr lang="en-US" dirty="0" smtClean="0">
                  <a:ea typeface="Cambria Math" panose="02040503050406030204" pitchFamily="18" charset="0"/>
                </a:endParaRPr>
              </a:p>
              <a:p>
                <a:pPr marL="400050" lvl="1" indent="0">
                  <a:buNone/>
                  <a:tabLst>
                    <a:tab pos="7772400" algn="r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a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SDI</m:t>
                              </m:r>
                            </m:num>
                            <m:den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TPA</m:t>
                              </m:r>
                            </m:den>
                          </m:f>
                        </m:e>
                      </m:box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box>
                            <m:box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k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e>
                      </m:d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box>
                            <m:box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box>
                                    <m:box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24</m:t>
                                          </m:r>
                                        </m:num>
                                        <m:den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10</m:t>
                                          </m:r>
                                        </m:den>
                                      </m:f>
                                    </m:e>
                                  </m:box>
                                </m:e>
                              </m:d>
                            </m:e>
                          </m:box>
                        </m:e>
                        <m:sup>
                          <m:argPr>
                            <m:argSz m:val="-1"/>
                          </m:argP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k</m:t>
                          </m:r>
                        </m:sup>
                      </m:sSup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π</m:t>
                          </m:r>
                        </m:e>
                        <m:sup>
                          <m:box>
                            <m:box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k</m:t>
                                  </m:r>
                                </m:num>
                                <m:den>
                                  <m:box>
                                    <m:box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type m:val="noBar"/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2</m:t>
                                          </m:r>
                                        </m:num>
                                        <m:den/>
                                      </m:f>
                                    </m:e>
                                  </m:box>
                                </m:den>
                              </m:f>
                            </m:e>
                          </m:box>
                        </m:sup>
                      </m:sSup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TPA</m:t>
                          </m:r>
                        </m:e>
                        <m:sup>
                          <m:box>
                            <m:box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type m:val="noBar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box>
                                    <m:box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k</m:t>
                                          </m:r>
                                        </m:num>
                                        <m:den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box>
                                </m:num>
                                <m:den/>
                              </m:f>
                            </m:e>
                          </m:box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BA</m:t>
                          </m:r>
                        </m:e>
                        <m:sup>
                          <m:box>
                            <m:box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k</m:t>
                                  </m:r>
                                </m:num>
                                <m:den>
                                  <m:box>
                                    <m:box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type m:val="noBar"/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num>
                                        <m:den/>
                                      </m:f>
                                    </m:e>
                                  </m:box>
                                </m:den>
                              </m:f>
                            </m:e>
                          </m:box>
                        </m:sup>
                      </m:sSup>
                    </m:oMath>
                  </m:oMathPara>
                </a14:m>
                <a:endParaRPr lang="en-US" dirty="0" smtClean="0">
                  <a:ea typeface="Cambria Math" panose="02040503050406030204" pitchFamily="18" charset="0"/>
                </a:endParaRPr>
              </a:p>
              <a:p>
                <a:pPr marL="400050" lvl="1" indent="0">
                  <a:buNone/>
                  <a:tabLst>
                    <a:tab pos="7772400" algn="r"/>
                  </a:tabLst>
                </a:pPr>
                <a:endParaRPr lang="en-US" dirty="0" smtClean="0">
                  <a:ea typeface="Cambria Math" panose="02040503050406030204" pitchFamily="18" charset="0"/>
                </a:endParaRPr>
              </a:p>
              <a:p>
                <a:pPr marL="400050" lvl="1" indent="0">
                  <a:buNone/>
                  <a:tabLst>
                    <a:tab pos="7772400" algn="r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b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SDI</m:t>
                              </m:r>
                            </m:num>
                            <m:den>
                              <m:r>
                                <a:rPr lang="en-US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BA</m:t>
                              </m:r>
                            </m:den>
                          </m:f>
                        </m:e>
                      </m:box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k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box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box>
                            <m:box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box>
                                    <m:box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24</m:t>
                                          </m:r>
                                        </m:num>
                                        <m:den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10</m:t>
                                          </m:r>
                                        </m:den>
                                      </m:f>
                                    </m:e>
                                  </m:box>
                                </m:e>
                              </m:d>
                            </m:e>
                          </m:box>
                        </m:e>
                        <m:sup>
                          <m:argPr>
                            <m:argSz m:val="-1"/>
                          </m:argP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k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π</m:t>
                          </m:r>
                        </m:e>
                        <m:sup>
                          <m:box>
                            <m:box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k</m:t>
                                  </m:r>
                                </m:num>
                                <m:den>
                                  <m:box>
                                    <m:box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type m:val="noBar"/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2</m:t>
                                          </m:r>
                                        </m:num>
                                        <m:den/>
                                      </m:f>
                                    </m:e>
                                  </m:box>
                                </m:den>
                              </m:f>
                            </m:e>
                          </m:box>
                        </m:sup>
                      </m:sSup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TPA</m:t>
                          </m:r>
                        </m:e>
                        <m:sup>
                          <m:box>
                            <m:box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type m:val="noBar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box>
                                    <m:box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r>
                                        <m:rPr>
                                          <m:brk m:alnAt="63"/>
                                        </m:r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k</m:t>
                                          </m:r>
                                        </m:num>
                                        <m:den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box>
                                </m:num>
                                <m:den/>
                              </m:f>
                            </m:e>
                          </m:box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BA</m:t>
                          </m:r>
                        </m:e>
                        <m:sup>
                          <m:box>
                            <m:box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(1−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k</m:t>
                                  </m:r>
                                </m:num>
                                <m:den>
                                  <m:box>
                                    <m:box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type m:val="noBar"/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num>
                                        <m:den/>
                                      </m:f>
                                    </m:e>
                                  </m:box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box>
                        </m:sup>
                      </m:sSup>
                    </m:oMath>
                  </m:oMathPara>
                </a14:m>
                <a:endParaRPr lang="en-US" dirty="0" smtClean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24000"/>
                <a:ext cx="8229600" cy="4572000"/>
              </a:xfrm>
              <a:blipFill rotWithShape="0">
                <a:blip r:embed="rId2"/>
                <a:stretch>
                  <a:fillRect t="-1333" r="-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GMUG, February </a:t>
            </a:r>
            <a:r>
              <a:rPr lang="en-US" dirty="0" smtClean="0"/>
              <a:t>27, 2015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27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latin typeface="Verdana" pitchFamily="34" charset="0"/>
              </a:rPr>
              <a:t>SDI(TPA, BA)</a:t>
            </a:r>
            <a:endParaRPr lang="en-US" sz="4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GMUG, February </a:t>
            </a:r>
            <a:r>
              <a:rPr lang="en-US" dirty="0" smtClean="0"/>
              <a:t>27, 2015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18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57200" y="1524000"/>
                <a:ext cx="8229600" cy="4483535"/>
              </a:xfrm>
              <a:prstGeom prst="rect">
                <a:avLst/>
              </a:prstGeom>
              <a:noFill/>
            </p:spPr>
            <p:txBody>
              <a:bodyPr wrap="square" bIns="45720" rtlCol="0">
                <a:spAutoFit/>
              </a:bodyPr>
              <a:lstStyle/>
              <a:p>
                <a:pPr>
                  <a:tabLst>
                    <a:tab pos="7777163" algn="r"/>
                  </a:tabLst>
                </a:pPr>
                <a:r>
                  <a:rPr lang="en-US" sz="2800" dirty="0" smtClean="0">
                    <a:solidFill>
                      <a:srgbClr val="FFC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Hence, it could be expressed as:</a:t>
                </a:r>
                <a:endParaRPr lang="en-US" sz="2800" dirty="0">
                  <a:solidFill>
                    <a:srgbClr val="FFC000"/>
                  </a:solidFill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tabLst>
                    <a:tab pos="7777163" algn="r"/>
                  </a:tabLst>
                </a:pPr>
                <a:endParaRPr lang="en-US" sz="2000" dirty="0" smtClean="0">
                  <a:solidFill>
                    <a:srgbClr val="FFC000"/>
                  </a:solidFill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lvl="1">
                  <a:tabLst>
                    <a:tab pos="7777163" algn="r"/>
                  </a:tabLs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SDI</m:t>
                    </m:r>
                    <m:r>
                      <a:rPr lang="en-US" sz="2800" b="0" i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TPA</m:t>
                    </m:r>
                    <m:r>
                      <a:rPr lang="en-US" sz="2800" b="0" i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BA</m:t>
                    </m:r>
                    <m:r>
                      <a:rPr lang="en-US" sz="2800" b="0" i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m:rPr>
                        <m:sty m:val="p"/>
                      </m:rPr>
                      <a:rPr lang="en-US" sz="280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  <m:r>
                      <a:rPr lang="en-US" sz="2800" i="1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TPA</m:t>
                    </m:r>
                    <m:r>
                      <a:rPr lang="en-US" sz="280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sz="280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b</m:t>
                    </m:r>
                    <m:r>
                      <a:rPr lang="en-US" sz="280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BA</m:t>
                    </m:r>
                  </m:oMath>
                </a14:m>
                <a:r>
                  <a:rPr lang="en-US" sz="2800" b="0" dirty="0" smtClean="0">
                    <a:solidFill>
                      <a:srgbClr val="FFC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	(3)</a:t>
                </a:r>
              </a:p>
              <a:p>
                <a:pPr>
                  <a:tabLst>
                    <a:tab pos="7777163" algn="r"/>
                  </a:tabLst>
                </a:pPr>
                <a:endParaRPr lang="en-US" sz="2000" dirty="0" smtClean="0">
                  <a:solidFill>
                    <a:srgbClr val="FFC000"/>
                  </a:solidFill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tabLst>
                    <a:tab pos="7777163" algn="r"/>
                  </a:tabLst>
                </a:pPr>
                <a:r>
                  <a:rPr lang="en-US" sz="2800" dirty="0" smtClean="0">
                    <a:solidFill>
                      <a:srgbClr val="FFC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where</a:t>
                </a:r>
              </a:p>
              <a:p>
                <a:pPr marL="400050" lvl="1">
                  <a:spcBef>
                    <a:spcPct val="20000"/>
                  </a:spcBef>
                  <a:tabLst>
                    <a:tab pos="7772400" algn="r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US" sz="280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80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box>
                            <m:boxPr>
                              <m:ctrlPr>
                                <a:rPr lang="en-US" sz="28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28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sz="280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k</m:t>
                                  </m:r>
                                </m:num>
                                <m:den>
                                  <m:r>
                                    <a:rPr lang="en-US" sz="28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e>
                      </m:d>
                      <m:r>
                        <a:rPr lang="en-US" sz="2800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box>
                            <m:boxPr>
                              <m:ctrlPr>
                                <a:rPr lang="en-US" sz="28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d>
                                <m:dPr>
                                  <m:ctrlPr>
                                    <a:rPr lang="en-US" sz="28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box>
                                    <m:boxPr>
                                      <m:ctrlPr>
                                        <a:rPr lang="en-US" sz="2800" i="1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ctrlPr>
                                            <a:rPr lang="en-US" sz="28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8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24</m:t>
                                          </m:r>
                                        </m:num>
                                        <m:den>
                                          <m:r>
                                            <a:rPr lang="en-US" sz="28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10</m:t>
                                          </m:r>
                                        </m:den>
                                      </m:f>
                                    </m:e>
                                  </m:box>
                                </m:e>
                              </m:d>
                            </m:e>
                          </m:box>
                        </m:e>
                        <m:sup>
                          <m:argPr>
                            <m:argSz m:val="-1"/>
                          </m:argPr>
                          <m:r>
                            <m:rPr>
                              <m:sty m:val="p"/>
                            </m:rPr>
                            <a:rPr lang="en-US" sz="280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k</m:t>
                          </m:r>
                        </m:sup>
                      </m:sSup>
                      <m:r>
                        <a:rPr lang="en-US" sz="2800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sz="280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π</m:t>
                          </m:r>
                        </m:e>
                        <m:sup>
                          <m:box>
                            <m:boxPr>
                              <m:ctrlPr>
                                <a:rPr lang="en-US" sz="28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sz="28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8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sz="280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k</m:t>
                                  </m:r>
                                </m:num>
                                <m:den>
                                  <m:box>
                                    <m:boxPr>
                                      <m:ctrlPr>
                                        <a:rPr lang="en-US" sz="2800" i="1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type m:val="noBar"/>
                                          <m:ctrlPr>
                                            <a:rPr lang="en-US" sz="28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8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2</m:t>
                                          </m:r>
                                        </m:num>
                                        <m:den/>
                                      </m:f>
                                    </m:e>
                                  </m:box>
                                </m:den>
                              </m:f>
                            </m:e>
                          </m:box>
                        </m:sup>
                      </m:sSup>
                      <m:r>
                        <a:rPr lang="en-US" sz="280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TPA</m:t>
                          </m:r>
                        </m:e>
                        <m:sup>
                          <m:box>
                            <m:boxPr>
                              <m:ctrlPr>
                                <a:rPr lang="en-US" sz="28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type m:val="noBar"/>
                                  <m:ctrlPr>
                                    <a:rPr lang="en-US" sz="28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box>
                                    <m:boxPr>
                                      <m:ctrlPr>
                                        <a:rPr lang="en-US" sz="2800" i="1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r>
                                        <a:rPr lang="en-US" sz="2800" i="1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US" sz="28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800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k</m:t>
                                          </m:r>
                                        </m:num>
                                        <m:den>
                                          <m:r>
                                            <a:rPr lang="en-US" sz="28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box>
                                </m:num>
                                <m:den/>
                              </m:f>
                            </m:e>
                          </m:box>
                        </m:sup>
                      </m:sSup>
                      <m:r>
                        <a:rPr lang="en-US" sz="2800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BA</m:t>
                          </m:r>
                        </m:e>
                        <m:sup>
                          <m:box>
                            <m:boxPr>
                              <m:ctrlPr>
                                <a:rPr lang="en-US" sz="28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28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sz="280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k</m:t>
                                  </m:r>
                                </m:num>
                                <m:den>
                                  <m:box>
                                    <m:boxPr>
                                      <m:ctrlPr>
                                        <a:rPr lang="en-US" sz="2800" i="1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type m:val="noBar"/>
                                          <m:ctrlPr>
                                            <a:rPr lang="en-US" sz="28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8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num>
                                        <m:den/>
                                      </m:f>
                                    </m:e>
                                  </m:box>
                                </m:den>
                              </m:f>
                            </m:e>
                          </m:box>
                        </m:sup>
                      </m:sSup>
                    </m:oMath>
                  </m:oMathPara>
                </a14:m>
                <a:endParaRPr lang="en-US" sz="2800" dirty="0">
                  <a:solidFill>
                    <a:srgbClr val="FFC000"/>
                  </a:solidFill>
                  <a:ea typeface="Cambria Math" panose="02040503050406030204" pitchFamily="18" charset="0"/>
                </a:endParaRPr>
              </a:p>
              <a:p>
                <a:pPr marL="400050" lvl="1"/>
                <a:endParaRPr lang="en-US" sz="2800" dirty="0">
                  <a:solidFill>
                    <a:srgbClr val="FFC000"/>
                  </a:solidFill>
                </a:endParaRPr>
              </a:p>
              <a:p>
                <a:pPr marL="400050" lvl="1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en-US" sz="280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US" sz="320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sz="32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sz="320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k</m:t>
                              </m:r>
                            </m:num>
                            <m:den>
                              <m:r>
                                <a:rPr lang="en-US" sz="32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box>
                      <m:r>
                        <a:rPr lang="en-US" sz="3200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320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box>
                            <m:boxPr>
                              <m:ctrlPr>
                                <a:rPr lang="en-US" sz="32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d>
                                <m:dPr>
                                  <m:ctrlPr>
                                    <a:rPr lang="en-US" sz="32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box>
                                    <m:boxPr>
                                      <m:ctrlPr>
                                        <a:rPr lang="en-US" sz="3200" i="1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ctrlPr>
                                            <a:rPr lang="en-US" sz="32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32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24</m:t>
                                          </m:r>
                                        </m:num>
                                        <m:den>
                                          <m:r>
                                            <a:rPr lang="en-US" sz="32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10</m:t>
                                          </m:r>
                                        </m:den>
                                      </m:f>
                                    </m:e>
                                  </m:box>
                                </m:e>
                              </m:d>
                            </m:e>
                          </m:box>
                        </m:e>
                        <m:sup>
                          <m:argPr>
                            <m:argSz m:val="-1"/>
                          </m:argPr>
                          <m:r>
                            <m:rPr>
                              <m:sty m:val="p"/>
                            </m:rPr>
                            <a:rPr lang="en-US" sz="320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k</m:t>
                          </m:r>
                        </m:sup>
                      </m:sSup>
                      <m:r>
                        <a:rPr lang="en-US" sz="3200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en-US" sz="320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sz="320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π</m:t>
                          </m:r>
                        </m:e>
                        <m:sup>
                          <m:box>
                            <m:boxPr>
                              <m:ctrlPr>
                                <a:rPr lang="en-US" sz="32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sz="32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32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sz="320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k</m:t>
                                  </m:r>
                                </m:num>
                                <m:den>
                                  <m:box>
                                    <m:boxPr>
                                      <m:ctrlPr>
                                        <a:rPr lang="en-US" sz="3200" i="1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type m:val="noBar"/>
                                          <m:ctrlPr>
                                            <a:rPr lang="en-US" sz="32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32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2</m:t>
                                          </m:r>
                                        </m:num>
                                        <m:den/>
                                      </m:f>
                                    </m:e>
                                  </m:box>
                                </m:den>
                              </m:f>
                            </m:e>
                          </m:box>
                        </m:sup>
                      </m:sSup>
                      <m:r>
                        <a:rPr lang="en-US" sz="320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en-US" sz="320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320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TPA</m:t>
                          </m:r>
                        </m:e>
                        <m:sup>
                          <m:box>
                            <m:boxPr>
                              <m:ctrlPr>
                                <a:rPr lang="en-US" sz="32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type m:val="noBar"/>
                                  <m:ctrlPr>
                                    <a:rPr lang="en-US" sz="32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box>
                                    <m:boxPr>
                                      <m:ctrlPr>
                                        <a:rPr lang="en-US" sz="3200" i="1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r>
                                        <m:rPr>
                                          <m:brk m:alnAt="63"/>
                                        </m:rPr>
                                        <a:rPr lang="en-US" sz="3200" i="1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en-US" sz="3200" i="1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US" sz="32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3200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k</m:t>
                                          </m:r>
                                        </m:num>
                                        <m:den>
                                          <m:r>
                                            <a:rPr lang="en-US" sz="32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box>
                                </m:num>
                                <m:den/>
                              </m:f>
                            </m:e>
                          </m:box>
                        </m:sup>
                      </m:sSup>
                      <m:r>
                        <a:rPr lang="en-US" sz="3200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320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320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BA</m:t>
                          </m:r>
                        </m:e>
                        <m:sup>
                          <m:box>
                            <m:boxPr>
                              <m:ctrlPr>
                                <a:rPr lang="en-US" sz="32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sz="32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2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(1−</m:t>
                              </m:r>
                              <m:f>
                                <m:fPr>
                                  <m:ctrlPr>
                                    <a:rPr lang="en-US" sz="32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sz="320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k</m:t>
                                  </m:r>
                                </m:num>
                                <m:den>
                                  <m:box>
                                    <m:boxPr>
                                      <m:ctrlPr>
                                        <a:rPr lang="en-US" sz="3200" i="1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type m:val="noBar"/>
                                          <m:ctrlPr>
                                            <a:rPr lang="en-US" sz="32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32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num>
                                        <m:den/>
                                      </m:f>
                                    </m:e>
                                  </m:box>
                                </m:den>
                              </m:f>
                              <m:r>
                                <a:rPr lang="en-US" sz="32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box>
                        </m:sup>
                      </m:sSup>
                    </m:oMath>
                  </m:oMathPara>
                </a14:m>
                <a:endParaRPr lang="en-US" sz="2800" dirty="0" smtClean="0">
                  <a:solidFill>
                    <a:srgbClr val="FFC000"/>
                  </a:solidFill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524000"/>
                <a:ext cx="8229600" cy="4483535"/>
              </a:xfrm>
              <a:prstGeom prst="rect">
                <a:avLst/>
              </a:prstGeom>
              <a:blipFill rotWithShape="0">
                <a:blip r:embed="rId2"/>
                <a:stretch>
                  <a:fillRect l="-1481" t="-13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403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latin typeface="Verdana" pitchFamily="34" charset="0"/>
              </a:rPr>
              <a:t>Example 1</a:t>
            </a:r>
            <a:endParaRPr lang="en-US" sz="4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GMUG, February </a:t>
            </a:r>
            <a:r>
              <a:rPr lang="en-US" dirty="0" smtClean="0"/>
              <a:t>27, 2015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19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216539"/>
            <a:ext cx="6400800" cy="4803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34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Objective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The purposes of this study are:</a:t>
            </a:r>
          </a:p>
          <a:p>
            <a:r>
              <a:rPr lang="en-US" sz="3600" dirty="0" smtClean="0"/>
              <a:t>to reveal the implied mathematics used by Stage (1968) to partition </a:t>
            </a:r>
            <a:r>
              <a:rPr lang="en-US" sz="3600" dirty="0" err="1" smtClean="0"/>
              <a:t>Reineke’s</a:t>
            </a:r>
            <a:r>
              <a:rPr lang="en-US" sz="3600" dirty="0" smtClean="0"/>
              <a:t> stand density index (SDI).</a:t>
            </a:r>
          </a:p>
          <a:p>
            <a:r>
              <a:rPr lang="en-US" sz="3600" dirty="0" smtClean="0"/>
              <a:t>to compare the values of SDI obtained from various formulations.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GMUG, February </a:t>
            </a:r>
            <a:r>
              <a:rPr lang="en-US" dirty="0" smtClean="0"/>
              <a:t>27, 2015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37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latin typeface="Verdana" pitchFamily="34" charset="0"/>
              </a:rPr>
              <a:t>Example 1</a:t>
            </a:r>
            <a:endParaRPr lang="en-US" sz="4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GMUG, February </a:t>
            </a:r>
            <a:r>
              <a:rPr lang="en-US" dirty="0" smtClean="0"/>
              <a:t>27, 2015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787" y="1383796"/>
            <a:ext cx="7418426" cy="4090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70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latin typeface="Verdana" pitchFamily="34" charset="0"/>
              </a:rPr>
              <a:t>Example 2</a:t>
            </a:r>
            <a:endParaRPr lang="en-US" sz="4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GMUG, February </a:t>
            </a:r>
            <a:r>
              <a:rPr lang="en-US" dirty="0" smtClean="0"/>
              <a:t>27, 2015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21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5146" y="1219200"/>
            <a:ext cx="6397254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96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latin typeface="Verdana" pitchFamily="34" charset="0"/>
              </a:rPr>
              <a:t>Example 2</a:t>
            </a:r>
            <a:endParaRPr lang="en-US" sz="4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GMUG, February </a:t>
            </a:r>
            <a:r>
              <a:rPr lang="en-US" dirty="0" smtClean="0"/>
              <a:t>27, 2015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22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787" y="1383796"/>
            <a:ext cx="7418426" cy="4090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17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latin typeface="Verdana" pitchFamily="34" charset="0"/>
              </a:rPr>
              <a:t>Example 3</a:t>
            </a:r>
            <a:endParaRPr lang="en-US" sz="4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GMUG, February </a:t>
            </a:r>
            <a:r>
              <a:rPr lang="en-US" dirty="0" smtClean="0"/>
              <a:t>27, 2015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23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5146" y="1219200"/>
            <a:ext cx="6397254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45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latin typeface="Verdana" pitchFamily="34" charset="0"/>
              </a:rPr>
              <a:t>Example 3</a:t>
            </a:r>
            <a:endParaRPr lang="en-US" sz="4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GMUG, February </a:t>
            </a:r>
            <a:r>
              <a:rPr lang="en-US" dirty="0" smtClean="0"/>
              <a:t>27, 2015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24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787" y="1383796"/>
            <a:ext cx="7418426" cy="4090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20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43345" y="295564"/>
            <a:ext cx="8243455" cy="1122074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Verdana" pitchFamily="34" charset="0"/>
              </a:rPr>
              <a:t>Conclusions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GMUG, February </a:t>
            </a:r>
            <a:r>
              <a:rPr lang="en-US" dirty="0" smtClean="0"/>
              <a:t>27, 2015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25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81000" y="1524000"/>
                <a:ext cx="8229600" cy="4154984"/>
              </a:xfrm>
              <a:prstGeom prst="rect">
                <a:avLst/>
              </a:prstGeom>
              <a:noFill/>
            </p:spPr>
            <p:txBody>
              <a:bodyPr wrap="square" bIns="45720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  <a:tabLst>
                    <a:tab pos="7777163" algn="r"/>
                  </a:tabLst>
                </a:pPr>
                <a:r>
                  <a:rPr lang="en-US" sz="2400" dirty="0" smtClean="0">
                    <a:solidFill>
                      <a:srgbClr val="FFC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Long and Daniel’s SDI is smallest among the 5 formulations since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QMD</m:t>
                    </m:r>
                    <m:r>
                      <a:rPr lang="en-US" sz="2400" b="0" i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24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≥</m:t>
                    </m:r>
                    <m:acc>
                      <m:accPr>
                        <m:chr m:val="̅"/>
                        <m:ctrlPr>
                          <a:rPr lang="en-US" sz="24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D</m:t>
                        </m:r>
                      </m:e>
                    </m:acc>
                  </m:oMath>
                </a14:m>
                <a:r>
                  <a:rPr lang="en-US" sz="2400" dirty="0" smtClean="0">
                    <a:solidFill>
                      <a:srgbClr val="FFC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(arithmetic mean), ref. Appendix 1.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  <a:tabLst>
                    <a:tab pos="7777163" algn="r"/>
                  </a:tabLst>
                </a:pPr>
                <a:r>
                  <a:rPr lang="en-US" sz="2400" dirty="0" smtClean="0">
                    <a:solidFill>
                      <a:srgbClr val="FFC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Other things </a:t>
                </a:r>
                <a:r>
                  <a:rPr lang="en-US" sz="2400" dirty="0">
                    <a:solidFill>
                      <a:srgbClr val="FFC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being </a:t>
                </a:r>
                <a:r>
                  <a:rPr lang="en-US" sz="2400" dirty="0" smtClean="0">
                    <a:solidFill>
                      <a:srgbClr val="FFC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equal, the value of a’s gets bigger while the value of b’s decreases when QMD grows bigger.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  <a:tabLst>
                    <a:tab pos="7777163" algn="r"/>
                  </a:tabLst>
                </a:pPr>
                <a:r>
                  <a:rPr lang="en-US" sz="2400" dirty="0" smtClean="0">
                    <a:solidFill>
                      <a:srgbClr val="FFC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TPA plays a more critical role to the SDI when QMD is larger.  DD or BA plays a more critical role to the SDI when QMD is smaller.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  <a:tabLst>
                    <a:tab pos="7777163" algn="r"/>
                  </a:tabLst>
                </a:pPr>
                <a:r>
                  <a:rPr lang="en-US" sz="2400" dirty="0">
                    <a:solidFill>
                      <a:srgbClr val="FFC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Both SDI(TPA, DD) and SDI(TPA, BA) have an identical coefficient a, ref. Appendix 2</a:t>
                </a:r>
                <a:r>
                  <a:rPr lang="en-US" sz="2400" dirty="0" smtClean="0">
                    <a:solidFill>
                      <a:srgbClr val="FFC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.</a:t>
                </a:r>
                <a:endParaRPr lang="en-US" sz="2400" dirty="0">
                  <a:solidFill>
                    <a:srgbClr val="FFC000"/>
                  </a:solidFill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524000"/>
                <a:ext cx="8229600" cy="4154984"/>
              </a:xfrm>
              <a:prstGeom prst="rect">
                <a:avLst/>
              </a:prstGeom>
              <a:blipFill rotWithShape="0">
                <a:blip r:embed="rId3"/>
                <a:stretch>
                  <a:fillRect l="-1037" t="-1026" r="-1185" b="-2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456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43345" y="295564"/>
            <a:ext cx="8243455" cy="1122074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Verdana" pitchFamily="34" charset="0"/>
              </a:rPr>
              <a:t>Conclusions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GMUG, February </a:t>
            </a:r>
            <a:r>
              <a:rPr lang="en-US" dirty="0" smtClean="0"/>
              <a:t>27, 2015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26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524000"/>
            <a:ext cx="8229600" cy="4832092"/>
          </a:xfrm>
          <a:prstGeom prst="rect">
            <a:avLst/>
          </a:prstGeom>
          <a:noFill/>
        </p:spPr>
        <p:txBody>
          <a:bodyPr wrap="square" bIns="45720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tabLst>
                <a:tab pos="7777163" algn="r"/>
              </a:tabLst>
            </a:pPr>
            <a:r>
              <a:rPr lang="en-US" sz="2800" dirty="0" smtClean="0">
                <a:solidFill>
                  <a:srgbClr val="FFC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SDI(TPA, DD) = SDI(TPA1, DD1) + SDI(TPA2, DD2), given </a:t>
            </a: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TPA = TPA1 + TPA2 and DD = DD1 + </a:t>
            </a:r>
            <a:r>
              <a:rPr lang="en-US" sz="2800" dirty="0" smtClean="0">
                <a:solidFill>
                  <a:srgbClr val="FFC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DD2.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7777163" algn="r"/>
              </a:tabLst>
            </a:pPr>
            <a:r>
              <a:rPr lang="en-US" sz="2800" dirty="0" smtClean="0">
                <a:solidFill>
                  <a:srgbClr val="FFC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SDI(TPA</a:t>
            </a: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800" dirty="0" smtClean="0">
                <a:solidFill>
                  <a:srgbClr val="FFC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BA) </a:t>
            </a: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= SDI(TPA1, </a:t>
            </a:r>
            <a:r>
              <a:rPr lang="en-US" sz="2800" dirty="0" smtClean="0">
                <a:solidFill>
                  <a:srgbClr val="FFC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BA1</a:t>
            </a: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) + SDI(TPA2, </a:t>
            </a:r>
            <a:r>
              <a:rPr lang="en-US" sz="2800" dirty="0" smtClean="0">
                <a:solidFill>
                  <a:srgbClr val="FFC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BA2), given </a:t>
            </a: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TPA = TPA1 + TPA2 and BA = BA1 + </a:t>
            </a:r>
            <a:r>
              <a:rPr lang="en-US" sz="2800" dirty="0" smtClean="0">
                <a:solidFill>
                  <a:srgbClr val="FFC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BA2.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7777163" algn="r"/>
              </a:tabLst>
            </a:pPr>
            <a:r>
              <a:rPr lang="en-US" sz="2800" dirty="0" smtClean="0">
                <a:solidFill>
                  <a:srgbClr val="FFC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Since the relative density index (RD) developed by Curtis (1980) is similar to SDI, it could be partitioned by transforming to the </a:t>
            </a:r>
            <a:r>
              <a:rPr lang="en-US" sz="2800" smtClean="0">
                <a:solidFill>
                  <a:srgbClr val="FFC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form of RD(TPA</a:t>
            </a:r>
            <a:r>
              <a:rPr lang="en-US" sz="2800" dirty="0" smtClean="0">
                <a:solidFill>
                  <a:srgbClr val="FFC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, DD) or RD(TPA, BA).</a:t>
            </a:r>
          </a:p>
          <a:p>
            <a:pPr>
              <a:tabLst>
                <a:tab pos="7777163" algn="r"/>
              </a:tabLst>
            </a:pPr>
            <a:endParaRPr lang="en-US" sz="2800" dirty="0" smtClean="0">
              <a:solidFill>
                <a:srgbClr val="FFC000"/>
              </a:solidFill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19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43345" y="295564"/>
            <a:ext cx="8243455" cy="1122074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Verdana" pitchFamily="34" charset="0"/>
              </a:rPr>
              <a:t>References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GMUG, February </a:t>
            </a:r>
            <a:r>
              <a:rPr lang="en-US" dirty="0" smtClean="0"/>
              <a:t>27, 2015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27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524000"/>
            <a:ext cx="8229600" cy="4524315"/>
          </a:xfrm>
          <a:prstGeom prst="rect">
            <a:avLst/>
          </a:prstGeom>
          <a:noFill/>
        </p:spPr>
        <p:txBody>
          <a:bodyPr wrap="square" bIns="45720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tabLst>
                <a:tab pos="7777163" algn="r"/>
              </a:tabLst>
            </a:pPr>
            <a:r>
              <a:rPr lang="en-US" sz="2400" b="1" dirty="0">
                <a:solidFill>
                  <a:srgbClr val="FFC000"/>
                </a:solidFill>
                <a:ea typeface="Cambria Math" panose="02040503050406030204" pitchFamily="18" charset="0"/>
                <a:cs typeface="Arial" panose="020B0604020202020204" pitchFamily="34" charset="0"/>
              </a:rPr>
              <a:t>Clutter, J.L., J.C. Fortson, L.V. </a:t>
            </a:r>
            <a:r>
              <a:rPr lang="en-US" sz="2400" b="1" dirty="0" err="1">
                <a:solidFill>
                  <a:srgbClr val="FFC000"/>
                </a:solidFill>
                <a:ea typeface="Cambria Math" panose="02040503050406030204" pitchFamily="18" charset="0"/>
                <a:cs typeface="Arial" panose="020B0604020202020204" pitchFamily="34" charset="0"/>
              </a:rPr>
              <a:t>Pienaar</a:t>
            </a:r>
            <a:r>
              <a:rPr lang="en-US" sz="2400" b="1" dirty="0">
                <a:solidFill>
                  <a:srgbClr val="FFC000"/>
                </a:solidFill>
                <a:ea typeface="Cambria Math" panose="02040503050406030204" pitchFamily="18" charset="0"/>
                <a:cs typeface="Arial" panose="020B0604020202020204" pitchFamily="34" charset="0"/>
              </a:rPr>
              <a:t>, G.H. </a:t>
            </a:r>
            <a:r>
              <a:rPr lang="en-US" sz="2400" b="1" dirty="0" err="1">
                <a:solidFill>
                  <a:srgbClr val="FFC000"/>
                </a:solidFill>
                <a:ea typeface="Cambria Math" panose="02040503050406030204" pitchFamily="18" charset="0"/>
                <a:cs typeface="Arial" panose="020B0604020202020204" pitchFamily="34" charset="0"/>
              </a:rPr>
              <a:t>Brister</a:t>
            </a:r>
            <a:r>
              <a:rPr lang="en-US" sz="2400" b="1" dirty="0">
                <a:solidFill>
                  <a:srgbClr val="FFC000"/>
                </a:solidFill>
                <a:ea typeface="Cambria Math" panose="02040503050406030204" pitchFamily="18" charset="0"/>
                <a:cs typeface="Arial" panose="020B0604020202020204" pitchFamily="34" charset="0"/>
              </a:rPr>
              <a:t>, and R.L. Bailey.  1983.</a:t>
            </a:r>
            <a:r>
              <a:rPr lang="en-US" sz="2400" dirty="0">
                <a:solidFill>
                  <a:srgbClr val="FFC000"/>
                </a:solidFill>
                <a:ea typeface="Cambria Math" panose="02040503050406030204" pitchFamily="18" charset="0"/>
                <a:cs typeface="Arial" panose="020B0604020202020204" pitchFamily="34" charset="0"/>
              </a:rPr>
              <a:t>  Timber Management: A Quantitative Approach.  John Wiley &amp; Sons, Inc., New York.  333p</a:t>
            </a:r>
            <a:r>
              <a:rPr lang="en-US" sz="2400" dirty="0" smtClean="0">
                <a:solidFill>
                  <a:srgbClr val="FFC000"/>
                </a:solidFill>
                <a:ea typeface="Cambria Math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7777163" algn="r"/>
              </a:tabLst>
            </a:pPr>
            <a:r>
              <a:rPr lang="en-US" sz="2400" b="1" dirty="0">
                <a:solidFill>
                  <a:srgbClr val="FFC000"/>
                </a:solidFill>
                <a:ea typeface="Cambria Math" panose="02040503050406030204" pitchFamily="18" charset="0"/>
                <a:cs typeface="Arial" panose="020B0604020202020204" pitchFamily="34" charset="0"/>
              </a:rPr>
              <a:t>Curtis, R.O.  1982.  A simple index of stand density for Douglas-fir.  For. Sci. 28(1):92-94</a:t>
            </a:r>
            <a:r>
              <a:rPr lang="en-US" sz="2400" b="1" dirty="0" smtClean="0">
                <a:solidFill>
                  <a:srgbClr val="FFC000"/>
                </a:solidFill>
                <a:ea typeface="Cambria Math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7777163" algn="r"/>
              </a:tabLst>
            </a:pPr>
            <a:r>
              <a:rPr lang="en-US" sz="2400" b="1" dirty="0" err="1" smtClean="0">
                <a:solidFill>
                  <a:srgbClr val="FFC000"/>
                </a:solidFill>
                <a:ea typeface="Cambria Math" panose="02040503050406030204" pitchFamily="18" charset="0"/>
                <a:cs typeface="Arial" panose="020B0604020202020204" pitchFamily="34" charset="0"/>
              </a:rPr>
              <a:t>Ducey</a:t>
            </a:r>
            <a:r>
              <a:rPr lang="en-US" sz="2400" b="1" dirty="0" smtClean="0">
                <a:solidFill>
                  <a:srgbClr val="FFC000"/>
                </a:solidFill>
                <a:ea typeface="Cambria Math" panose="02040503050406030204" pitchFamily="18" charset="0"/>
                <a:cs typeface="Arial" panose="020B0604020202020204" pitchFamily="34" charset="0"/>
              </a:rPr>
              <a:t>, M.J. and B.C. Larson.  2003.</a:t>
            </a:r>
            <a:r>
              <a:rPr lang="en-US" sz="2400" dirty="0" smtClean="0">
                <a:solidFill>
                  <a:srgbClr val="FFC000"/>
                </a:solidFill>
                <a:ea typeface="Cambria Math" panose="02040503050406030204" pitchFamily="18" charset="0"/>
                <a:cs typeface="Arial" panose="020B0604020202020204" pitchFamily="34" charset="0"/>
              </a:rPr>
              <a:t>  Is there a correct stand density index?  An alternate interpretation.  West. J. Appl. For. 18(3):179-184.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7777163" algn="r"/>
              </a:tabLst>
            </a:pPr>
            <a:r>
              <a:rPr lang="en-US" sz="2400" b="1" dirty="0" smtClean="0">
                <a:solidFill>
                  <a:srgbClr val="FFC000"/>
                </a:solidFill>
                <a:ea typeface="Cambria Math" panose="02040503050406030204" pitchFamily="18" charset="0"/>
                <a:cs typeface="Arial" panose="020B0604020202020204" pitchFamily="34" charset="0"/>
              </a:rPr>
              <a:t>Long</a:t>
            </a:r>
            <a:r>
              <a:rPr lang="en-US" sz="2400" b="1" dirty="0">
                <a:solidFill>
                  <a:srgbClr val="FFC000"/>
                </a:solidFill>
                <a:ea typeface="Cambria Math" panose="02040503050406030204" pitchFamily="18" charset="0"/>
                <a:cs typeface="Arial" panose="020B0604020202020204" pitchFamily="34" charset="0"/>
              </a:rPr>
              <a:t>, J.N. and T.W. Daniel.  1990.</a:t>
            </a:r>
            <a:r>
              <a:rPr lang="en-US" sz="2400" dirty="0">
                <a:solidFill>
                  <a:srgbClr val="FFC000"/>
                </a:solidFill>
                <a:ea typeface="Cambria Math" panose="02040503050406030204" pitchFamily="18" charset="0"/>
                <a:cs typeface="Arial" panose="020B0604020202020204" pitchFamily="34" charset="0"/>
              </a:rPr>
              <a:t>  Assessment of growing stock in uneven-aged stands.  </a:t>
            </a:r>
            <a:r>
              <a:rPr lang="en-US" sz="2400" dirty="0" smtClean="0">
                <a:solidFill>
                  <a:srgbClr val="FFC000"/>
                </a:solidFill>
                <a:ea typeface="Cambria Math" panose="02040503050406030204" pitchFamily="18" charset="0"/>
                <a:cs typeface="Arial" panose="020B0604020202020204" pitchFamily="34" charset="0"/>
              </a:rPr>
              <a:t>West. J. Appl. For. </a:t>
            </a:r>
            <a:r>
              <a:rPr lang="en-US" sz="2400" dirty="0">
                <a:solidFill>
                  <a:srgbClr val="FFC000"/>
                </a:solidFill>
                <a:ea typeface="Cambria Math" panose="02040503050406030204" pitchFamily="18" charset="0"/>
                <a:cs typeface="Arial" panose="020B0604020202020204" pitchFamily="34" charset="0"/>
              </a:rPr>
              <a:t>5(3):93-96.</a:t>
            </a:r>
            <a:endParaRPr lang="en-US" sz="2400" dirty="0" smtClean="0">
              <a:solidFill>
                <a:srgbClr val="FFC000"/>
              </a:solidFill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05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43345" y="295564"/>
            <a:ext cx="8243455" cy="1122074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Verdana" pitchFamily="34" charset="0"/>
              </a:rPr>
              <a:t>References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GMUG, February </a:t>
            </a:r>
            <a:r>
              <a:rPr lang="en-US" dirty="0" smtClean="0"/>
              <a:t>27, 2015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28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524000"/>
            <a:ext cx="8229600" cy="2308324"/>
          </a:xfrm>
          <a:prstGeom prst="rect">
            <a:avLst/>
          </a:prstGeom>
          <a:noFill/>
        </p:spPr>
        <p:txBody>
          <a:bodyPr wrap="square" bIns="45720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tabLst>
                <a:tab pos="7777163" algn="r"/>
              </a:tabLst>
            </a:pPr>
            <a:r>
              <a:rPr lang="en-US" sz="2400" b="1" dirty="0" err="1">
                <a:solidFill>
                  <a:srgbClr val="FFC000"/>
                </a:solidFill>
                <a:ea typeface="Cambria Math" panose="02040503050406030204" pitchFamily="18" charset="0"/>
                <a:cs typeface="Arial" panose="020B0604020202020204" pitchFamily="34" charset="0"/>
              </a:rPr>
              <a:t>Reineke</a:t>
            </a:r>
            <a:r>
              <a:rPr lang="en-US" sz="2400" b="1" dirty="0">
                <a:solidFill>
                  <a:srgbClr val="FFC000"/>
                </a:solidFill>
                <a:ea typeface="Cambria Math" panose="02040503050406030204" pitchFamily="18" charset="0"/>
                <a:cs typeface="Arial" panose="020B0604020202020204" pitchFamily="34" charset="0"/>
              </a:rPr>
              <a:t>, L.H.  1933.</a:t>
            </a:r>
            <a:r>
              <a:rPr lang="en-US" sz="2400" dirty="0">
                <a:solidFill>
                  <a:srgbClr val="FFC000"/>
                </a:solidFill>
                <a:ea typeface="Cambria Math" panose="02040503050406030204" pitchFamily="18" charset="0"/>
                <a:cs typeface="Arial" panose="020B0604020202020204" pitchFamily="34" charset="0"/>
              </a:rPr>
              <a:t>  Perfecting a stand-density index for even-aged forests.  </a:t>
            </a:r>
            <a:r>
              <a:rPr lang="en-US" sz="2400" dirty="0" smtClean="0">
                <a:solidFill>
                  <a:srgbClr val="FFC000"/>
                </a:solidFill>
                <a:ea typeface="Cambria Math" panose="02040503050406030204" pitchFamily="18" charset="0"/>
                <a:cs typeface="Arial" panose="020B0604020202020204" pitchFamily="34" charset="0"/>
              </a:rPr>
              <a:t>J. Agric. Res. </a:t>
            </a:r>
            <a:r>
              <a:rPr lang="en-US" sz="2400" dirty="0">
                <a:solidFill>
                  <a:srgbClr val="FFC000"/>
                </a:solidFill>
                <a:ea typeface="Cambria Math" panose="02040503050406030204" pitchFamily="18" charset="0"/>
                <a:cs typeface="Arial" panose="020B0604020202020204" pitchFamily="34" charset="0"/>
              </a:rPr>
              <a:t>46(7):627-638</a:t>
            </a:r>
            <a:r>
              <a:rPr lang="en-US" sz="2400" dirty="0" smtClean="0">
                <a:solidFill>
                  <a:srgbClr val="FFC000"/>
                </a:solidFill>
                <a:ea typeface="Cambria Math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7777163" algn="r"/>
              </a:tabLst>
            </a:pPr>
            <a:r>
              <a:rPr lang="en-US" sz="2400" b="1" dirty="0">
                <a:solidFill>
                  <a:srgbClr val="FFC000"/>
                </a:solidFill>
                <a:ea typeface="Cambria Math" panose="02040503050406030204" pitchFamily="18" charset="0"/>
                <a:cs typeface="Arial" panose="020B0604020202020204" pitchFamily="34" charset="0"/>
              </a:rPr>
              <a:t>Stage, A.R.  1968.</a:t>
            </a:r>
            <a:r>
              <a:rPr lang="en-US" sz="2400" dirty="0">
                <a:solidFill>
                  <a:srgbClr val="FFC000"/>
                </a:solidFill>
                <a:ea typeface="Cambria Math" panose="02040503050406030204" pitchFamily="18" charset="0"/>
                <a:cs typeface="Arial" panose="020B0604020202020204" pitchFamily="34" charset="0"/>
              </a:rPr>
              <a:t>  A tree-by-tree measure of site utilization for grand fir related to stand density index.  USDA For. Serv. Res. Note INT-77, 7p.  Intermountain Forest &amp; Range Experiment Station, Ogden, UT.</a:t>
            </a:r>
            <a:endParaRPr lang="en-US" sz="2400" dirty="0" smtClean="0">
              <a:solidFill>
                <a:srgbClr val="FFC000"/>
              </a:solidFill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26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43345" y="295564"/>
            <a:ext cx="8243455" cy="1122074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Verdana" pitchFamily="34" charset="0"/>
              </a:rPr>
              <a:t>Appendix 1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GMUG, February </a:t>
            </a:r>
            <a:r>
              <a:rPr lang="en-US" dirty="0" smtClean="0"/>
              <a:t>27, 2015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29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57200" y="1524000"/>
                <a:ext cx="8229600" cy="4374083"/>
              </a:xfrm>
              <a:prstGeom prst="rect">
                <a:avLst/>
              </a:prstGeom>
              <a:noFill/>
            </p:spPr>
            <p:txBody>
              <a:bodyPr wrap="square" bIns="45720" rtlCol="0">
                <a:spAutoFit/>
              </a:bodyPr>
              <a:lstStyle/>
              <a:p>
                <a:pPr>
                  <a:tabLst>
                    <a:tab pos="7777163" algn="r"/>
                  </a:tabLst>
                </a:pPr>
                <a:r>
                  <a:rPr lang="en-US" sz="2800" b="0" i="0" dirty="0" smtClean="0">
                    <a:solidFill>
                      <a:srgbClr val="FFC000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Clutter and et al. </a:t>
                </a:r>
                <a:r>
                  <a:rPr lang="en-US" sz="2800" dirty="0">
                    <a:solidFill>
                      <a:srgbClr val="FFC000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smtClean="0">
                    <a:solidFill>
                      <a:srgbClr val="FFC000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(1983) showed:</a:t>
                </a:r>
              </a:p>
              <a:p>
                <a:pPr>
                  <a:tabLst>
                    <a:tab pos="7777163" algn="r"/>
                  </a:tabLst>
                </a:pPr>
                <a:endParaRPr lang="en-US" sz="1200" b="0" i="0" dirty="0" smtClean="0">
                  <a:solidFill>
                    <a:srgbClr val="FFC000"/>
                  </a:solidFill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lvl="1">
                  <a:tabLst>
                    <a:tab pos="7777163" algn="r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rgbClr val="FFC000"/>
                          </a:solidFill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QMD</m:t>
                      </m:r>
                      <m:r>
                        <a:rPr lang="en-US" sz="2800" b="0" i="0" smtClean="0">
                          <a:solidFill>
                            <a:srgbClr val="FFC000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8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box>
                            <m:boxPr>
                              <m:ctrlPr>
                                <a:rPr lang="en-US" sz="2800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Arial" panose="020B0604020202020204" pitchFamily="34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2800" b="0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sz="2800" b="0" i="0" smtClean="0">
                                      <a:solidFill>
                                        <a:srgbClr val="FFC000"/>
                                      </a:solidFill>
                                      <a:latin typeface="Cambria Math"/>
                                      <a:ea typeface="Cambria Math"/>
                                      <a:cs typeface="Arial" panose="020B0604020202020204" pitchFamily="34" charset="0"/>
                                    </a:rPr>
                                    <m:t>TAP</m:t>
                                  </m:r>
                                  <m:r>
                                    <a:rPr lang="en-US" sz="2800" b="0" i="0" smtClean="0">
                                      <a:solidFill>
                                        <a:srgbClr val="FFC000"/>
                                      </a:solidFill>
                                      <a:latin typeface="Cambria Math"/>
                                      <a:ea typeface="Cambria Math"/>
                                      <a:cs typeface="Arial" panose="020B0604020202020204" pitchFamily="34" charset="0"/>
                                    </a:rPr>
                                    <m:t>−1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n-US" sz="2800" b="0" i="0" smtClean="0">
                                      <a:solidFill>
                                        <a:srgbClr val="FFC000"/>
                                      </a:solidFill>
                                      <a:latin typeface="Cambria Math"/>
                                      <a:ea typeface="Cambria Math"/>
                                      <a:cs typeface="Arial" panose="020B0604020202020204" pitchFamily="34" charset="0"/>
                                    </a:rPr>
                                    <m:t>TPA</m:t>
                                  </m:r>
                                </m:den>
                              </m:f>
                            </m:e>
                          </m:box>
                          <m:r>
                            <a:rPr lang="en-US" sz="2800" b="0" i="0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sz="2800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Arial" panose="020B0604020202020204" pitchFamily="34" charset="0"/>
                                </a:rPr>
                                <m:t>S</m:t>
                              </m:r>
                            </m:e>
                            <m:sup>
                              <m:argPr>
                                <m:argSz m:val="-1"/>
                              </m:argPr>
                              <m:r>
                                <a:rPr lang="en-US" sz="2800" b="0" i="0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0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800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̅"/>
                                  <m:ctrlPr>
                                    <a:rPr lang="en-US" sz="2800" b="0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800" b="0" i="0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  <a:cs typeface="Arial" panose="020B0604020202020204" pitchFamily="34" charset="0"/>
                                    </a:rPr>
                                    <m:t>D</m:t>
                                  </m:r>
                                </m:e>
                              </m:acc>
                            </m:e>
                            <m:sup>
                              <m:box>
                                <m:boxPr>
                                  <m:ctrlPr>
                                    <a:rPr lang="en-US" sz="2800" b="0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  <a:cs typeface="Arial" panose="020B0604020202020204" pitchFamily="34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type m:val="noBar"/>
                                      <m:ctrlPr>
                                        <a:rPr lang="en-US" sz="2800" b="0" i="1" smtClean="0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  <a:cs typeface="Arial" panose="020B0604020202020204" pitchFamily="34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800" b="0" i="1" smtClean="0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  <a:ea typeface="Cambria Math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</m:num>
                                    <m:den/>
                                  </m:f>
                                </m:e>
                              </m:box>
                            </m:sup>
                          </m:sSup>
                        </m:e>
                      </m:rad>
                    </m:oMath>
                  </m:oMathPara>
                </a14:m>
                <a:endParaRPr lang="en-US" sz="2800" b="0" dirty="0" smtClean="0">
                  <a:solidFill>
                    <a:srgbClr val="FFC000"/>
                  </a:solidFill>
                  <a:latin typeface="Arial" panose="020B0604020202020204" pitchFamily="34" charset="0"/>
                  <a:ea typeface="Cambria Math"/>
                  <a:cs typeface="Arial" panose="020B0604020202020204" pitchFamily="34" charset="0"/>
                </a:endParaRPr>
              </a:p>
              <a:p>
                <a:pPr lvl="1">
                  <a:tabLst>
                    <a:tab pos="7777163" algn="r"/>
                  </a:tabLst>
                </a:pPr>
                <a:endParaRPr lang="en-US" sz="1200" b="0" dirty="0" smtClean="0">
                  <a:solidFill>
                    <a:srgbClr val="FFC000"/>
                  </a:solidFill>
                  <a:latin typeface="Arial" panose="020B0604020202020204" pitchFamily="34" charset="0"/>
                  <a:ea typeface="Cambria Math"/>
                  <a:cs typeface="Arial" panose="020B0604020202020204" pitchFamily="34" charset="0"/>
                </a:endParaRPr>
              </a:p>
              <a:p>
                <a:pPr>
                  <a:tabLst>
                    <a:tab pos="7777163" algn="r"/>
                  </a:tabLst>
                </a:pPr>
                <a:r>
                  <a:rPr lang="en-US" sz="2800" dirty="0" smtClean="0">
                    <a:solidFill>
                      <a:srgbClr val="FFC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where</a:t>
                </a:r>
              </a:p>
              <a:p>
                <a:pPr>
                  <a:tabLst>
                    <a:tab pos="7777163" algn="r"/>
                  </a:tabLst>
                </a:pPr>
                <a:endParaRPr lang="en-US" sz="1200" dirty="0" smtClean="0">
                  <a:solidFill>
                    <a:srgbClr val="FFC000"/>
                  </a:solidFill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lvl="1">
                  <a:tabLst>
                    <a:tab pos="7777163" algn="r"/>
                  </a:tabLs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S</m:t>
                        </m:r>
                      </m:e>
                      <m:sup>
                        <m:argPr>
                          <m:argSz m:val="-1"/>
                        </m:argPr>
                        <m:r>
                          <a:rPr lang="en-US" sz="24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solidFill>
                          <a:srgbClr val="FFC000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b="0" i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  <m:t>TPA</m:t>
                        </m:r>
                        <m:r>
                          <a:rPr lang="en-US" sz="2400" b="0" i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den>
                    </m:f>
                    <m:r>
                      <a:rPr lang="en-US" sz="2400" b="0" i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nary>
                          <m:naryPr>
                            <m:chr m:val="∑"/>
                            <m:ctrlPr>
                              <a:rPr lang="en-US" sz="2400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naryPr>
                          <m:sub>
                            <m:argPr>
                              <m:argSz m:val="-1"/>
                            </m:argPr>
                            <m:r>
                              <m:rPr>
                                <m:sty m:val="p"/>
                                <m:brk m:alnAt="23"/>
                              </m:rPr>
                              <a:rPr lang="en-US" sz="2400" b="0" i="0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i</m:t>
                            </m:r>
                            <m:r>
                              <a:rPr lang="en-US" sz="2400" b="0" i="0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=1</m:t>
                            </m:r>
                          </m:sub>
                          <m:sup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n</m:t>
                            </m:r>
                          </m:sup>
                          <m:e>
                            <m:sSup>
                              <m:sSupPr>
                                <m:ctrlPr>
                                  <a:rPr lang="en-US" sz="2400" b="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2400" b="0" i="1" smtClean="0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400" b="0" i="1" smtClean="0">
                                            <a:solidFill>
                                              <a:srgbClr val="FFC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b="0" i="0" smtClean="0">
                                            <a:solidFill>
                                              <a:srgbClr val="FFC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dbh</m:t>
                                        </m:r>
                                      </m:e>
                                      <m:sub>
                                        <m:argPr>
                                          <m:argSz m:val="-1"/>
                                        </m:argPr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b="0" i="0" smtClean="0">
                                            <a:solidFill>
                                              <a:srgbClr val="FFC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i</m:t>
                                        </m:r>
                                      </m:sub>
                                    </m:sSub>
                                    <m:r>
                                      <a:rPr lang="en-US" sz="2400" b="0" i="0" smtClean="0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̅"/>
                                        <m:ctrlPr>
                                          <a:rPr lang="en-US" sz="2400" b="0" i="1" smtClean="0">
                                            <a:solidFill>
                                              <a:srgbClr val="FFC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b="0" i="0" smtClean="0">
                                            <a:solidFill>
                                              <a:srgbClr val="FFC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D</m:t>
                                        </m:r>
                                      </m:e>
                                    </m:acc>
                                  </m:e>
                                </m:d>
                              </m:e>
                              <m:sup>
                                <m:argPr>
                                  <m:argSz m:val="-1"/>
                                </m:argPr>
                                <m:r>
                                  <a:rPr lang="en-US" sz="2400" b="0" i="0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e>
                    </m:d>
                  </m:oMath>
                </a14:m>
                <a:r>
                  <a:rPr lang="en-US" sz="2800" dirty="0" smtClean="0">
                    <a:solidFill>
                      <a:srgbClr val="FFC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D</m:t>
                        </m:r>
                      </m:e>
                    </m:acc>
                    <m:r>
                      <a:rPr lang="en-US" sz="2400" i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40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b="0" i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TPA</m:t>
                        </m:r>
                      </m:den>
                    </m:f>
                    <m:r>
                      <a:rPr lang="en-US" sz="2400" i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d>
                      <m:dPr>
                        <m:ctrlPr>
                          <a:rPr lang="en-US" sz="240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nary>
                          <m:naryPr>
                            <m:chr m:val="∑"/>
                            <m:ctrlPr>
                              <a:rPr lang="en-US" sz="240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naryPr>
                          <m:sub>
                            <m:argPr>
                              <m:argSz m:val="-1"/>
                            </m:argPr>
                            <m:r>
                              <m:rPr>
                                <m:sty m:val="p"/>
                                <m:brk m:alnAt="23"/>
                              </m:rPr>
                              <a:rPr lang="en-US" sz="2400" b="0" i="0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i</m:t>
                            </m:r>
                            <m:r>
                              <a:rPr lang="en-US" sz="2400" b="0" i="0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=1</m:t>
                            </m:r>
                          </m:sub>
                          <m:sup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n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sz="240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dbh</m:t>
                                </m:r>
                              </m:e>
                              <m:sub>
                                <m:argPr>
                                  <m:argSz m:val="-1"/>
                                </m:argPr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i</m:t>
                                </m:r>
                              </m:sub>
                            </m:sSub>
                          </m:e>
                        </m:nary>
                      </m:e>
                    </m:d>
                  </m:oMath>
                </a14:m>
                <a:endParaRPr lang="en-US" sz="2400" dirty="0" smtClean="0">
                  <a:solidFill>
                    <a:srgbClr val="FFC000"/>
                  </a:solidFill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lvl="1">
                  <a:tabLst>
                    <a:tab pos="7777163" algn="r"/>
                  </a:tabLst>
                </a:pPr>
                <a:endParaRPr lang="en-US" sz="2400" dirty="0" smtClean="0">
                  <a:solidFill>
                    <a:srgbClr val="FFC000"/>
                  </a:solidFill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tabLst>
                    <a:tab pos="7777163" algn="r"/>
                  </a:tabLst>
                </a:pPr>
                <a:r>
                  <a:rPr lang="en-US" sz="2800" dirty="0" smtClean="0">
                    <a:solidFill>
                      <a:srgbClr val="FFC000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Since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QMD</m:t>
                        </m:r>
                      </m:e>
                      <m:sup>
                        <m:r>
                          <a:rPr lang="en-US" sz="2800" b="0" i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p>
                      <m:sSupPr>
                        <m:ctrlPr>
                          <a:rPr lang="en-US" sz="28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acc>
                          <m:accPr>
                            <m:chr m:val="̅"/>
                            <m:ctrlPr>
                              <a:rPr lang="en-US" sz="2800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Arial" panose="020B0604020202020204" pitchFamily="34" charset="0"/>
                              </a:rPr>
                              <m:t>D</m:t>
                            </m:r>
                          </m:e>
                        </m:acc>
                      </m:e>
                      <m:sup>
                        <m:box>
                          <m:boxPr>
                            <m:ctrlPr>
                              <a:rPr lang="en-US" sz="2800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Arial" panose="020B0604020202020204" pitchFamily="34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type m:val="noBar"/>
                                <m:ctrlPr>
                                  <a:rPr lang="en-US" sz="2800" i="1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i="1">
                                    <a:solidFill>
                                      <a:srgbClr val="FFC000"/>
                                    </a:solidFill>
                                    <a:latin typeface="Cambria Math"/>
                                    <a:ea typeface="Cambria Math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num>
                              <m:den/>
                            </m:f>
                          </m:e>
                        </m:box>
                      </m:sup>
                    </m:sSup>
                    <m:r>
                      <a:rPr lang="en-US" sz="28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/>
                        <a:cs typeface="Arial" panose="020B0604020202020204" pitchFamily="34" charset="0"/>
                      </a:rPr>
                      <m:t>=</m:t>
                    </m:r>
                    <m:box>
                      <m:boxPr>
                        <m:ctrlPr>
                          <a:rPr lang="en-US" sz="28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2800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sz="2800">
                                <a:solidFill>
                                  <a:srgbClr val="FFC000"/>
                                </a:solidFill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TAP</m:t>
                            </m:r>
                            <m:r>
                              <a:rPr lang="en-US" sz="2800">
                                <a:solidFill>
                                  <a:srgbClr val="FFC000"/>
                                </a:solidFill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−1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n-US" sz="2800">
                                <a:solidFill>
                                  <a:srgbClr val="FFC000"/>
                                </a:solidFill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TPA</m:t>
                            </m:r>
                          </m:den>
                        </m:f>
                      </m:e>
                    </m:box>
                    <m:r>
                      <a:rPr lang="en-US" sz="2800">
                        <a:solidFill>
                          <a:srgbClr val="FFC000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28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80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  <m:t>S</m:t>
                        </m:r>
                      </m:e>
                      <m:sup>
                        <m:argPr>
                          <m:argSz m:val="-1"/>
                        </m:argPr>
                        <m:r>
                          <a:rPr lang="en-US" sz="2800">
                            <a:solidFill>
                              <a:srgbClr val="FFC000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dirty="0" smtClean="0">
                    <a:solidFill>
                      <a:srgbClr val="FFC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28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2800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sz="2800">
                                <a:solidFill>
                                  <a:srgbClr val="FFC000"/>
                                </a:solidFill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TAP</m:t>
                            </m:r>
                            <m:r>
                              <a:rPr lang="en-US" sz="2800">
                                <a:solidFill>
                                  <a:srgbClr val="FFC000"/>
                                </a:solidFill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−1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n-US" sz="2800">
                                <a:solidFill>
                                  <a:srgbClr val="FFC000"/>
                                </a:solidFill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TPA</m:t>
                            </m:r>
                          </m:den>
                        </m:f>
                      </m:e>
                    </m:box>
                    <m:r>
                      <a:rPr lang="en-US" sz="2800">
                        <a:solidFill>
                          <a:srgbClr val="FFC000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28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80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  <m:t>S</m:t>
                        </m:r>
                      </m:e>
                      <m:sup>
                        <m:argPr>
                          <m:argSz m:val="-1"/>
                        </m:argPr>
                        <m:r>
                          <a:rPr lang="en-US" sz="2800">
                            <a:solidFill>
                              <a:srgbClr val="FFC000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80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≥</m:t>
                    </m:r>
                    <m:r>
                      <a:rPr lang="en-US" sz="28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</m:oMath>
                </a14:m>
                <a:r>
                  <a:rPr lang="en-US" sz="2800" dirty="0" smtClean="0">
                    <a:solidFill>
                      <a:srgbClr val="FFC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80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QMD</m:t>
                        </m:r>
                      </m:e>
                      <m:sup>
                        <m:r>
                          <a:rPr lang="en-US" sz="280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p>
                      <m:sSupPr>
                        <m:ctrlPr>
                          <a:rPr lang="en-US" sz="28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acc>
                          <m:accPr>
                            <m:chr m:val="̅"/>
                            <m:ctrlPr>
                              <a:rPr lang="en-US" sz="2800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Arial" panose="020B0604020202020204" pitchFamily="34" charset="0"/>
                              </a:rPr>
                              <m:t>D</m:t>
                            </m:r>
                          </m:e>
                        </m:acc>
                      </m:e>
                      <m:sup>
                        <m:box>
                          <m:boxPr>
                            <m:ctrlPr>
                              <a:rPr lang="en-US" sz="2800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Arial" panose="020B0604020202020204" pitchFamily="34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type m:val="noBar"/>
                                <m:ctrlPr>
                                  <a:rPr lang="en-US" sz="2800" i="1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i="1">
                                    <a:solidFill>
                                      <a:srgbClr val="FFC000"/>
                                    </a:solidFill>
                                    <a:latin typeface="Cambria Math"/>
                                    <a:ea typeface="Cambria Math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num>
                              <m:den/>
                            </m:f>
                          </m:e>
                        </m:box>
                      </m:sup>
                    </m:sSup>
                    <m:r>
                      <a:rPr lang="en-US" sz="280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≥</m:t>
                    </m:r>
                    <m:r>
                      <a:rPr lang="en-US" sz="28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</m:oMath>
                </a14:m>
                <a:r>
                  <a:rPr lang="en-US" sz="2800" dirty="0" smtClean="0">
                    <a:solidFill>
                      <a:srgbClr val="FFC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, i.e.,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𝑄𝑀𝐷</m:t>
                    </m:r>
                    <m:r>
                      <a:rPr lang="en-US" sz="28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≥</m:t>
                    </m:r>
                    <m:acc>
                      <m:accPr>
                        <m:chr m:val="̅"/>
                        <m:ctrlPr>
                          <a:rPr lang="en-US" sz="28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80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  <m:t>D</m:t>
                        </m:r>
                      </m:e>
                    </m:acc>
                  </m:oMath>
                </a14:m>
                <a:r>
                  <a:rPr lang="en-US" sz="2800" dirty="0" smtClean="0">
                    <a:solidFill>
                      <a:srgbClr val="FFC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524000"/>
                <a:ext cx="8229600" cy="4374083"/>
              </a:xfrm>
              <a:prstGeom prst="rect">
                <a:avLst/>
              </a:prstGeom>
              <a:blipFill rotWithShape="0">
                <a:blip r:embed="rId2"/>
                <a:stretch>
                  <a:fillRect l="-1481" t="-1393" b="-27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823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>
                <a:latin typeface="Verdana" pitchFamily="34" charset="0"/>
              </a:rPr>
              <a:t>Overview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19599"/>
          </a:xfrm>
        </p:spPr>
        <p:txBody>
          <a:bodyPr>
            <a:noAutofit/>
          </a:bodyPr>
          <a:lstStyle/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SDI of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Reineke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(1933)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Homogeneous functions and Euler’s theorem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Alternative forms of SDI</a:t>
            </a:r>
          </a:p>
          <a:p>
            <a:pPr lvl="1">
              <a:buFont typeface="Arial" panose="020B0604020202020204" pitchFamily="34" charset="0"/>
              <a:buChar char="-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Stage (1968)</a:t>
            </a:r>
          </a:p>
          <a:p>
            <a:pPr lvl="1">
              <a:buFont typeface="Arial" panose="020B0604020202020204" pitchFamily="34" charset="0"/>
              <a:buChar char="-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Long and Daniel (1990)</a:t>
            </a:r>
          </a:p>
          <a:p>
            <a:pPr lvl="1">
              <a:buFont typeface="Arial" panose="020B0604020202020204" pitchFamily="34" charset="0"/>
              <a:buChar char="-"/>
            </a:pP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Ducey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and Larson (2003)</a:t>
            </a:r>
          </a:p>
          <a:p>
            <a:pPr lvl="1">
              <a:buFont typeface="Arial" panose="020B0604020202020204" pitchFamily="34" charset="0"/>
              <a:buChar char="-"/>
            </a:pPr>
            <a:r>
              <a:rPr lang="en-US" sz="2600" smtClean="0">
                <a:latin typeface="Arial" panose="020B0604020202020204" pitchFamily="34" charset="0"/>
                <a:cs typeface="Arial" panose="020B0604020202020204" pitchFamily="34" charset="0"/>
              </a:rPr>
              <a:t>SDI(TPA, BA)</a:t>
            </a: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Examples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GMUG, February </a:t>
            </a:r>
            <a:r>
              <a:rPr lang="en-US" dirty="0" smtClean="0"/>
              <a:t>27, 2015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43345" y="295564"/>
            <a:ext cx="8243455" cy="1122074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Verdana" pitchFamily="34" charset="0"/>
              </a:rPr>
              <a:t>Appendix 2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GMUG, February </a:t>
            </a:r>
            <a:r>
              <a:rPr lang="en-US" dirty="0" smtClean="0"/>
              <a:t>27, 2015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30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57200" y="1524000"/>
                <a:ext cx="8229600" cy="4110356"/>
              </a:xfrm>
              <a:prstGeom prst="rect">
                <a:avLst/>
              </a:prstGeom>
              <a:noFill/>
            </p:spPr>
            <p:txBody>
              <a:bodyPr wrap="square" bIns="45720" rtlCol="0">
                <a:spAutoFit/>
              </a:bodyPr>
              <a:lstStyle/>
              <a:p>
                <a:pPr>
                  <a:tabLst>
                    <a:tab pos="7777163" algn="r"/>
                  </a:tabLst>
                </a:pPr>
                <a:r>
                  <a:rPr lang="en-US" sz="2400" b="0" i="0" dirty="0" smtClean="0">
                    <a:solidFill>
                      <a:srgbClr val="FFC000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Since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BA</m:t>
                    </m:r>
                    <m:r>
                      <a:rPr lang="en-US" sz="2400" b="0" i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π</m:t>
                    </m:r>
                    <m:r>
                      <a:rPr lang="en-US" sz="2400" b="0" i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box>
                              <m:boxPr>
                                <m:ctrlPr>
                                  <a:rPr lang="en-US" sz="2400" b="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boxPr>
                              <m:e>
                                <m:argPr>
                                  <m:argSz m:val="-1"/>
                                </m:argPr>
                                <m:f>
                                  <m:fPr>
                                    <m:ctrlPr>
                                      <a:rPr lang="en-US" sz="2400" b="0" i="1" smtClean="0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sty m:val="p"/>
                                      </m:rPr>
                                      <a:rPr lang="en-US" sz="2400" b="0" i="0" smtClean="0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QMD</m:t>
                                    </m:r>
                                  </m:num>
                                  <m:den>
                                    <m:r>
                                      <a:rPr lang="en-US" sz="2400" b="0" i="0" smtClean="0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24</m:t>
                                    </m:r>
                                  </m:den>
                                </m:f>
                              </m:e>
                            </m:box>
                          </m:e>
                        </m:d>
                      </m:e>
                      <m:sup>
                        <m:argPr>
                          <m:argSz m:val="-1"/>
                        </m:argPr>
                        <m:r>
                          <a:rPr lang="en-US" sz="2400" b="0" i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400" b="0" i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400" b="0" i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24</m:t>
                        </m:r>
                      </m:e>
                      <m:sup>
                        <m:argPr>
                          <m:argSz m:val="-1"/>
                        </m:argPr>
                        <m:r>
                          <a:rPr lang="en-US" sz="2400" b="0" i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−2</m:t>
                        </m:r>
                      </m:sup>
                    </m:sSup>
                    <m:r>
                      <a:rPr lang="en-US" sz="2400" b="0" i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π</m:t>
                    </m:r>
                    <m:r>
                      <a:rPr lang="en-US" sz="2400" b="0" i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DD</m:t>
                    </m:r>
                  </m:oMath>
                </a14:m>
                <a:r>
                  <a:rPr lang="en-US" sz="2400" dirty="0" smtClean="0">
                    <a:solidFill>
                      <a:srgbClr val="FFC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, replace BA with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40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24</m:t>
                        </m:r>
                      </m:e>
                      <m:sup>
                        <m:argPr>
                          <m:argSz m:val="-1"/>
                        </m:argPr>
                        <m:r>
                          <a:rPr lang="en-US" sz="240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−2</m:t>
                        </m:r>
                      </m:sup>
                    </m:sSup>
                    <m:r>
                      <a:rPr lang="en-US" sz="240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m:rPr>
                        <m:sty m:val="p"/>
                      </m:rPr>
                      <a:rPr lang="en-US" sz="240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π</m:t>
                    </m:r>
                    <m:r>
                      <a:rPr lang="en-US" sz="240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m:rPr>
                        <m:sty m:val="p"/>
                      </m:rPr>
                      <a:rPr lang="en-US" sz="240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DD</m:t>
                    </m:r>
                  </m:oMath>
                </a14:m>
                <a:r>
                  <a:rPr lang="en-US" sz="2400" dirty="0" smtClean="0">
                    <a:solidFill>
                      <a:srgbClr val="FFC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for the coefficient a in Equation (3).</a:t>
                </a:r>
              </a:p>
              <a:p>
                <a:pPr>
                  <a:tabLst>
                    <a:tab pos="7777163" algn="r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box>
                            <m:boxPr>
                              <m:ctrlPr>
                                <a:rPr lang="en-US" sz="24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k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e>
                      </m:d>
                      <m:r>
                        <a:rPr lang="en-US" sz="2400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box>
                            <m:boxPr>
                              <m:ctrlPr>
                                <a:rPr lang="en-US" sz="24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d>
                                <m:dPr>
                                  <m:ctrlPr>
                                    <a:rPr lang="en-US" sz="24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box>
                                    <m:boxPr>
                                      <m:ctrlPr>
                                        <a:rPr lang="en-US" sz="2400" i="1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ctrlPr>
                                            <a:rPr lang="en-US" sz="24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4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24</m:t>
                                          </m:r>
                                        </m:num>
                                        <m:den>
                                          <m:r>
                                            <a:rPr lang="en-US" sz="24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10</m:t>
                                          </m:r>
                                        </m:den>
                                      </m:f>
                                    </m:e>
                                  </m:box>
                                </m:e>
                              </m:d>
                            </m:e>
                          </m:box>
                        </m:e>
                        <m:sup>
                          <m:argPr>
                            <m:argSz m:val="-1"/>
                          </m:argPr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k</m:t>
                          </m:r>
                        </m:sup>
                      </m:sSup>
                      <m:r>
                        <a:rPr lang="en-US" sz="2400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sz="240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π</m:t>
                          </m:r>
                        </m:e>
                        <m:sup>
                          <m:box>
                            <m:boxPr>
                              <m:ctrlPr>
                                <a:rPr lang="en-US" sz="24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sz="24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k</m:t>
                                  </m:r>
                                </m:num>
                                <m:den>
                                  <m:box>
                                    <m:boxPr>
                                      <m:ctrlPr>
                                        <a:rPr lang="en-US" sz="2400" i="1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type m:val="noBar"/>
                                          <m:ctrlPr>
                                            <a:rPr lang="en-US" sz="24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4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2</m:t>
                                          </m:r>
                                        </m:num>
                                        <m:den/>
                                      </m:f>
                                    </m:e>
                                  </m:box>
                                </m:den>
                              </m:f>
                            </m:e>
                          </m:box>
                        </m:sup>
                      </m:sSup>
                      <m:r>
                        <a:rPr lang="en-US" sz="240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TPA</m:t>
                          </m:r>
                        </m:e>
                        <m:sup>
                          <m:box>
                            <m:boxPr>
                              <m:ctrlPr>
                                <a:rPr lang="en-US" sz="24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type m:val="noBar"/>
                                  <m:ctrlPr>
                                    <a:rPr lang="en-US" sz="24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box>
                                    <m:boxPr>
                                      <m:ctrlPr>
                                        <a:rPr lang="en-US" sz="2400" i="1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r>
                                        <a:rPr lang="en-US" sz="2400" i="1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US" sz="24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400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k</m:t>
                                          </m:r>
                                        </m:num>
                                        <m:den>
                                          <m:r>
                                            <a:rPr lang="en-US" sz="24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box>
                                </m:num>
                                <m:den/>
                              </m:f>
                            </m:e>
                          </m:box>
                        </m:sup>
                      </m:sSup>
                      <m:r>
                        <a:rPr lang="en-US" sz="2400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BA</m:t>
                          </m:r>
                        </m:e>
                        <m:sup>
                          <m:box>
                            <m:boxPr>
                              <m:ctrlPr>
                                <a:rPr lang="en-US" sz="24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k</m:t>
                                  </m:r>
                                </m:num>
                                <m:den>
                                  <m:box>
                                    <m:boxPr>
                                      <m:ctrlPr>
                                        <a:rPr lang="en-US" sz="2400" i="1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type m:val="noBar"/>
                                          <m:ctrlPr>
                                            <a:rPr lang="en-US" sz="24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4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num>
                                        <m:den/>
                                      </m:f>
                                    </m:e>
                                  </m:box>
                                </m:den>
                              </m:f>
                            </m:e>
                          </m:box>
                        </m:sup>
                      </m:sSup>
                    </m:oMath>
                  </m:oMathPara>
                </a14:m>
                <a:endParaRPr lang="en-US" sz="2400" i="1" dirty="0" smtClean="0">
                  <a:solidFill>
                    <a:srgbClr val="FFC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tabLst>
                    <a:tab pos="7777163" algn="r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box>
                            <m:boxPr>
                              <m:ctrlPr>
                                <a:rPr lang="en-US" sz="24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k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e>
                      </m:d>
                      <m:r>
                        <a:rPr lang="en-US" sz="2400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box>
                            <m:boxPr>
                              <m:ctrlPr>
                                <a:rPr lang="en-US" sz="24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d>
                                <m:dPr>
                                  <m:ctrlPr>
                                    <a:rPr lang="en-US" sz="24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box>
                                    <m:boxPr>
                                      <m:ctrlPr>
                                        <a:rPr lang="en-US" sz="2400" i="1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ctrlPr>
                                            <a:rPr lang="en-US" sz="24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4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24</m:t>
                                          </m:r>
                                        </m:num>
                                        <m:den>
                                          <m:r>
                                            <a:rPr lang="en-US" sz="24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10</m:t>
                                          </m:r>
                                        </m:den>
                                      </m:f>
                                    </m:e>
                                  </m:box>
                                </m:e>
                              </m:d>
                            </m:e>
                          </m:box>
                        </m:e>
                        <m:sup>
                          <m:argPr>
                            <m:argSz m:val="-1"/>
                          </m:argPr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k</m:t>
                          </m:r>
                        </m:sup>
                      </m:sSup>
                      <m:r>
                        <a:rPr lang="en-US" sz="2400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sz="240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π</m:t>
                          </m:r>
                        </m:e>
                        <m:sup>
                          <m:box>
                            <m:boxPr>
                              <m:ctrlPr>
                                <a:rPr lang="en-US" sz="24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sz="24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k</m:t>
                                  </m:r>
                                </m:num>
                                <m:den>
                                  <m:box>
                                    <m:boxPr>
                                      <m:ctrlPr>
                                        <a:rPr lang="en-US" sz="2400" i="1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type m:val="noBar"/>
                                          <m:ctrlPr>
                                            <a:rPr lang="en-US" sz="24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4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2</m:t>
                                          </m:r>
                                        </m:num>
                                        <m:den/>
                                      </m:f>
                                    </m:e>
                                  </m:box>
                                </m:den>
                              </m:f>
                            </m:e>
                          </m:box>
                        </m:sup>
                      </m:sSup>
                      <m:r>
                        <a:rPr lang="en-US" sz="240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TPA</m:t>
                          </m:r>
                        </m:e>
                        <m:sup>
                          <m:box>
                            <m:boxPr>
                              <m:ctrlPr>
                                <a:rPr lang="en-US" sz="24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type m:val="noBar"/>
                                  <m:ctrlPr>
                                    <a:rPr lang="en-US" sz="24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box>
                                    <m:boxPr>
                                      <m:ctrlPr>
                                        <a:rPr lang="en-US" sz="2400" i="1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r>
                                        <a:rPr lang="en-US" sz="2400" i="1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US" sz="24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400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k</m:t>
                                          </m:r>
                                        </m:num>
                                        <m:den>
                                          <m:r>
                                            <a:rPr lang="en-US" sz="24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box>
                                </m:num>
                                <m:den/>
                              </m:f>
                            </m:e>
                          </m:box>
                        </m:sup>
                      </m:sSup>
                      <m:r>
                        <a:rPr lang="en-US" sz="2400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24</m:t>
                                  </m:r>
                                </m:e>
                                <m:sup>
                                  <m:argPr>
                                    <m:argSz m:val="-1"/>
                                  </m:argPr>
                                  <m:r>
                                    <a:rPr lang="en-US" sz="240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−2</m:t>
                                  </m:r>
                                </m:sup>
                              </m:sSup>
                              <m:r>
                                <a:rPr lang="en-US" sz="240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∙</m:t>
                              </m:r>
                              <m:r>
                                <m:rPr>
                                  <m:sty m:val="p"/>
                                </m:rPr>
                                <a:rPr lang="en-US" sz="240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π</m:t>
                              </m:r>
                              <m:r>
                                <a:rPr lang="en-US" sz="240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∙</m:t>
                              </m:r>
                              <m:r>
                                <m:rPr>
                                  <m:sty m:val="p"/>
                                </m:rPr>
                                <a:rPr lang="en-US" sz="240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DD</m:t>
                              </m:r>
                            </m:e>
                          </m:d>
                        </m:e>
                        <m:sup>
                          <m:box>
                            <m:boxPr>
                              <m:ctrlPr>
                                <a:rPr lang="en-US" sz="24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k</m:t>
                                  </m:r>
                                </m:num>
                                <m:den>
                                  <m:box>
                                    <m:boxPr>
                                      <m:ctrlPr>
                                        <a:rPr lang="en-US" sz="2400" i="1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type m:val="noBar"/>
                                          <m:ctrlPr>
                                            <a:rPr lang="en-US" sz="24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4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num>
                                        <m:den/>
                                      </m:f>
                                    </m:e>
                                  </m:box>
                                </m:den>
                              </m:f>
                            </m:e>
                          </m:box>
                        </m:sup>
                      </m:sSup>
                    </m:oMath>
                  </m:oMathPara>
                </a14:m>
                <a:endParaRPr lang="en-US" sz="2400" i="1" dirty="0" smtClean="0">
                  <a:solidFill>
                    <a:srgbClr val="FFC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tabLst>
                    <a:tab pos="7777163" algn="r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box>
                            <m:boxPr>
                              <m:ctrlPr>
                                <a:rPr lang="en-US" sz="24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k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e>
                      </m:d>
                      <m:r>
                        <a:rPr lang="en-US" sz="2400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box>
                            <m:boxPr>
                              <m:ctrlPr>
                                <a:rPr lang="en-US" sz="24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d>
                                <m:dPr>
                                  <m:ctrlPr>
                                    <a:rPr lang="en-US" sz="24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box>
                                    <m:boxPr>
                                      <m:ctrlPr>
                                        <a:rPr lang="en-US" sz="2400" i="1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ctrlPr>
                                            <a:rPr lang="en-US" sz="24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4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24</m:t>
                                          </m:r>
                                        </m:num>
                                        <m:den>
                                          <m:r>
                                            <a:rPr lang="en-US" sz="24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10</m:t>
                                          </m:r>
                                        </m:den>
                                      </m:f>
                                    </m:e>
                                  </m:box>
                                </m:e>
                              </m:d>
                            </m:e>
                          </m:box>
                        </m:e>
                        <m:sup>
                          <m:argPr>
                            <m:argSz m:val="-1"/>
                          </m:argPr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k</m:t>
                          </m:r>
                        </m:sup>
                      </m:sSup>
                      <m:r>
                        <a:rPr lang="en-US" sz="2400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sz="240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π</m:t>
                          </m:r>
                        </m:e>
                        <m:sup>
                          <m:box>
                            <m:boxPr>
                              <m:ctrlPr>
                                <a:rPr lang="en-US" sz="24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sz="24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k</m:t>
                                  </m:r>
                                </m:num>
                                <m:den>
                                  <m:box>
                                    <m:boxPr>
                                      <m:ctrlPr>
                                        <a:rPr lang="en-US" sz="2400" i="1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type m:val="noBar"/>
                                          <m:ctrlPr>
                                            <a:rPr lang="en-US" sz="24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4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2</m:t>
                                          </m:r>
                                        </m:num>
                                        <m:den/>
                                      </m:f>
                                    </m:e>
                                  </m:box>
                                </m:den>
                              </m:f>
                            </m:e>
                          </m:box>
                        </m:sup>
                      </m:sSup>
                      <m:r>
                        <a:rPr lang="en-US" sz="240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TPA</m:t>
                          </m:r>
                        </m:e>
                        <m:sup>
                          <m:box>
                            <m:boxPr>
                              <m:ctrlPr>
                                <a:rPr lang="en-US" sz="24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type m:val="noBar"/>
                                  <m:ctrlPr>
                                    <a:rPr lang="en-US" sz="24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box>
                                    <m:boxPr>
                                      <m:ctrlPr>
                                        <a:rPr lang="en-US" sz="2400" i="1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r>
                                        <a:rPr lang="en-US" sz="2400" i="1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US" sz="24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400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k</m:t>
                                          </m:r>
                                        </m:num>
                                        <m:den>
                                          <m:r>
                                            <a:rPr lang="en-US" sz="24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box>
                                </m:num>
                                <m:den/>
                              </m:f>
                            </m:e>
                          </m:box>
                        </m:sup>
                      </m:sSup>
                      <m:r>
                        <a:rPr lang="en-US" sz="240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40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24</m:t>
                          </m:r>
                        </m:e>
                        <m:sup>
                          <m:argPr>
                            <m:argSz m:val="-1"/>
                          </m:argPr>
                          <m:r>
                            <a:rPr lang="en-US" sz="240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k</m:t>
                          </m:r>
                        </m:sup>
                      </m:sSup>
                      <m:r>
                        <a:rPr lang="en-US" sz="2400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sz="240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π</m:t>
                          </m:r>
                        </m:e>
                        <m:sup>
                          <m:box>
                            <m:boxPr>
                              <m:ctrlPr>
                                <a:rPr lang="en-US" sz="24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k</m:t>
                                  </m:r>
                                </m:num>
                                <m:den>
                                  <m:box>
                                    <m:boxPr>
                                      <m:ctrlPr>
                                        <a:rPr lang="en-US" sz="2400" i="1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type m:val="noBar"/>
                                          <m:ctrlPr>
                                            <a:rPr lang="en-US" sz="24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4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2</m:t>
                                          </m:r>
                                        </m:num>
                                        <m:den/>
                                      </m:f>
                                    </m:e>
                                  </m:box>
                                </m:den>
                              </m:f>
                            </m:e>
                          </m:box>
                        </m:sup>
                      </m:sSup>
                      <m:r>
                        <a:rPr lang="en-US" sz="2400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DD</m:t>
                          </m:r>
                        </m:e>
                        <m:sup>
                          <m:box>
                            <m:boxPr>
                              <m:ctrlPr>
                                <a:rPr lang="en-US" sz="24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k</m:t>
                                  </m:r>
                                </m:num>
                                <m:den>
                                  <m:box>
                                    <m:boxPr>
                                      <m:ctrlPr>
                                        <a:rPr lang="en-US" sz="2400" i="1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type m:val="noBar"/>
                                          <m:ctrlPr>
                                            <a:rPr lang="en-US" sz="24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4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2</m:t>
                                          </m:r>
                                        </m:num>
                                        <m:den/>
                                      </m:f>
                                    </m:e>
                                  </m:box>
                                </m:den>
                              </m:f>
                            </m:e>
                          </m:box>
                        </m:sup>
                      </m:sSup>
                    </m:oMath>
                  </m:oMathPara>
                </a14:m>
                <a:endParaRPr lang="en-US" sz="2400" i="1" dirty="0" smtClean="0">
                  <a:solidFill>
                    <a:srgbClr val="FFC000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tabLst>
                    <a:tab pos="7777163" algn="r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d>
                        <m:dPr>
                          <m:ctrlPr>
                            <a:rPr lang="en-US" sz="240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box>
                            <m:boxPr>
                              <m:ctrlPr>
                                <a:rPr lang="en-US" sz="24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k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e>
                      </m:d>
                      <m:r>
                        <a:rPr lang="en-US" sz="2400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240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en-US" sz="240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TPA</m:t>
                          </m:r>
                        </m:e>
                        <m:sup>
                          <m:box>
                            <m:boxPr>
                              <m:ctrlPr>
                                <a:rPr lang="en-US" sz="24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type m:val="noBar"/>
                                  <m:ctrlPr>
                                    <a:rPr lang="en-US" sz="24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box>
                                    <m:boxPr>
                                      <m:ctrlPr>
                                        <a:rPr lang="en-US" sz="2400" i="1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r>
                                        <a:rPr lang="en-US" sz="2400" i="1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US" sz="24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400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k</m:t>
                                          </m:r>
                                        </m:num>
                                        <m:den>
                                          <m:r>
                                            <a:rPr lang="en-US" sz="24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box>
                                </m:num>
                                <m:den/>
                              </m:f>
                            </m:e>
                          </m:box>
                        </m:sup>
                      </m:sSup>
                      <m:r>
                        <a:rPr lang="en-US" sz="2400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DD</m:t>
                          </m:r>
                        </m:e>
                        <m:sup>
                          <m:box>
                            <m:boxPr>
                              <m:ctrlPr>
                                <a:rPr lang="en-US" sz="24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k</m:t>
                                  </m:r>
                                </m:num>
                                <m:den>
                                  <m:box>
                                    <m:boxPr>
                                      <m:ctrlPr>
                                        <a:rPr lang="en-US" sz="2400" i="1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type m:val="noBar"/>
                                          <m:ctrlPr>
                                            <a:rPr lang="en-US" sz="24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400" i="1">
                                              <a:solidFill>
                                                <a:srgbClr val="FFC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2</m:t>
                                          </m:r>
                                        </m:num>
                                        <m:den/>
                                      </m:f>
                                    </m:e>
                                  </m:box>
                                </m:den>
                              </m:f>
                            </m:e>
                          </m:box>
                        </m:sup>
                      </m:sSup>
                    </m:oMath>
                  </m:oMathPara>
                </a14:m>
                <a:endParaRPr lang="en-US" sz="2400" dirty="0" smtClean="0">
                  <a:solidFill>
                    <a:srgbClr val="FFC000"/>
                  </a:solidFill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524000"/>
                <a:ext cx="8229600" cy="4110356"/>
              </a:xfrm>
              <a:prstGeom prst="rect">
                <a:avLst/>
              </a:prstGeom>
              <a:blipFill rotWithShape="0">
                <a:blip r:embed="rId2"/>
                <a:stretch>
                  <a:fillRect l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000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b="1" dirty="0" err="1" smtClean="0">
                <a:latin typeface="Verdana" pitchFamily="34" charset="0"/>
              </a:rPr>
              <a:t>Reineke’s</a:t>
            </a:r>
            <a:r>
              <a:rPr lang="en-US" sz="4000" b="1" dirty="0" smtClean="0">
                <a:latin typeface="Verdana" pitchFamily="34" charset="0"/>
              </a:rPr>
              <a:t> SDI</a:t>
            </a:r>
            <a:endParaRPr lang="en-US" sz="4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GMUG, February </a:t>
            </a:r>
            <a:r>
              <a:rPr lang="en-US" dirty="0" smtClean="0"/>
              <a:t>27, 2015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57200" y="1524000"/>
                <a:ext cx="8229600" cy="3980513"/>
              </a:xfrm>
              <a:prstGeom prst="rect">
                <a:avLst/>
              </a:prstGeom>
              <a:noFill/>
            </p:spPr>
            <p:txBody>
              <a:bodyPr wrap="square" bIns="45720" rtlCol="0">
                <a:spAutoFit/>
              </a:bodyPr>
              <a:lstStyle/>
              <a:p>
                <a:pPr>
                  <a:tabLst>
                    <a:tab pos="7777163" algn="r"/>
                  </a:tabLst>
                </a:pPr>
                <a:r>
                  <a:rPr lang="en-US" sz="2800" b="0" i="0" dirty="0" smtClean="0">
                    <a:solidFill>
                      <a:srgbClr val="FFC000"/>
                    </a:solidFill>
                    <a:ea typeface="BatangChe" panose="02030609000101010101" pitchFamily="49" charset="-127"/>
                  </a:rPr>
                  <a:t>Reineke (1933) developed a stand density index for even-aged stands as follows:</a:t>
                </a:r>
              </a:p>
              <a:p>
                <a:pPr>
                  <a:tabLst>
                    <a:tab pos="7777163" algn="r"/>
                  </a:tabLst>
                </a:pPr>
                <a:endParaRPr lang="en-US" sz="1000" b="0" i="0" dirty="0" smtClean="0">
                  <a:solidFill>
                    <a:srgbClr val="FFC000"/>
                  </a:solidFill>
                  <a:ea typeface="BatangChe" panose="02030609000101010101" pitchFamily="49" charset="-127"/>
                </a:endParaRPr>
              </a:p>
              <a:p>
                <a:pPr lvl="1">
                  <a:tabLst>
                    <a:tab pos="7777163" algn="r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SDI</m:t>
                      </m:r>
                      <m:r>
                        <a:rPr lang="en-US" sz="28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TPA</m:t>
                      </m:r>
                      <m:r>
                        <a:rPr lang="en-US" sz="28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800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800" b="0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sz="2800" b="0" i="0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QMD</m:t>
                                  </m:r>
                                </m:num>
                                <m:den>
                                  <m:r>
                                    <a:rPr lang="en-US" sz="2800" b="0" i="0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k</m:t>
                          </m:r>
                        </m:sup>
                      </m:sSup>
                    </m:oMath>
                  </m:oMathPara>
                </a14:m>
                <a:endParaRPr lang="en-US" sz="2800" dirty="0" smtClean="0">
                  <a:solidFill>
                    <a:srgbClr val="FFC000"/>
                  </a:solidFill>
                </a:endParaRPr>
              </a:p>
              <a:p>
                <a:pPr>
                  <a:tabLst>
                    <a:tab pos="7777163" algn="r"/>
                  </a:tabLst>
                </a:pPr>
                <a:endParaRPr lang="en-US" sz="1000" dirty="0" smtClean="0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tabLst>
                    <a:tab pos="7777163" algn="r"/>
                  </a:tabLst>
                </a:pPr>
                <a:r>
                  <a:rPr lang="en-US" sz="2800" dirty="0" smtClean="0">
                    <a:solidFill>
                      <a:srgbClr val="FFC000"/>
                    </a:solidFill>
                    <a:cs typeface="Arial" panose="020B0604020202020204" pitchFamily="34" charset="0"/>
                  </a:rPr>
                  <a:t>where</a:t>
                </a:r>
              </a:p>
              <a:p>
                <a:pPr lvl="1">
                  <a:tabLst>
                    <a:tab pos="7777163" algn="r"/>
                  </a:tabLs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TPA</m:t>
                    </m:r>
                    <m:r>
                      <a:rPr lang="en-US" sz="24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nary>
                      <m:naryPr>
                        <m:chr m:val="∑"/>
                        <m:ctrlPr>
                          <a:rPr lang="en-US" sz="24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argPr>
                          <m:argSz m:val="-2"/>
                        </m:argPr>
                        <m:r>
                          <m:rPr>
                            <m:sty m:val="p"/>
                            <m:brk m:alnAt="23"/>
                          </m:rPr>
                          <a:rPr lang="en-US" sz="2400" b="0" i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en-US" sz="2400" b="0" i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p>
                      <m:e>
                        <m:r>
                          <a:rPr lang="en-US" sz="24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nary>
                  </m:oMath>
                </a14:m>
                <a:r>
                  <a:rPr lang="en-US" sz="2400" b="0" i="0" dirty="0" smtClean="0">
                    <a:solidFill>
                      <a:srgbClr val="FFC000"/>
                    </a:solidFill>
                    <a:latin typeface="Cambria Math" panose="020405030504060302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i="0" dirty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QMD</m:t>
                    </m:r>
                    <m:r>
                      <a:rPr lang="en-US" sz="2400" b="0" i="1" dirty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b="0" i="1" dirty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b="0" i="1" dirty="0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b="0" i="1" dirty="0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nary>
                                  <m:naryPr>
                                    <m:chr m:val="∑"/>
                                    <m:ctrlPr>
                                      <a:rPr lang="en-US" sz="2400" i="1" dirty="0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sty m:val="p"/>
                                        <m:brk m:alnAt="23"/>
                                      </m:rPr>
                                      <a:rPr lang="en-US" sz="2400" dirty="0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i</m:t>
                                    </m:r>
                                    <m:r>
                                      <a:rPr lang="en-US" sz="2400" dirty="0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m:rPr>
                                        <m:sty m:val="p"/>
                                      </m:rPr>
                                      <a:rPr lang="en-US" sz="2400" b="0" i="0" dirty="0" smtClean="0">
                                        <a:solidFill>
                                          <a:srgbClr val="FFC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sup>
                                  <m:e>
                                    <m:sSubSup>
                                      <m:sSubSupPr>
                                        <m:ctrlPr>
                                          <a:rPr lang="en-US" sz="2400" i="1" dirty="0">
                                            <a:solidFill>
                                              <a:srgbClr val="FFC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dirty="0">
                                            <a:solidFill>
                                              <a:srgbClr val="FFC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dbh</m:t>
                                        </m:r>
                                      </m:e>
                                      <m:sub>
                                        <m:argPr>
                                          <m:argSz m:val="-1"/>
                                        </m:argPr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dirty="0">
                                            <a:solidFill>
                                              <a:srgbClr val="FFC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i</m:t>
                                        </m:r>
                                      </m:sub>
                                      <m:sup>
                                        <m:argPr>
                                          <m:argSz m:val="-1"/>
                                        </m:argPr>
                                        <m:r>
                                          <a:rPr lang="en-US" sz="2400" dirty="0">
                                            <a:solidFill>
                                              <a:srgbClr val="FFC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</m:e>
                                </m:nary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en-US" sz="2400" b="0" i="0" dirty="0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TPA</m:t>
                                </m:r>
                              </m:den>
                            </m:f>
                          </m:e>
                        </m:d>
                      </m:e>
                      <m:sup>
                        <m:f>
                          <m:fPr>
                            <m:ctrlPr>
                              <a:rPr lang="en-US" sz="2400" b="0" i="1" dirty="0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dirty="0" smtClean="0">
                                <a:solidFill>
                                  <a:srgbClr val="FFC000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dirty="0" smtClean="0">
                                <a:solidFill>
                                  <a:srgbClr val="FFC000"/>
                                </a:solidFill>
                                <a:latin typeface="Cambria Math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US" sz="2400" b="0" i="1" dirty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US" sz="2400" b="0" i="0" dirty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k</m:t>
                    </m:r>
                    <m:r>
                      <a:rPr lang="en-US" sz="2400" b="0" i="1" dirty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=1.605</m:t>
                    </m:r>
                  </m:oMath>
                </a14:m>
                <a:r>
                  <a:rPr lang="en-US" sz="2400" b="0" i="0" dirty="0" smtClean="0">
                    <a:solidFill>
                      <a:srgbClr val="FFC000"/>
                    </a:solidFill>
                    <a:latin typeface="Cambria Math" panose="02040503050406030204" pitchFamily="18" charset="0"/>
                  </a:rPr>
                  <a:t>, and</a:t>
                </a:r>
              </a:p>
              <a:p>
                <a:pPr lvl="1">
                  <a:tabLst>
                    <a:tab pos="7777163" algn="r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dirty="0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dbh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r>
                        <a:rPr lang="en-US" sz="2400" b="0" i="0" dirty="0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 b="0" i="0" dirty="0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diameter</m:t>
                      </m:r>
                      <m:r>
                        <a:rPr lang="en-US" sz="2400" b="0" i="0" dirty="0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dirty="0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at</m:t>
                      </m:r>
                      <m:r>
                        <a:rPr lang="en-US" sz="2400" b="0" i="0" dirty="0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dirty="0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breast</m:t>
                      </m:r>
                      <m:r>
                        <a:rPr lang="en-US" sz="2400" b="0" i="0" dirty="0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dirty="0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height</m:t>
                      </m:r>
                      <m:r>
                        <a:rPr lang="en-US" sz="2400" b="0" i="0" dirty="0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dirty="0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of</m:t>
                      </m:r>
                      <m:r>
                        <a:rPr lang="en-US" sz="2400" b="0" i="0" dirty="0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dirty="0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the</m:t>
                      </m:r>
                      <m:r>
                        <a:rPr lang="en-US" sz="2400" b="0" i="0" dirty="0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2400" b="0" i="1" dirty="0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th</m:t>
                          </m:r>
                        </m:sup>
                      </m:sSup>
                      <m:r>
                        <a:rPr lang="en-US" sz="2400" b="0" i="0" dirty="0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dirty="0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tree</m:t>
                      </m:r>
                      <m:r>
                        <a:rPr lang="en-US" sz="2400" b="0" i="0" dirty="0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dirty="0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in</m:t>
                      </m:r>
                      <m:r>
                        <a:rPr lang="en-US" sz="2400" b="0" i="0" dirty="0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dirty="0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US" sz="2400" b="0" i="0" dirty="0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dirty="0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stand</m:t>
                      </m:r>
                    </m:oMath>
                  </m:oMathPara>
                </a14:m>
                <a:endParaRPr lang="en-US" sz="2400" dirty="0" smtClean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524000"/>
                <a:ext cx="8229600" cy="3980513"/>
              </a:xfrm>
              <a:prstGeom prst="rect">
                <a:avLst/>
              </a:prstGeom>
              <a:blipFill rotWithShape="0">
                <a:blip r:embed="rId2"/>
                <a:stretch>
                  <a:fillRect l="-1481" t="-15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590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latin typeface="Verdana" pitchFamily="34" charset="0"/>
              </a:rPr>
              <a:t>Question</a:t>
            </a:r>
            <a:endParaRPr lang="en-US" sz="4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GMUG, February </a:t>
            </a:r>
            <a:r>
              <a:rPr lang="en-US" dirty="0" smtClean="0"/>
              <a:t>27, 2015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524000"/>
            <a:ext cx="8229600" cy="4524315"/>
          </a:xfrm>
          <a:prstGeom prst="rect">
            <a:avLst/>
          </a:prstGeom>
          <a:noFill/>
        </p:spPr>
        <p:txBody>
          <a:bodyPr wrap="square" bIns="45720" rtlCol="0">
            <a:spAutoFit/>
          </a:bodyPr>
          <a:lstStyle/>
          <a:p>
            <a:pPr>
              <a:tabLst>
                <a:tab pos="7777163" algn="r"/>
              </a:tabLst>
            </a:pPr>
            <a:r>
              <a:rPr lang="en-US" sz="3200" dirty="0" err="1" smtClean="0">
                <a:solidFill>
                  <a:srgbClr val="FFC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Reineke’s</a:t>
            </a:r>
            <a:r>
              <a:rPr lang="en-US" sz="3200" dirty="0" smtClean="0">
                <a:solidFill>
                  <a:srgbClr val="FFC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SDI could not tell the contribution of various groups of trees in the stand to the total SDI for the stand.</a:t>
            </a:r>
          </a:p>
          <a:p>
            <a:pPr>
              <a:tabLst>
                <a:tab pos="7777163" algn="r"/>
              </a:tabLst>
            </a:pPr>
            <a:endParaRPr lang="en-US" sz="3200" dirty="0">
              <a:solidFill>
                <a:srgbClr val="FFC000"/>
              </a:solidFill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  <a:p>
            <a:pPr>
              <a:tabLst>
                <a:tab pos="7777163" algn="r"/>
              </a:tabLst>
            </a:pPr>
            <a:r>
              <a:rPr lang="en-US" sz="3200" dirty="0" smtClean="0">
                <a:solidFill>
                  <a:srgbClr val="FFC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Is there a way to make it happen?  Yes, it could be done by transforming </a:t>
            </a:r>
            <a:r>
              <a:rPr lang="en-US" sz="3200" dirty="0" err="1" smtClean="0">
                <a:solidFill>
                  <a:srgbClr val="FFC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Reineke’s</a:t>
            </a:r>
            <a:r>
              <a:rPr lang="en-US" sz="3200" smtClean="0">
                <a:solidFill>
                  <a:srgbClr val="FFC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SDI </a:t>
            </a:r>
            <a:r>
              <a:rPr lang="en-US" sz="3200" dirty="0" smtClean="0">
                <a:solidFill>
                  <a:srgbClr val="FFC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to a linearly homogeneous function.  Based on the Euler’s theorem, it could be partitioned.</a:t>
            </a:r>
          </a:p>
        </p:txBody>
      </p:sp>
    </p:spTree>
    <p:extLst>
      <p:ext uri="{BB962C8B-B14F-4D97-AF65-F5344CB8AC3E}">
        <p14:creationId xmlns:p14="http://schemas.microsoft.com/office/powerpoint/2010/main" val="65416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Homogeneous functions</a:t>
            </a:r>
            <a:endParaRPr lang="en-US" sz="4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GMUG, February </a:t>
            </a:r>
            <a:r>
              <a:rPr lang="en-US" dirty="0" smtClean="0"/>
              <a:t>27, 2015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6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57200" y="1524000"/>
                <a:ext cx="8229600" cy="4093428"/>
              </a:xfrm>
              <a:prstGeom prst="rect">
                <a:avLst/>
              </a:prstGeom>
              <a:noFill/>
            </p:spPr>
            <p:txBody>
              <a:bodyPr wrap="square" bIns="45720" rtlCol="0">
                <a:spAutoFit/>
              </a:bodyPr>
              <a:lstStyle/>
              <a:p>
                <a:pPr>
                  <a:tabLst>
                    <a:tab pos="7777163" algn="r"/>
                  </a:tabLst>
                </a:pPr>
                <a:r>
                  <a:rPr lang="en-US" sz="3200" dirty="0" smtClean="0">
                    <a:solidFill>
                      <a:srgbClr val="FFC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Definition:</a:t>
                </a:r>
              </a:p>
              <a:p>
                <a:pPr>
                  <a:tabLst>
                    <a:tab pos="7777163" algn="r"/>
                  </a:tabLst>
                </a:pPr>
                <a:endParaRPr lang="en-US" sz="3200" dirty="0" smtClean="0">
                  <a:solidFill>
                    <a:srgbClr val="FFC000"/>
                  </a:solidFill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lvl="1">
                  <a:tabLst>
                    <a:tab pos="7777163" algn="r"/>
                  </a:tabLst>
                </a:pPr>
                <a:r>
                  <a:rPr lang="en-US" sz="2800" dirty="0">
                    <a:solidFill>
                      <a:srgbClr val="FFC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real-valued function is homogeneous of degree r </a:t>
                </a:r>
                <a:r>
                  <a:rPr lang="en-US" sz="2800" dirty="0" smtClean="0">
                    <a:solidFill>
                      <a:srgbClr val="FFC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if the relationship holds as follows:</a:t>
                </a:r>
              </a:p>
              <a:p>
                <a:pPr lvl="1">
                  <a:tabLst>
                    <a:tab pos="7777163" algn="r"/>
                  </a:tabLst>
                </a:pPr>
                <a:endParaRPr lang="en-US" sz="2800" dirty="0" smtClean="0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2">
                  <a:tabLst>
                    <a:tab pos="7777163" algn="r"/>
                  </a:tabLs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f</m:t>
                    </m:r>
                    <m:r>
                      <a:rPr lang="en-US" sz="28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t</m:t>
                    </m:r>
                    <m:r>
                      <a:rPr lang="en-US" sz="2800" b="0" i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b>
                      <m:sSubPr>
                        <m:ctrlPr>
                          <a:rPr lang="en-US" sz="28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x</m:t>
                        </m:r>
                      </m:e>
                      <m:sub>
                        <m:argPr>
                          <m:argSz m:val="-1"/>
                        </m:argPr>
                        <m:r>
                          <a:rPr lang="en-US" sz="2800" b="0" i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2800" b="0" i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m:rPr>
                        <m:sty m:val="p"/>
                      </m:rPr>
                      <a:rPr lang="en-US" sz="2800" i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t</m:t>
                    </m:r>
                    <m:r>
                      <a:rPr lang="en-US" sz="2800" i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b>
                      <m:sSubPr>
                        <m:ctrlPr>
                          <a:rPr lang="en-US" sz="28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i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x</m:t>
                        </m:r>
                      </m:e>
                      <m:sub>
                        <m:argPr>
                          <m:argSz m:val="-1"/>
                        </m:argPr>
                        <m:r>
                          <a:rPr lang="en-US" sz="2800" b="0" i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2800" b="0" i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,⋯,</m:t>
                    </m:r>
                    <m:r>
                      <m:rPr>
                        <m:sty m:val="p"/>
                      </m:rPr>
                      <a:rPr lang="en-US" sz="2800" i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t</m:t>
                    </m:r>
                    <m:r>
                      <a:rPr lang="en-US" sz="2800" i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b>
                      <m:sSubPr>
                        <m:ctrlPr>
                          <a:rPr lang="en-US" sz="28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i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x</m:t>
                        </m:r>
                      </m:e>
                      <m:sub>
                        <m:argPr>
                          <m:argSz m:val="-1"/>
                        </m:argPr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n</m:t>
                        </m:r>
                      </m:sub>
                    </m:sSub>
                    <m:r>
                      <a:rPr lang="en-US" sz="28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  <m:r>
                      <a:rPr lang="en-US" sz="2800" dirty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2800" i="1" dirty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800" b="0" i="0" dirty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t</m:t>
                        </m:r>
                      </m:e>
                      <m:sup>
                        <m:argPr>
                          <m:argSz m:val="-1"/>
                        </m:argPr>
                        <m:r>
                          <m:rPr>
                            <m:sty m:val="p"/>
                          </m:rPr>
                          <a:rPr lang="en-US" sz="2800" b="0" i="0" dirty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r</m:t>
                        </m:r>
                      </m:sup>
                    </m:sSup>
                    <m:r>
                      <a:rPr lang="en-US" sz="2800" b="0" i="1" dirty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m:rPr>
                        <m:sty m:val="p"/>
                      </m:rPr>
                      <a:rPr lang="en-US" sz="2800" b="0" i="0" dirty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f</m:t>
                    </m:r>
                    <m:r>
                      <a:rPr lang="en-US" sz="2800" b="0" i="0" dirty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sSub>
                      <m:sSubPr>
                        <m:ctrlPr>
                          <a:rPr lang="en-US" sz="28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x</m:t>
                        </m:r>
                      </m:e>
                      <m:sub>
                        <m:argPr>
                          <m:argSz m:val="-1"/>
                        </m:argPr>
                        <m:r>
                          <a:rPr lang="en-US" sz="280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280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sSub>
                      <m:sSubPr>
                        <m:ctrlPr>
                          <a:rPr lang="en-US" sz="28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x</m:t>
                        </m:r>
                      </m:e>
                      <m:sub>
                        <m:argPr>
                          <m:argSz m:val="-1"/>
                        </m:argPr>
                        <m:r>
                          <a:rPr lang="en-US" sz="280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280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,⋯,</m:t>
                    </m:r>
                    <m:sSub>
                      <m:sSubPr>
                        <m:ctrlPr>
                          <a:rPr lang="en-US" sz="28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x</m:t>
                        </m:r>
                      </m:e>
                      <m:sub>
                        <m:argPr>
                          <m:argSz m:val="-1"/>
                        </m:argPr>
                        <m:r>
                          <m:rPr>
                            <m:sty m:val="p"/>
                          </m:rPr>
                          <a:rPr lang="en-US" sz="280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n</m:t>
                        </m:r>
                      </m:sub>
                    </m:sSub>
                    <m:r>
                      <a:rPr lang="en-US" sz="2800" b="0" i="0" dirty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2800" dirty="0" smtClean="0">
                    <a:solidFill>
                      <a:srgbClr val="FFC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pPr lvl="1">
                  <a:tabLst>
                    <a:tab pos="7777163" algn="r"/>
                  </a:tabLst>
                </a:pPr>
                <a:endParaRPr lang="en-US" sz="2800" dirty="0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>
                  <a:tabLst>
                    <a:tab pos="7777163" algn="r"/>
                  </a:tabLst>
                </a:pPr>
                <a:r>
                  <a:rPr lang="en-US" sz="2800" dirty="0" smtClean="0">
                    <a:solidFill>
                      <a:srgbClr val="FFC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where </a:t>
                </a:r>
                <a:r>
                  <a:rPr lang="en-US" sz="2800" dirty="0">
                    <a:solidFill>
                      <a:srgbClr val="FFC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 can be any value </a:t>
                </a:r>
                <a:r>
                  <a:rPr lang="en-US" sz="2800" dirty="0" smtClean="0">
                    <a:solidFill>
                      <a:srgbClr val="FFC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FFC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2800">
                        <a:solidFill>
                          <a:srgbClr val="FFC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t</m:t>
                    </m:r>
                    <m:r>
                      <a:rPr lang="en-US" sz="280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b>
                      <m:sSubPr>
                        <m:ctrlPr>
                          <a:rPr lang="en-US" sz="28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x</m:t>
                        </m:r>
                      </m:e>
                      <m:sub>
                        <m:argPr>
                          <m:argSz m:val="-1"/>
                        </m:argPr>
                        <m:r>
                          <a:rPr lang="en-US" sz="280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280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m:rPr>
                        <m:sty m:val="p"/>
                      </m:rPr>
                      <a:rPr lang="en-US" sz="2800">
                        <a:solidFill>
                          <a:srgbClr val="FFC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t</m:t>
                    </m:r>
                    <m:r>
                      <a:rPr lang="en-US" sz="280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b>
                      <m:sSubPr>
                        <m:ctrlPr>
                          <a:rPr lang="en-US" sz="28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x</m:t>
                        </m:r>
                      </m:e>
                      <m:sub>
                        <m:argPr>
                          <m:argSz m:val="-1"/>
                        </m:argPr>
                        <m:r>
                          <a:rPr lang="en-US" sz="280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280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,⋯,</m:t>
                    </m:r>
                    <m:r>
                      <m:rPr>
                        <m:sty m:val="p"/>
                      </m:rPr>
                      <a:rPr lang="en-US" sz="2800">
                        <a:solidFill>
                          <a:srgbClr val="FFC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t</m:t>
                    </m:r>
                    <m:r>
                      <a:rPr lang="en-US" sz="280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b>
                      <m:sSubPr>
                        <m:ctrlPr>
                          <a:rPr lang="en-US" sz="28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x</m:t>
                        </m:r>
                      </m:e>
                      <m:sub>
                        <m:argPr>
                          <m:argSz m:val="-1"/>
                        </m:argPr>
                        <m:r>
                          <m:rPr>
                            <m:sty m:val="p"/>
                          </m:rPr>
                          <a:rPr lang="en-US" sz="280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n</m:t>
                        </m:r>
                      </m:sub>
                    </m:sSub>
                    <m:r>
                      <a:rPr lang="en-US" sz="2800" i="1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2800" dirty="0" smtClean="0">
                    <a:solidFill>
                      <a:srgbClr val="FFC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lies </a:t>
                </a:r>
                <a:r>
                  <a:rPr lang="en-US" sz="2800" dirty="0">
                    <a:solidFill>
                      <a:srgbClr val="FFC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within its domain.</a:t>
                </a:r>
                <a:endParaRPr lang="en-US" sz="2800" dirty="0" smtClean="0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524000"/>
                <a:ext cx="8229600" cy="4093428"/>
              </a:xfrm>
              <a:prstGeom prst="rect">
                <a:avLst/>
              </a:prstGeom>
              <a:blipFill rotWithShape="0">
                <a:blip r:embed="rId2"/>
                <a:stretch>
                  <a:fillRect l="-1852" t="-1937" b="-3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104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Euler’s Theorem</a:t>
            </a:r>
            <a:endParaRPr lang="en-US" sz="4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GMUG, February </a:t>
            </a:r>
            <a:r>
              <a:rPr lang="en-US" dirty="0" smtClean="0"/>
              <a:t>27, 2015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57200" y="1524000"/>
                <a:ext cx="8229600" cy="3598421"/>
              </a:xfrm>
              <a:prstGeom prst="rect">
                <a:avLst/>
              </a:prstGeom>
              <a:noFill/>
            </p:spPr>
            <p:txBody>
              <a:bodyPr wrap="square" bIns="45720" rtlCol="0">
                <a:spAutoFit/>
              </a:bodyPr>
              <a:lstStyle/>
              <a:p>
                <a:pPr>
                  <a:tabLst>
                    <a:tab pos="7777163" algn="r"/>
                  </a:tabLst>
                </a:pPr>
                <a:r>
                  <a:rPr lang="en-US" sz="3200" dirty="0" smtClean="0">
                    <a:solidFill>
                      <a:srgbClr val="FFC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If a </a:t>
                </a:r>
                <a:r>
                  <a:rPr lang="en-US" sz="3200" dirty="0">
                    <a:solidFill>
                      <a:srgbClr val="FFC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function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dirty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f</m:t>
                    </m:r>
                    <m:r>
                      <a:rPr lang="en-US" sz="3200" dirty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sSub>
                      <m:sSubPr>
                        <m:ctrlPr>
                          <a:rPr lang="en-US" sz="32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x</m:t>
                        </m:r>
                      </m:e>
                      <m:sub>
                        <m:argPr>
                          <m:argSz m:val="-1"/>
                        </m:argPr>
                        <m:r>
                          <a:rPr lang="en-US" sz="320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320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sSub>
                      <m:sSubPr>
                        <m:ctrlPr>
                          <a:rPr lang="en-US" sz="32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x</m:t>
                        </m:r>
                      </m:e>
                      <m:sub>
                        <m:argPr>
                          <m:argSz m:val="-1"/>
                        </m:argPr>
                        <m:r>
                          <a:rPr lang="en-US" sz="320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320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,⋯,</m:t>
                    </m:r>
                    <m:sSub>
                      <m:sSubPr>
                        <m:ctrlPr>
                          <a:rPr lang="en-US" sz="32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x</m:t>
                        </m:r>
                      </m:e>
                      <m:sub>
                        <m:argPr>
                          <m:argSz m:val="-1"/>
                        </m:argPr>
                        <m:r>
                          <m:rPr>
                            <m:sty m:val="p"/>
                          </m:rPr>
                          <a:rPr lang="en-US" sz="320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n</m:t>
                        </m:r>
                      </m:sub>
                    </m:sSub>
                    <m:r>
                      <a:rPr lang="en-US" sz="3200" dirty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3200" dirty="0">
                    <a:solidFill>
                      <a:srgbClr val="FFC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is homogeneous of degree </a:t>
                </a:r>
                <a:r>
                  <a:rPr lang="en-US" sz="3200" dirty="0" smtClean="0">
                    <a:solidFill>
                      <a:srgbClr val="FFC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1, i.e., linearly homogeneous, then</a:t>
                </a:r>
              </a:p>
              <a:p>
                <a:pPr>
                  <a:tabLst>
                    <a:tab pos="7777163" algn="r"/>
                  </a:tabLst>
                </a:pPr>
                <a:endParaRPr lang="en-US" sz="2800" dirty="0">
                  <a:solidFill>
                    <a:srgbClr val="FFC000"/>
                  </a:solidFill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lvl="1">
                  <a:tabLst>
                    <a:tab pos="7777163" algn="r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200" dirty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f</m:t>
                      </m:r>
                      <m:d>
                        <m:dPr>
                          <m:ctrlPr>
                            <a:rPr lang="en-US" sz="3200" i="1" dirty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2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320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x</m:t>
                              </m:r>
                            </m:e>
                            <m:sub>
                              <m:argPr>
                                <m:argSz m:val="-1"/>
                              </m:argPr>
                              <m:r>
                                <a:rPr lang="en-US" sz="320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320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32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320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x</m:t>
                              </m:r>
                            </m:e>
                            <m:sub>
                              <m:argPr>
                                <m:argSz m:val="-1"/>
                              </m:argPr>
                              <m:r>
                                <a:rPr lang="en-US" sz="320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320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,⋯,</m:t>
                          </m:r>
                          <m:sSub>
                            <m:sSubPr>
                              <m:ctrlPr>
                                <a:rPr lang="en-US" sz="3200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320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x</m:t>
                              </m:r>
                            </m:e>
                            <m:sub>
                              <m:argPr>
                                <m:argSz m:val="-1"/>
                              </m:argPr>
                              <m:r>
                                <m:rPr>
                                  <m:sty m:val="p"/>
                                </m:rPr>
                                <a:rPr lang="en-US" sz="320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n</m:t>
                              </m:r>
                            </m:sub>
                          </m:sSub>
                        </m:e>
                      </m:d>
                      <m:r>
                        <a:rPr lang="en-US" sz="3200" i="1" dirty="0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en-US" sz="3200" i="1" dirty="0" smtClean="0">
                  <a:solidFill>
                    <a:srgbClr val="FFC000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tabLst>
                    <a:tab pos="7777163" algn="r"/>
                  </a:tabLst>
                </a:pPr>
                <a:endParaRPr lang="en-US" sz="3200" i="1" dirty="0" smtClean="0">
                  <a:solidFill>
                    <a:srgbClr val="FFC000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tabLst>
                    <a:tab pos="7777163" algn="r"/>
                  </a:tabLs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sz="3200" i="1" dirty="0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sz="3200" i="1" dirty="0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3200" i="1" dirty="0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sz="3200" dirty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f</m:t>
                              </m:r>
                              <m:r>
                                <a:rPr lang="en-US" sz="3200" dirty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32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320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x</m:t>
                                  </m:r>
                                </m:e>
                                <m:sub>
                                  <m:argPr>
                                    <m:argSz m:val="-1"/>
                                  </m:argPr>
                                  <m:r>
                                    <a:rPr lang="en-US" sz="320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320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32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320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x</m:t>
                                  </m:r>
                                </m:e>
                                <m:sub>
                                  <m:argPr>
                                    <m:argSz m:val="-1"/>
                                  </m:argPr>
                                  <m:r>
                                    <a:rPr lang="en-US" sz="320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320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,⋯,</m:t>
                              </m:r>
                              <m:sSub>
                                <m:sSubPr>
                                  <m:ctrlPr>
                                    <a:rPr lang="en-US" sz="32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320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x</m:t>
                                  </m:r>
                                </m:e>
                                <m:sub>
                                  <m:argPr>
                                    <m:argSz m:val="-1"/>
                                  </m:argPr>
                                  <m:r>
                                    <m:rPr>
                                      <m:sty m:val="p"/>
                                    </m:rPr>
                                    <a:rPr lang="en-US" sz="320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n</m:t>
                                  </m:r>
                                </m:sub>
                              </m:sSub>
                              <m:r>
                                <a:rPr lang="en-US" sz="3200" dirty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3200" i="1" dirty="0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sz="3200" i="1" dirty="0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3200" b="0" i="0" dirty="0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x</m:t>
                                  </m:r>
                                </m:e>
                                <m:sub>
                                  <m:argPr>
                                    <m:argSz m:val="-1"/>
                                  </m:argPr>
                                  <m:r>
                                    <a:rPr lang="en-US" sz="3200" b="0" i="0" dirty="0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box>
                      <m:r>
                        <a:rPr lang="en-US" sz="3200" i="1" dirty="0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en-US" sz="3200" i="1" dirty="0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3200" b="0" i="0" dirty="0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x</m:t>
                          </m:r>
                        </m:e>
                        <m:sub>
                          <m:argPr>
                            <m:argSz m:val="-1"/>
                          </m:argPr>
                          <m:r>
                            <a:rPr lang="en-US" sz="3200" b="0" i="0" dirty="0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3200" i="1" dirty="0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+⋯+</m:t>
                      </m:r>
                      <m:box>
                        <m:boxPr>
                          <m:ctrlPr>
                            <a:rPr lang="en-US" sz="3200" i="1" dirty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sz="3200" i="1" dirty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3200" i="1" dirty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sz="3200" dirty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f</m:t>
                              </m:r>
                              <m:r>
                                <a:rPr lang="en-US" sz="3200" dirty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32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320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x</m:t>
                                  </m:r>
                                </m:e>
                                <m:sub>
                                  <m:argPr>
                                    <m:argSz m:val="-1"/>
                                  </m:argPr>
                                  <m:r>
                                    <a:rPr lang="en-US" sz="320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320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32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320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x</m:t>
                                  </m:r>
                                </m:e>
                                <m:sub>
                                  <m:argPr>
                                    <m:argSz m:val="-1"/>
                                  </m:argPr>
                                  <m:r>
                                    <a:rPr lang="en-US" sz="320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320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,⋯,</m:t>
                              </m:r>
                              <m:sSub>
                                <m:sSubPr>
                                  <m:ctrlPr>
                                    <a:rPr lang="en-US" sz="3200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320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x</m:t>
                                  </m:r>
                                </m:e>
                                <m:sub>
                                  <m:argPr>
                                    <m:argSz m:val="-1"/>
                                  </m:argPr>
                                  <m:r>
                                    <m:rPr>
                                      <m:sty m:val="p"/>
                                    </m:rPr>
                                    <a:rPr lang="en-US" sz="320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n</m:t>
                                  </m:r>
                                </m:sub>
                              </m:sSub>
                              <m:r>
                                <a:rPr lang="en-US" sz="3200" dirty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3200" i="1" dirty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sz="3200" i="1" dirty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3200" dirty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x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3200" b="0" i="0" dirty="0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n</m:t>
                                  </m:r>
                                </m:sub>
                              </m:sSub>
                            </m:den>
                          </m:f>
                        </m:e>
                      </m:box>
                      <m:r>
                        <a:rPr lang="en-US" sz="3200" i="1" dirty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en-US" sz="3200" i="1" dirty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3200" dirty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x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3200" b="0" i="0" dirty="0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n</m:t>
                          </m:r>
                        </m:sub>
                      </m:sSub>
                    </m:oMath>
                  </m:oMathPara>
                </a14:m>
                <a:endParaRPr lang="en-US" sz="3200" dirty="0" smtClean="0">
                  <a:solidFill>
                    <a:srgbClr val="FFC000"/>
                  </a:solidFill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tabLst>
                    <a:tab pos="7777163" algn="r"/>
                  </a:tabLst>
                </a:pPr>
                <a:endParaRPr lang="en-US" sz="2800" dirty="0" smtClean="0">
                  <a:solidFill>
                    <a:srgbClr val="FFC000"/>
                  </a:solidFill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524000"/>
                <a:ext cx="8229600" cy="3598421"/>
              </a:xfrm>
              <a:prstGeom prst="rect">
                <a:avLst/>
              </a:prstGeom>
              <a:blipFill rotWithShape="0">
                <a:blip r:embed="rId2"/>
                <a:stretch>
                  <a:fillRect l="-1852" t="-2203" r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82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Stage’s SDI</a:t>
            </a:r>
            <a:endParaRPr 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  <a:tabLst>
                    <a:tab pos="7777163" algn="r"/>
                  </a:tabLst>
                </a:pPr>
                <a:r>
                  <a:rPr lang="en-US" b="0" i="0" dirty="0" smtClean="0"/>
                  <a:t>Stage (1968) formulated SDI as followed:</a:t>
                </a:r>
              </a:p>
              <a:p>
                <a:pPr marL="0" indent="0">
                  <a:buNone/>
                  <a:tabLst>
                    <a:tab pos="7777163" algn="r"/>
                  </a:tabLst>
                </a:pPr>
                <a:endParaRPr lang="en-US" sz="1400" b="0" i="0" dirty="0" smtClean="0"/>
              </a:p>
              <a:p>
                <a:pPr marL="400050" lvl="1" indent="0">
                  <a:buNone/>
                  <a:tabLst>
                    <a:tab pos="7777163" algn="r"/>
                  </a:tabLs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SDI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argPr>
                          <m:argSz m:val="-1"/>
                        </m:argPr>
                        <m:r>
                          <m:rPr>
                            <m:sty m:val="p"/>
                            <m:brk m:alnAt="23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n</m:t>
                        </m:r>
                      </m:sup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a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b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sSubSup>
                              <m:sSub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dbh</m:t>
                                </m:r>
                              </m:e>
                              <m:sub>
                                <m:argPr>
                                  <m:argSz m:val="-1"/>
                                </m:argPr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i</m:t>
                                </m:r>
                              </m:sub>
                              <m:sup>
                                <m:argPr>
                                  <m:argSz m:val="-1"/>
                                </m:argP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e>
                        </m:d>
                      </m:e>
                    </m:nary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TPA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b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DD</m:t>
                    </m:r>
                  </m:oMath>
                </a14:m>
                <a:r>
                  <a:rPr lang="en-US" sz="2400" dirty="0" smtClean="0"/>
                  <a:t>	</a:t>
                </a:r>
                <a:endParaRPr lang="en-US" sz="2600" dirty="0" smtClean="0"/>
              </a:p>
              <a:p>
                <a:pPr marL="0" indent="0">
                  <a:buNone/>
                </a:pPr>
                <a:endParaRPr lang="en-US" sz="1400" dirty="0"/>
              </a:p>
              <a:p>
                <a:pPr marL="0" indent="0">
                  <a:buNone/>
                </a:pPr>
                <a:r>
                  <a:rPr lang="en-US" dirty="0" smtClean="0"/>
                  <a:t>where</a:t>
                </a:r>
              </a:p>
              <a:p>
                <a:pPr marL="400050" lvl="1" indent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box>
                                <m:box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>
                                          <m:sty m:val="p"/>
                                        </m:rPr>
                                        <a:rPr lang="en-US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k</m:t>
                                      </m:r>
                                    </m:num>
                                    <m:den>
                                      <m:r>
                                        <a:rPr lang="en-US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box>
                            </m:e>
                          </m:d>
                          <m: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argPr>
                            <m:argSz m:val="-1"/>
                          </m:argPr>
                          <m: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k</m:t>
                          </m:r>
                        </m:sup>
                      </m:sSup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TPA</m:t>
                          </m:r>
                        </m:e>
                        <m:sup>
                          <m:box>
                            <m:box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k</m:t>
                                  </m:r>
                                </m:num>
                                <m:den>
                                  <m:box>
                                    <m:box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type m:val="noBar"/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num>
                                        <m:den/>
                                      </m:f>
                                    </m:e>
                                  </m:box>
                                </m:den>
                              </m:f>
                            </m:e>
                          </m:box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DD</m:t>
                          </m:r>
                        </m:e>
                        <m:sup>
                          <m:box>
                            <m:box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k</m:t>
                                  </m:r>
                                </m:num>
                                <m:den>
                                  <m:box>
                                    <m:box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type m:val="noBar"/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num>
                                        <m:den/>
                                      </m:f>
                                    </m:e>
                                  </m:box>
                                </m:den>
                              </m:f>
                            </m:e>
                          </m:box>
                        </m:sup>
                      </m:sSup>
                    </m:oMath>
                  </m:oMathPara>
                </a14:m>
                <a:endParaRPr lang="en-US" dirty="0" smtClean="0"/>
              </a:p>
              <a:p>
                <a:pPr marL="400050" lvl="1" indent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box>
                            <m:box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k</m:t>
                                  </m:r>
                                </m:num>
                                <m:den>
                                  <m:r>
                                    <a:rPr lang="en-US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  <m: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∙10</m:t>
                          </m:r>
                        </m:e>
                        <m:sup>
                          <m:argPr>
                            <m:argSz m:val="-1"/>
                          </m:argPr>
                          <m: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k</m:t>
                          </m:r>
                        </m:sup>
                      </m:sSup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TPA</m:t>
                          </m:r>
                        </m:e>
                        <m:sup>
                          <m:box>
                            <m:box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k</m:t>
                                  </m:r>
                                </m:num>
                                <m:den>
                                  <m:box>
                                    <m:box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type m:val="noBar"/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num>
                                        <m:den/>
                                      </m:f>
                                    </m:e>
                                  </m:box>
                                </m:den>
                              </m:f>
                            </m:e>
                          </m:box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DD</m:t>
                          </m:r>
                        </m:e>
                        <m:sup>
                          <m:box>
                            <m:box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(1−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k</m:t>
                                  </m:r>
                                </m:num>
                                <m:den>
                                  <m:box>
                                    <m:box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type m:val="noBar"/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num>
                                        <m:den/>
                                      </m:f>
                                    </m:e>
                                  </m:box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box>
                        </m:sup>
                      </m:sSup>
                    </m:oMath>
                  </m:oMathPara>
                </a14:m>
                <a:endParaRPr lang="en-US" dirty="0" smtClean="0"/>
              </a:p>
              <a:p>
                <a:pPr marL="400050" lvl="1" indent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TPA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argPr>
                          <m:argSz m:val="-1"/>
                        </m:argPr>
                        <m:r>
                          <m:rPr>
                            <m:sty m:val="p"/>
                            <m:brk m:alnAt="23"/>
                          </m:rP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i</m:t>
                        </m:r>
                        <m: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n</m:t>
                        </m:r>
                      </m:sup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</m:nary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DD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argPr>
                          <m:argSz m:val="-2"/>
                        </m:argPr>
                        <m:r>
                          <m:rPr>
                            <m:sty m:val="p"/>
                            <m:brk m:alnAt="23"/>
                          </m:rP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i</m:t>
                        </m:r>
                        <m: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n</m:t>
                        </m:r>
                      </m:sup>
                      <m:e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dbh</m:t>
                            </m:r>
                          </m:e>
                          <m:sub>
                            <m:argPr>
                              <m:argSz m:val="-1"/>
                            </m:argP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i</m:t>
                            </m:r>
                          </m:sub>
                          <m:sup>
                            <m:argPr>
                              <m:argSz m:val="-1"/>
                            </m:argPr>
                            <m:r>
                              <a:rPr lang="en-US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and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k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=1.605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852" t="-17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GMUG, February </a:t>
            </a:r>
            <a:r>
              <a:rPr lang="en-US" dirty="0" smtClean="0"/>
              <a:t>27, 2015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11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Stage’s SDI</a:t>
            </a:r>
            <a:endParaRPr 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  <a:tabLst>
                    <a:tab pos="7777163" algn="r"/>
                  </a:tabLst>
                </a:pPr>
                <a:r>
                  <a:rPr lang="en-US" dirty="0" smtClean="0"/>
                  <a:t>Since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QMD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box>
                          <m:box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DD</m:t>
                                </m:r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TPA</m:t>
                                </m:r>
                              </m:den>
                            </m:f>
                          </m:e>
                        </m:box>
                      </m:e>
                    </m:rad>
                  </m:oMath>
                </a14:m>
                <a:r>
                  <a:rPr lang="en-US" b="0" dirty="0" smtClean="0"/>
                  <a:t>, replace QMD with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box>
                          <m:box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DD</m:t>
                                </m:r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TPA</m:t>
                                </m:r>
                              </m:den>
                            </m:f>
                          </m:e>
                        </m:box>
                      </m:e>
                    </m:rad>
                  </m:oMath>
                </a14:m>
                <a:r>
                  <a:rPr lang="en-US" b="0" dirty="0" smtClean="0"/>
                  <a:t> to transform </a:t>
                </a:r>
                <a:r>
                  <a:rPr lang="en-US" b="0" dirty="0" err="1" smtClean="0"/>
                  <a:t>Reineke’s</a:t>
                </a:r>
                <a:r>
                  <a:rPr lang="en-US" b="0" dirty="0" smtClean="0"/>
                  <a:t> SDI as follows:</a:t>
                </a:r>
              </a:p>
              <a:p>
                <a:pPr marL="0" indent="0">
                  <a:buNone/>
                  <a:tabLst>
                    <a:tab pos="7777163" algn="r"/>
                  </a:tabLst>
                </a:pPr>
                <a:endParaRPr lang="en-US" sz="1400" b="0" i="0" dirty="0" smtClean="0"/>
              </a:p>
              <a:p>
                <a:pPr marL="400050" lvl="1" indent="0">
                  <a:buNone/>
                  <a:tabLst>
                    <a:tab pos="7772400" algn="r"/>
                  </a:tabLs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SDI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TPA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DD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box>
                      <m:box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  <m:sup>
                                <m:argPr>
                                  <m:argSz m:val="-2"/>
                                </m:argPr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k</m:t>
                                </m:r>
                              </m:sup>
                            </m:sSup>
                          </m:den>
                        </m:f>
                      </m:e>
                    </m:box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TPA</m:t>
                        </m:r>
                      </m:e>
                      <m:sup>
                        <m:box>
                          <m:box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type m:val="noBar"/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box>
                                  <m:box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m:rPr>
                                            <m:sty m:val="p"/>
                                          </m:rPr>
                                          <a:rPr lang="en-US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k</m:t>
                                        </m:r>
                                      </m:num>
                                      <m:den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box>
                              </m:num>
                              <m:den/>
                            </m:f>
                          </m:e>
                        </m:box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DD</m:t>
                        </m:r>
                      </m:e>
                      <m:sup>
                        <m:box>
                          <m:box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k</m:t>
                                </m:r>
                              </m:num>
                              <m:den>
                                <m:box>
                                  <m:box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type m:val="noBar"/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num>
                                      <m:den/>
                                    </m:f>
                                  </m:e>
                                </m:box>
                              </m:den>
                            </m:f>
                          </m:e>
                        </m:box>
                      </m:sup>
                    </m:sSup>
                  </m:oMath>
                </a14:m>
                <a:r>
                  <a:rPr lang="en-US" b="0" dirty="0" smtClean="0"/>
                  <a:t>	(1)</a:t>
                </a:r>
                <a:endParaRPr lang="en-US" sz="2600" dirty="0" smtClean="0"/>
              </a:p>
              <a:p>
                <a:pPr marL="0" indent="0">
                  <a:buNone/>
                </a:pPr>
                <a:endParaRPr lang="en-US" sz="1400" dirty="0"/>
              </a:p>
              <a:p>
                <a:pPr marL="0" indent="0">
                  <a:buNone/>
                </a:pPr>
                <a:r>
                  <a:rPr lang="en-US" dirty="0" smtClean="0"/>
                  <a:t>where</a:t>
                </a:r>
              </a:p>
              <a:p>
                <a:pPr marL="400050" lvl="1" indent="0">
                  <a:spcBef>
                    <a:spcPts val="0"/>
                  </a:spcBef>
                  <a:buNone/>
                </a:pPr>
                <a:endParaRPr lang="en-US" sz="1400" dirty="0" smtClean="0"/>
              </a:p>
              <a:p>
                <a:pPr marL="400050" lvl="1" indent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TPA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argPr>
                          <m:argSz m:val="-1"/>
                        </m:argPr>
                        <m:r>
                          <m:rPr>
                            <m:sty m:val="p"/>
                            <m:brk m:alnAt="23"/>
                          </m:rPr>
                          <a:rPr lang="en-US" sz="24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i</m:t>
                        </m:r>
                        <m:r>
                          <a:rPr lang="en-US" sz="24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n</m:t>
                        </m:r>
                      </m:sup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</m:nary>
                  </m:oMath>
                </a14:m>
                <a:r>
                  <a:rPr lang="en-US" sz="2400" dirty="0" smtClean="0"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DD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argPr>
                          <m:argSz m:val="-2"/>
                        </m:argPr>
                        <m:r>
                          <m:rPr>
                            <m:sty m:val="p"/>
                            <m:brk m:alnAt="23"/>
                          </m:rPr>
                          <a:rPr lang="en-US" sz="24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i</m:t>
                        </m:r>
                        <m:r>
                          <a:rPr lang="en-US" sz="24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n</m:t>
                        </m:r>
                      </m:sup>
                      <m:e>
                        <m:sSubSup>
                          <m:sSubSup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dbh</m:t>
                            </m:r>
                          </m:e>
                          <m:sub>
                            <m:argPr>
                              <m:argSz m:val="-1"/>
                            </m:argPr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i</m:t>
                            </m:r>
                          </m:sub>
                          <m:sup>
                            <m:argPr>
                              <m:argSz m:val="-1"/>
                            </m:argPr>
                            <m:r>
                              <a:rPr lang="en-US" sz="24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nary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and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k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=1.605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852" b="-15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GMUG, February </a:t>
            </a:r>
            <a:r>
              <a:rPr lang="en-US" dirty="0" smtClean="0"/>
              <a:t>27, 2015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59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DNR Dark Green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Description0 xmlns="fc9c6fb8-99cc-4bd7-b138-f43820ab7ab2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6209FD86FA5F48A8BCA17979B613A4" ma:contentTypeVersion="2" ma:contentTypeDescription="Create a new document." ma:contentTypeScope="" ma:versionID="d902a39ed2616f3eff3b69ed5a3f9309">
  <xsd:schema xmlns:xsd="http://www.w3.org/2001/XMLSchema" xmlns:p="http://schemas.microsoft.com/office/2006/metadata/properties" xmlns:ns2="fc9c6fb8-99cc-4bd7-b138-f43820ab7ab2" targetNamespace="http://schemas.microsoft.com/office/2006/metadata/properties" ma:root="true" ma:fieldsID="a924b78285d98e13c20c0a039fae3707" ns2:_="">
    <xsd:import namespace="fc9c6fb8-99cc-4bd7-b138-f43820ab7ab2"/>
    <xsd:element name="properties">
      <xsd:complexType>
        <xsd:sequence>
          <xsd:element name="documentManagement">
            <xsd:complexType>
              <xsd:all>
                <xsd:element ref="ns2:Description0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c9c6fb8-99cc-4bd7-b138-f43820ab7ab2" elementFormDefault="qualified">
    <xsd:import namespace="http://schemas.microsoft.com/office/2006/documentManagement/types"/>
    <xsd:element name="Description0" ma:index="8" nillable="true" ma:displayName="Description" ma:internalName="Description0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D969DE1-133A-4398-9ABD-9748665F2C45}">
  <ds:schemaRefs>
    <ds:schemaRef ds:uri="http://schemas.openxmlformats.org/package/2006/metadata/core-properties"/>
    <ds:schemaRef ds:uri="http://purl.org/dc/elements/1.1/"/>
    <ds:schemaRef ds:uri="http://www.w3.org/XML/1998/namespace"/>
    <ds:schemaRef ds:uri="http://purl.org/dc/terms/"/>
    <ds:schemaRef ds:uri="fc9c6fb8-99cc-4bd7-b138-f43820ab7ab2"/>
    <ds:schemaRef ds:uri="http://purl.org/dc/dcmitype/"/>
    <ds:schemaRef ds:uri="http://schemas.microsoft.com/office/2006/documentManagement/typ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2A664B6-8386-4EA3-B505-08B9EA6268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c9c6fb8-99cc-4bd7-b138-f43820ab7ab2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51CB8138-7A6D-430B-8EF3-DDC4476FEF6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1162</TotalTime>
  <Words>881</Words>
  <Application>Microsoft Office PowerPoint</Application>
  <PresentationFormat>On-screen Show (4:3)</PresentationFormat>
  <Paragraphs>220</Paragraphs>
  <Slides>30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BatangChe</vt:lpstr>
      <vt:lpstr>Calibri</vt:lpstr>
      <vt:lpstr>Arial</vt:lpstr>
      <vt:lpstr>Cambria Math</vt:lpstr>
      <vt:lpstr>Verdana</vt:lpstr>
      <vt:lpstr>Office Theme</vt:lpstr>
      <vt:lpstr>H. Bryan Lu and Fred C. Martin Washington State Department of Natural Resources Olympia, Washington</vt:lpstr>
      <vt:lpstr>Objective</vt:lpstr>
      <vt:lpstr>Overview</vt:lpstr>
      <vt:lpstr>Reineke’s SDI</vt:lpstr>
      <vt:lpstr>Question</vt:lpstr>
      <vt:lpstr>Homogeneous functions</vt:lpstr>
      <vt:lpstr>Euler’s Theorem</vt:lpstr>
      <vt:lpstr>Stage’s SDI</vt:lpstr>
      <vt:lpstr>Stage’s SDI</vt:lpstr>
      <vt:lpstr>Stage’s SDI</vt:lpstr>
      <vt:lpstr>Stage’s SDI</vt:lpstr>
      <vt:lpstr>Stage’s SDI</vt:lpstr>
      <vt:lpstr>Long and Daniel’s SDI</vt:lpstr>
      <vt:lpstr>Ducey and Larson’s SDI</vt:lpstr>
      <vt:lpstr>SDI(TPA, BA)</vt:lpstr>
      <vt:lpstr>SDI(TPA, BA)</vt:lpstr>
      <vt:lpstr>SDI(TPA, BA)</vt:lpstr>
      <vt:lpstr>SDI(TPA, BA)</vt:lpstr>
      <vt:lpstr>Example 1</vt:lpstr>
      <vt:lpstr>Example 1</vt:lpstr>
      <vt:lpstr>Example 2</vt:lpstr>
      <vt:lpstr>Example 2</vt:lpstr>
      <vt:lpstr>Example 3</vt:lpstr>
      <vt:lpstr>Example 3</vt:lpstr>
      <vt:lpstr>Conclusions</vt:lpstr>
      <vt:lpstr>Conclusions</vt:lpstr>
      <vt:lpstr>References</vt:lpstr>
      <vt:lpstr>References</vt:lpstr>
      <vt:lpstr>Appendix 1</vt:lpstr>
      <vt:lpstr>Appendix 2</vt:lpstr>
    </vt:vector>
  </TitlesOfParts>
  <Company>DNR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PowerPoint-Template-DNR-dark green</dc:title>
  <dc:creator>bred490</dc:creator>
  <cp:lastModifiedBy>LU, BRYAN (DNR)</cp:lastModifiedBy>
  <cp:revision>215</cp:revision>
  <dcterms:created xsi:type="dcterms:W3CDTF">2009-11-19T00:15:43Z</dcterms:created>
  <dcterms:modified xsi:type="dcterms:W3CDTF">2015-02-27T20:12:58Z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0x010100956209FD86FA5F48A8BCA17979B613A4</vt:lpwstr>
  </property>
</Properties>
</file>