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9" r:id="rId4"/>
    <p:sldId id="325" r:id="rId5"/>
    <p:sldId id="260" r:id="rId6"/>
    <p:sldId id="290" r:id="rId7"/>
    <p:sldId id="298" r:id="rId8"/>
    <p:sldId id="258" r:id="rId9"/>
    <p:sldId id="265" r:id="rId10"/>
    <p:sldId id="267" r:id="rId11"/>
    <p:sldId id="332" r:id="rId12"/>
    <p:sldId id="269" r:id="rId13"/>
    <p:sldId id="268" r:id="rId14"/>
    <p:sldId id="271" r:id="rId15"/>
    <p:sldId id="272" r:id="rId16"/>
    <p:sldId id="273" r:id="rId17"/>
    <p:sldId id="323" r:id="rId18"/>
    <p:sldId id="328" r:id="rId19"/>
    <p:sldId id="303" r:id="rId20"/>
    <p:sldId id="304" r:id="rId21"/>
    <p:sldId id="329" r:id="rId22"/>
    <p:sldId id="309" r:id="rId23"/>
    <p:sldId id="313" r:id="rId24"/>
    <p:sldId id="312" r:id="rId25"/>
    <p:sldId id="308" r:id="rId26"/>
    <p:sldId id="318" r:id="rId27"/>
    <p:sldId id="322" r:id="rId28"/>
    <p:sldId id="320" r:id="rId29"/>
    <p:sldId id="306" r:id="rId30"/>
    <p:sldId id="307" r:id="rId31"/>
    <p:sldId id="311" r:id="rId32"/>
    <p:sldId id="310" r:id="rId33"/>
    <p:sldId id="331" r:id="rId34"/>
    <p:sldId id="315" r:id="rId35"/>
    <p:sldId id="317" r:id="rId36"/>
    <p:sldId id="316" r:id="rId37"/>
    <p:sldId id="299" r:id="rId38"/>
    <p:sldId id="327" r:id="rId39"/>
    <p:sldId id="330" r:id="rId40"/>
    <p:sldId id="30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19DB3-1FEB-4FDD-9E8B-F7C675A2AEFE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AEA54-8F11-4B58-BC07-B221E2E71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AEA54-8F11-4B58-BC07-B221E2E71B0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27DF-A106-4C5C-8B7F-4A0203C160BB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DCB-64CA-4DFB-8FA7-804A290D5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27DF-A106-4C5C-8B7F-4A0203C160BB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DCB-64CA-4DFB-8FA7-804A290D5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27DF-A106-4C5C-8B7F-4A0203C160BB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DCB-64CA-4DFB-8FA7-804A290D5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27DF-A106-4C5C-8B7F-4A0203C160BB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DCB-64CA-4DFB-8FA7-804A290D5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27DF-A106-4C5C-8B7F-4A0203C160BB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DCB-64CA-4DFB-8FA7-804A290D5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27DF-A106-4C5C-8B7F-4A0203C160BB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DCB-64CA-4DFB-8FA7-804A290D5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27DF-A106-4C5C-8B7F-4A0203C160BB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DCB-64CA-4DFB-8FA7-804A290D5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27DF-A106-4C5C-8B7F-4A0203C160BB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DCB-64CA-4DFB-8FA7-804A290D5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27DF-A106-4C5C-8B7F-4A0203C160BB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DCB-64CA-4DFB-8FA7-804A290D5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27DF-A106-4C5C-8B7F-4A0203C160BB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DCB-64CA-4DFB-8FA7-804A290D5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327DF-A106-4C5C-8B7F-4A0203C160BB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DDCB-64CA-4DFB-8FA7-804A290D5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327DF-A106-4C5C-8B7F-4A0203C160BB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2DDCB-64CA-4DFB-8FA7-804A290D5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Measurement Systems Analysis (MSA): a seedling example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Marshall</a:t>
            </a:r>
          </a:p>
          <a:p>
            <a:r>
              <a:rPr lang="en-US" dirty="0" smtClean="0"/>
              <a:t>Growth Model Users Group</a:t>
            </a:r>
          </a:p>
          <a:p>
            <a:r>
              <a:rPr lang="en-US" dirty="0" smtClean="0"/>
              <a:t>2/27/2015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Quantifying Accuracy and Precision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Accuracy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Linear</a:t>
            </a:r>
          </a:p>
          <a:p>
            <a:pPr lvl="1"/>
            <a:r>
              <a:rPr lang="en-US" dirty="0" smtClean="0"/>
              <a:t>accuracy or bias through the range of measurements (i.e. same accuracy for different sizes parts)</a:t>
            </a:r>
          </a:p>
          <a:p>
            <a:r>
              <a:rPr lang="en-US" dirty="0" smtClean="0"/>
              <a:t>Bias</a:t>
            </a:r>
          </a:p>
          <a:p>
            <a:pPr lvl="1"/>
            <a:r>
              <a:rPr lang="en-US" dirty="0" smtClean="0"/>
              <a:t>the difference between the observed average measurement and the true value</a:t>
            </a:r>
          </a:p>
          <a:p>
            <a:r>
              <a:rPr lang="en-US" dirty="0" smtClean="0"/>
              <a:t>Stability (or drift)</a:t>
            </a:r>
          </a:p>
          <a:p>
            <a:pPr lvl="1"/>
            <a:r>
              <a:rPr lang="en-US" dirty="0" smtClean="0"/>
              <a:t>Total variation in measurements when obtained with same equipment on same part over time</a:t>
            </a:r>
          </a:p>
          <a:p>
            <a:r>
              <a:rPr lang="en-US" i="1" dirty="0" smtClean="0"/>
              <a:t>Gage (or Gauge) linearity and bias (accuracy) Study</a:t>
            </a:r>
            <a:endParaRPr lang="en-US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Precision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Repeatability</a:t>
            </a:r>
          </a:p>
          <a:p>
            <a:pPr lvl="1"/>
            <a:r>
              <a:rPr lang="en-US" sz="1800" dirty="0" smtClean="0"/>
              <a:t>How well the instrument is repeatedly able to measure the same characteristic under the same condition</a:t>
            </a:r>
          </a:p>
          <a:p>
            <a:r>
              <a:rPr lang="en-US" sz="2000" dirty="0" smtClean="0"/>
              <a:t>Reproducibility</a:t>
            </a:r>
          </a:p>
          <a:p>
            <a:pPr lvl="1"/>
            <a:r>
              <a:rPr lang="en-US" sz="1800" dirty="0" smtClean="0"/>
              <a:t>The variation due to different operators using the same instrument at different times and different conditions</a:t>
            </a:r>
          </a:p>
          <a:p>
            <a:r>
              <a:rPr lang="en-US" sz="2000" i="1" dirty="0" smtClean="0"/>
              <a:t>Gage (or Gauge) R&amp;R Study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Quantifying Accuracy and Precision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Accuracy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Linear</a:t>
            </a:r>
          </a:p>
          <a:p>
            <a:pPr lvl="1"/>
            <a:r>
              <a:rPr lang="en-US" dirty="0" smtClean="0"/>
              <a:t>accuracy or bias through the range of measurements (i.e. same accuracy for different sizes parts)</a:t>
            </a:r>
          </a:p>
          <a:p>
            <a:r>
              <a:rPr lang="en-US" dirty="0" smtClean="0"/>
              <a:t>Bias</a:t>
            </a:r>
          </a:p>
          <a:p>
            <a:pPr lvl="1"/>
            <a:r>
              <a:rPr lang="en-US" dirty="0" smtClean="0"/>
              <a:t>the difference between the observed average measurement and the true value</a:t>
            </a:r>
          </a:p>
          <a:p>
            <a:r>
              <a:rPr lang="en-US" dirty="0" smtClean="0"/>
              <a:t>Stability (or drift)</a:t>
            </a:r>
          </a:p>
          <a:p>
            <a:pPr lvl="1"/>
            <a:r>
              <a:rPr lang="en-US" dirty="0" smtClean="0"/>
              <a:t>Total variation in measurements when obtained with same equipment on same part over time</a:t>
            </a:r>
          </a:p>
          <a:p>
            <a:r>
              <a:rPr lang="en-US" i="1" dirty="0" smtClean="0"/>
              <a:t>Gage (or Gauge) linearity and bias (accuracy) Study</a:t>
            </a:r>
            <a:endParaRPr lang="en-US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Precision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Repeatability</a:t>
            </a:r>
          </a:p>
          <a:p>
            <a:pPr lvl="1"/>
            <a:r>
              <a:rPr lang="en-US" sz="1800" dirty="0" smtClean="0"/>
              <a:t>How well the instrument is repeatedly able to measure the same characteristic under the same condition</a:t>
            </a:r>
          </a:p>
          <a:p>
            <a:r>
              <a:rPr lang="en-US" sz="2000" dirty="0" smtClean="0"/>
              <a:t>Reproducibility</a:t>
            </a:r>
          </a:p>
          <a:p>
            <a:pPr lvl="1"/>
            <a:r>
              <a:rPr lang="en-US" sz="1800" dirty="0" smtClean="0"/>
              <a:t>The variation due to different operators using the same instrument at different times and different conditions</a:t>
            </a:r>
          </a:p>
          <a:p>
            <a:r>
              <a:rPr lang="en-US" sz="2000" i="1" dirty="0" smtClean="0"/>
              <a:t>Gage (or Gauge) R&amp;R Study</a:t>
            </a:r>
            <a:endParaRPr lang="en-US" sz="2000" i="1" dirty="0"/>
          </a:p>
        </p:txBody>
      </p:sp>
      <p:sp>
        <p:nvSpPr>
          <p:cNvPr id="9" name="Oval 8"/>
          <p:cNvSpPr/>
          <p:nvPr/>
        </p:nvSpPr>
        <p:spPr>
          <a:xfrm>
            <a:off x="4038600" y="1295400"/>
            <a:ext cx="4876800" cy="525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Quantifying Precision – Gage R&amp;R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Repeatability</a:t>
            </a:r>
          </a:p>
          <a:p>
            <a:pPr lvl="1"/>
            <a:r>
              <a:rPr lang="en-US" dirty="0" smtClean="0"/>
              <a:t>How well the instrument is repeatedly able to measure the same characteristic under the same condition</a:t>
            </a:r>
          </a:p>
          <a:p>
            <a:r>
              <a:rPr lang="en-US" dirty="0" smtClean="0"/>
              <a:t>Reproducibility</a:t>
            </a:r>
          </a:p>
          <a:p>
            <a:pPr lvl="1"/>
            <a:r>
              <a:rPr lang="en-US" dirty="0" smtClean="0"/>
              <a:t>The variation due to different operators using the same instrument at different times and different conditions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10419"/>
            <a:ext cx="4038600" cy="45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Quantifying Precision – Gage R&amp;R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524000"/>
            <a:ext cx="83290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Gage Repeatability and Reproducibility (Gage R&amp;R) studies provide information </a:t>
            </a:r>
            <a:endParaRPr lang="en-US" dirty="0" smtClean="0"/>
          </a:p>
          <a:p>
            <a:r>
              <a:rPr lang="en-US" dirty="0" smtClean="0"/>
              <a:t>about </a:t>
            </a:r>
            <a:r>
              <a:rPr lang="en-US" dirty="0"/>
              <a:t>the precision (stability or consistency) of measurements from instruments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one or more operators. This is done by partitioning the variation of a </a:t>
            </a:r>
            <a:endParaRPr lang="en-US" dirty="0" smtClean="0"/>
          </a:p>
          <a:p>
            <a:r>
              <a:rPr lang="en-US" dirty="0" smtClean="0"/>
              <a:t>measurement </a:t>
            </a:r>
            <a:r>
              <a:rPr lang="en-US" dirty="0"/>
              <a:t>system into variation due to the nature of the equipment (repeatability)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the variation due to the operators (reproducibility).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14400" y="3429000"/>
            <a:ext cx="7391400" cy="2667000"/>
            <a:chOff x="914400" y="3429000"/>
            <a:chExt cx="7391400" cy="2667000"/>
          </a:xfrm>
        </p:grpSpPr>
        <p:sp>
          <p:nvSpPr>
            <p:cNvPr id="8" name="Rectangle 7"/>
            <p:cNvSpPr/>
            <p:nvPr/>
          </p:nvSpPr>
          <p:spPr>
            <a:xfrm>
              <a:off x="914400" y="4191000"/>
              <a:ext cx="10668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Total</a:t>
              </a:r>
            </a:p>
            <a:p>
              <a:pPr algn="ctr"/>
              <a:r>
                <a:rPr lang="en-US" dirty="0" smtClean="0"/>
                <a:t>Variation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90800" y="3429000"/>
              <a:ext cx="16764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Part-to-Part 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90800" y="4953000"/>
              <a:ext cx="18288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Measurement </a:t>
              </a:r>
            </a:p>
            <a:p>
              <a:pPr algn="ctr"/>
              <a:r>
                <a:rPr lang="en-US" dirty="0" smtClean="0"/>
                <a:t>System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29200" y="5638800"/>
              <a:ext cx="1600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Repeatability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29200" y="4495800"/>
              <a:ext cx="1600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Reproducibility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239000" y="3962400"/>
              <a:ext cx="10668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Operator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239000" y="4876800"/>
              <a:ext cx="10668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Operator</a:t>
              </a:r>
            </a:p>
            <a:p>
              <a:pPr algn="ctr"/>
              <a:r>
                <a:rPr lang="en-US" dirty="0" smtClean="0"/>
                <a:t>X Part</a:t>
              </a:r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286000" y="3657600"/>
              <a:ext cx="0" cy="1600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724400" y="4724400"/>
              <a:ext cx="0" cy="1143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934200" y="4267200"/>
              <a:ext cx="0" cy="838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286000" y="5257800"/>
              <a:ext cx="304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286000" y="3657600"/>
              <a:ext cx="304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981200" y="4648200"/>
              <a:ext cx="304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419600" y="5257800"/>
              <a:ext cx="304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724400" y="4724400"/>
              <a:ext cx="304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724400" y="5867400"/>
              <a:ext cx="304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6629400" y="4724400"/>
              <a:ext cx="304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6934200" y="4267200"/>
              <a:ext cx="304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6934200" y="5105400"/>
              <a:ext cx="304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Gage R&amp;R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600" dirty="0" smtClean="0"/>
              <a:t>Is </a:t>
            </a:r>
            <a:r>
              <a:rPr lang="en-US" sz="2600" dirty="0"/>
              <a:t>the variability of a measurement system </a:t>
            </a:r>
            <a:r>
              <a:rPr lang="en-US" sz="2600" dirty="0" smtClean="0"/>
              <a:t>small compared </a:t>
            </a:r>
            <a:r>
              <a:rPr lang="en-US" sz="2600" dirty="0"/>
              <a:t>with the </a:t>
            </a:r>
            <a:r>
              <a:rPr lang="en-US" sz="2600" dirty="0" smtClean="0"/>
              <a:t>process </a:t>
            </a:r>
            <a:r>
              <a:rPr lang="en-US" sz="2600" dirty="0"/>
              <a:t>variability?</a:t>
            </a:r>
          </a:p>
          <a:p>
            <a:endParaRPr lang="en-US" sz="2600" dirty="0" smtClean="0"/>
          </a:p>
          <a:p>
            <a:r>
              <a:rPr lang="en-US" sz="2600" dirty="0" smtClean="0"/>
              <a:t>Is </a:t>
            </a:r>
            <a:r>
              <a:rPr lang="en-US" sz="2600" dirty="0"/>
              <a:t>the variability of a measurement system </a:t>
            </a:r>
            <a:r>
              <a:rPr lang="en-US" sz="2600" dirty="0" smtClean="0"/>
              <a:t>small compared </a:t>
            </a:r>
            <a:r>
              <a:rPr lang="en-US" sz="2600" dirty="0"/>
              <a:t>with the </a:t>
            </a:r>
            <a:r>
              <a:rPr lang="en-US" sz="2600" dirty="0" smtClean="0"/>
              <a:t>specified </a:t>
            </a:r>
            <a:r>
              <a:rPr lang="en-US" sz="2600" dirty="0"/>
              <a:t>limits?</a:t>
            </a:r>
          </a:p>
          <a:p>
            <a:endParaRPr lang="en-US" sz="2600" dirty="0" smtClean="0"/>
          </a:p>
          <a:p>
            <a:r>
              <a:rPr lang="en-US" sz="2600" dirty="0" smtClean="0"/>
              <a:t>How </a:t>
            </a:r>
            <a:r>
              <a:rPr lang="en-US" sz="2600" dirty="0"/>
              <a:t>much variability in a measurement system is </a:t>
            </a:r>
            <a:r>
              <a:rPr lang="en-US" sz="2600" dirty="0" smtClean="0"/>
              <a:t>caused by </a:t>
            </a:r>
            <a:r>
              <a:rPr lang="en-US" sz="2600" dirty="0"/>
              <a:t>differences between operators?</a:t>
            </a:r>
          </a:p>
          <a:p>
            <a:endParaRPr lang="en-US" sz="2600" dirty="0" smtClean="0"/>
          </a:p>
          <a:p>
            <a:r>
              <a:rPr lang="en-US" sz="2600" dirty="0" smtClean="0"/>
              <a:t>Is </a:t>
            </a:r>
            <a:r>
              <a:rPr lang="en-US" sz="2600" dirty="0"/>
              <a:t>a measurement system capable of </a:t>
            </a:r>
            <a:r>
              <a:rPr lang="en-US" sz="2600" dirty="0" smtClean="0"/>
              <a:t>discriminating between </a:t>
            </a:r>
            <a:r>
              <a:rPr lang="en-US" sz="2600" dirty="0"/>
              <a:t>parts</a:t>
            </a:r>
            <a:r>
              <a:rPr lang="en-US" sz="2600" dirty="0" smtClean="0"/>
              <a:t>?</a:t>
            </a:r>
          </a:p>
          <a:p>
            <a:endParaRPr lang="en-US" sz="2600" dirty="0" smtClean="0"/>
          </a:p>
          <a:p>
            <a:r>
              <a:rPr lang="en-US" sz="2600" dirty="0" smtClean="0"/>
              <a:t>Developed by the automotive industry in the 1960s</a:t>
            </a:r>
            <a:endParaRPr lang="en-US" sz="26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“Average and Range Method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Considered approximate</a:t>
            </a:r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ANOVA Method</a:t>
            </a:r>
            <a:r>
              <a:rPr lang="en-US" dirty="0" smtClean="0"/>
              <a:t>”</a:t>
            </a:r>
          </a:p>
          <a:p>
            <a:pPr lvl="1"/>
            <a:r>
              <a:rPr lang="en-US" dirty="0"/>
              <a:t>more efficient for estimating </a:t>
            </a:r>
            <a:r>
              <a:rPr lang="en-US" dirty="0" smtClean="0"/>
              <a:t>variances</a:t>
            </a:r>
          </a:p>
          <a:p>
            <a:pPr lvl="1"/>
            <a:r>
              <a:rPr lang="en-US" dirty="0" smtClean="0"/>
              <a:t>allows </a:t>
            </a:r>
            <a:r>
              <a:rPr lang="en-US" dirty="0"/>
              <a:t>for computing confidence </a:t>
            </a:r>
            <a:r>
              <a:rPr lang="en-US" dirty="0" smtClean="0"/>
              <a:t>intervals</a:t>
            </a:r>
          </a:p>
          <a:p>
            <a:pPr lvl="1"/>
            <a:r>
              <a:rPr lang="en-US" dirty="0" smtClean="0"/>
              <a:t>Generally Random Effects</a:t>
            </a:r>
          </a:p>
          <a:p>
            <a:pPr lvl="1"/>
            <a:r>
              <a:rPr lang="en-US" dirty="0" smtClean="0"/>
              <a:t>Crossed design is when multiple operators (b) measure the same parts (a)</a:t>
            </a:r>
          </a:p>
          <a:p>
            <a:pPr lvl="2"/>
            <a:r>
              <a:rPr lang="en-US" dirty="0" err="1"/>
              <a:t>Y</a:t>
            </a:r>
            <a:r>
              <a:rPr lang="en-US" baseline="-25000" dirty="0" err="1"/>
              <a:t>ijk</a:t>
            </a:r>
            <a:r>
              <a:rPr lang="en-US" dirty="0"/>
              <a:t> = u + 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 + </a:t>
            </a:r>
            <a:r>
              <a:rPr lang="en-US" dirty="0" err="1"/>
              <a:t>b</a:t>
            </a:r>
            <a:r>
              <a:rPr lang="en-US" baseline="-25000" dirty="0" err="1"/>
              <a:t>j</a:t>
            </a:r>
            <a:r>
              <a:rPr lang="en-US" dirty="0"/>
              <a:t> + (</a:t>
            </a:r>
            <a:r>
              <a:rPr lang="en-US" dirty="0" err="1"/>
              <a:t>ab</a:t>
            </a:r>
            <a:r>
              <a:rPr lang="en-US" dirty="0"/>
              <a:t>)</a:t>
            </a:r>
            <a:r>
              <a:rPr lang="en-US" baseline="-25000" dirty="0" err="1"/>
              <a:t>ij</a:t>
            </a:r>
            <a:r>
              <a:rPr lang="en-US" dirty="0"/>
              <a:t> + </a:t>
            </a:r>
            <a:r>
              <a:rPr lang="en-US" dirty="0" err="1"/>
              <a:t>e</a:t>
            </a:r>
            <a:r>
              <a:rPr lang="en-US" baseline="-25000" dirty="0" err="1"/>
              <a:t>ijk</a:t>
            </a:r>
            <a:endParaRPr lang="en-US" dirty="0"/>
          </a:p>
          <a:p>
            <a:pPr lvl="1"/>
            <a:r>
              <a:rPr lang="en-US" dirty="0" smtClean="0"/>
              <a:t>Nested design is when an operator (b) measures single part (a) (e.g. destructive sample)</a:t>
            </a:r>
          </a:p>
          <a:p>
            <a:pPr lvl="2"/>
            <a:r>
              <a:rPr lang="en-US" dirty="0" err="1"/>
              <a:t>Y</a:t>
            </a:r>
            <a:r>
              <a:rPr lang="en-US" baseline="-25000" dirty="0" err="1"/>
              <a:t>ijk</a:t>
            </a:r>
            <a:r>
              <a:rPr lang="en-US" dirty="0"/>
              <a:t> = u + </a:t>
            </a:r>
            <a:r>
              <a:rPr lang="en-US" dirty="0" err="1"/>
              <a:t>b</a:t>
            </a:r>
            <a:r>
              <a:rPr lang="en-US" baseline="-25000" dirty="0" err="1"/>
              <a:t>j</a:t>
            </a:r>
            <a:r>
              <a:rPr lang="en-US" dirty="0"/>
              <a:t> + 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baseline="-25000" dirty="0"/>
              <a:t>(j)</a:t>
            </a:r>
            <a:r>
              <a:rPr lang="en-US" dirty="0"/>
              <a:t> + 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ijk</a:t>
            </a:r>
            <a:endParaRPr lang="en-US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ANOVA Table</a:t>
            </a:r>
            <a:br>
              <a:rPr lang="en-US" dirty="0" smtClean="0"/>
            </a:br>
            <a:r>
              <a:rPr lang="en-US" dirty="0" smtClean="0"/>
              <a:t>Crossed Gage R&amp;R Study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249680"/>
                <a:gridCol w="1524000"/>
                <a:gridCol w="1600200"/>
                <a:gridCol w="220980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Source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DF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Mean Square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F-test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Expected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MS (Random)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Parts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a-1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MSp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MSp/MSE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</a:rPr>
                        <a:t>σ</a:t>
                      </a:r>
                      <a:r>
                        <a:rPr lang="en-US" sz="1600" baseline="30000"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r>
                        <a:rPr lang="en-US" sz="1600" baseline="-2500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1600">
                          <a:latin typeface="Calibri"/>
                          <a:ea typeface="Calibri"/>
                          <a:cs typeface="Calibri"/>
                        </a:rPr>
                        <a:t> + nσ</a:t>
                      </a:r>
                      <a:r>
                        <a:rPr lang="en-US" sz="1600" baseline="30000"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r>
                        <a:rPr lang="en-US" sz="1600" baseline="-25000">
                          <a:latin typeface="Calibri"/>
                          <a:ea typeface="Calibri"/>
                          <a:cs typeface="Calibri"/>
                        </a:rPr>
                        <a:t>pa</a:t>
                      </a:r>
                      <a:r>
                        <a:rPr lang="en-US" sz="1600">
                          <a:latin typeface="Calibri"/>
                          <a:ea typeface="Calibri"/>
                          <a:cs typeface="Calibri"/>
                        </a:rPr>
                        <a:t> + anσ</a:t>
                      </a:r>
                      <a:r>
                        <a:rPr lang="en-US" sz="1600" baseline="30000"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r>
                        <a:rPr lang="en-US" sz="1600" baseline="-25000"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Appraisers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b-1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MSa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MSa/MSE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</a:rPr>
                        <a:t>σ</a:t>
                      </a:r>
                      <a:r>
                        <a:rPr lang="en-US" sz="1600" baseline="30000"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r>
                        <a:rPr lang="en-US" sz="1600" baseline="-2500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1600">
                          <a:latin typeface="Calibri"/>
                          <a:ea typeface="Calibri"/>
                          <a:cs typeface="Calibri"/>
                        </a:rPr>
                        <a:t> + nσ</a:t>
                      </a:r>
                      <a:r>
                        <a:rPr lang="en-US" sz="1600" baseline="30000"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r>
                        <a:rPr lang="en-US" sz="1600" baseline="-25000">
                          <a:latin typeface="Calibri"/>
                          <a:ea typeface="Calibri"/>
                          <a:cs typeface="Calibri"/>
                        </a:rPr>
                        <a:t>pa</a:t>
                      </a:r>
                      <a:r>
                        <a:rPr lang="en-US" sz="1600">
                          <a:latin typeface="Calibri"/>
                          <a:ea typeface="Calibri"/>
                          <a:cs typeface="Calibri"/>
                        </a:rPr>
                        <a:t> + bnσ</a:t>
                      </a:r>
                      <a:r>
                        <a:rPr lang="en-US" sz="1600" baseline="30000"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r>
                        <a:rPr lang="en-US" sz="1600" baseline="-25000"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PxA Interaction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(a-1)(b-1)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MSpa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MSpa/MSE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</a:rPr>
                        <a:t>σ</a:t>
                      </a:r>
                      <a:r>
                        <a:rPr lang="en-US" sz="1600" baseline="30000"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r>
                        <a:rPr lang="en-US" sz="1600" baseline="-2500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en-US" sz="1600">
                          <a:latin typeface="Calibri"/>
                          <a:ea typeface="Calibri"/>
                          <a:cs typeface="Calibri"/>
                        </a:rPr>
                        <a:t> + nσ</a:t>
                      </a:r>
                      <a:r>
                        <a:rPr lang="en-US" sz="1600" baseline="30000"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r>
                        <a:rPr lang="en-US" sz="1600" baseline="-25000">
                          <a:latin typeface="Calibri"/>
                          <a:ea typeface="Calibri"/>
                          <a:cs typeface="Calibri"/>
                        </a:rPr>
                        <a:t>pa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Error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MSe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</a:rPr>
                        <a:t>σ</a:t>
                      </a:r>
                      <a:r>
                        <a:rPr lang="en-US" sz="1600" baseline="30000" dirty="0"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r>
                        <a:rPr lang="en-US" sz="1600" baseline="-25000" dirty="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abn-1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57200" y="3962400"/>
            <a:ext cx="8077200" cy="2590800"/>
            <a:chOff x="762000" y="3429000"/>
            <a:chExt cx="8077200" cy="2590800"/>
          </a:xfrm>
        </p:grpSpPr>
        <p:sp>
          <p:nvSpPr>
            <p:cNvPr id="8" name="Rectangle 7"/>
            <p:cNvSpPr/>
            <p:nvPr/>
          </p:nvSpPr>
          <p:spPr>
            <a:xfrm>
              <a:off x="762000" y="3886200"/>
              <a:ext cx="1219200" cy="152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Total</a:t>
              </a:r>
            </a:p>
            <a:p>
              <a:pPr algn="ctr"/>
              <a:r>
                <a:rPr lang="en-US" dirty="0" smtClean="0"/>
                <a:t>Variation</a:t>
              </a:r>
            </a:p>
            <a:p>
              <a:pPr algn="ctr"/>
              <a:r>
                <a:rPr lang="en-US" dirty="0" smtClean="0"/>
                <a:t>(</a:t>
              </a:r>
              <a:r>
                <a:rPr lang="en-US" dirty="0" smtClean="0">
                  <a:ea typeface="Calibri"/>
                  <a:cs typeface="Calibri"/>
                </a:rPr>
                <a:t>σ</a:t>
              </a:r>
              <a:r>
                <a:rPr lang="en-US" baseline="30000" dirty="0" smtClean="0">
                  <a:ea typeface="Calibri"/>
                  <a:cs typeface="Calibri"/>
                </a:rPr>
                <a:t>2</a:t>
              </a:r>
              <a:r>
                <a:rPr lang="en-US" baseline="-25000" dirty="0" smtClean="0">
                  <a:ea typeface="Calibri"/>
                  <a:cs typeface="Calibri"/>
                </a:rPr>
                <a:t>p </a:t>
              </a:r>
              <a:r>
                <a:rPr lang="en-US" dirty="0" smtClean="0"/>
                <a:t>+</a:t>
              </a:r>
              <a:r>
                <a:rPr lang="en-US" dirty="0" smtClean="0">
                  <a:ea typeface="Calibri"/>
                  <a:cs typeface="Calibri"/>
                </a:rPr>
                <a:t>σ</a:t>
              </a:r>
              <a:r>
                <a:rPr lang="en-US" baseline="30000" dirty="0" smtClean="0">
                  <a:ea typeface="Calibri"/>
                  <a:cs typeface="Calibri"/>
                </a:rPr>
                <a:t>2</a:t>
              </a:r>
              <a:r>
                <a:rPr lang="en-US" baseline="-25000" dirty="0" smtClean="0">
                  <a:ea typeface="Calibri"/>
                  <a:cs typeface="Calibri"/>
                </a:rPr>
                <a:t>e </a:t>
              </a:r>
              <a:r>
                <a:rPr lang="en-US" dirty="0" smtClean="0"/>
                <a:t>+</a:t>
              </a:r>
              <a:r>
                <a:rPr lang="en-US" dirty="0" smtClean="0">
                  <a:ea typeface="Calibri"/>
                  <a:cs typeface="Calibri"/>
                </a:rPr>
                <a:t>σ</a:t>
              </a:r>
              <a:r>
                <a:rPr lang="en-US" baseline="30000" dirty="0" smtClean="0">
                  <a:ea typeface="Calibri"/>
                  <a:cs typeface="Calibri"/>
                </a:rPr>
                <a:t>2</a:t>
              </a:r>
              <a:r>
                <a:rPr lang="en-US" baseline="-25000" dirty="0" smtClean="0">
                  <a:ea typeface="Calibri"/>
                  <a:cs typeface="Calibri"/>
                </a:rPr>
                <a:t>a</a:t>
              </a:r>
              <a:r>
                <a:rPr lang="en-US" dirty="0" smtClean="0">
                  <a:ea typeface="Calibri"/>
                  <a:cs typeface="Calibri"/>
                </a:rPr>
                <a:t>+ σ</a:t>
              </a:r>
              <a:r>
                <a:rPr lang="en-US" baseline="30000" dirty="0" smtClean="0">
                  <a:ea typeface="Calibri"/>
                  <a:cs typeface="Calibri"/>
                </a:rPr>
                <a:t>2</a:t>
              </a:r>
              <a:r>
                <a:rPr lang="en-US" baseline="-25000" dirty="0" smtClean="0">
                  <a:ea typeface="Calibri"/>
                  <a:cs typeface="Calibri"/>
                </a:rPr>
                <a:t>pa</a:t>
              </a:r>
              <a:r>
                <a:rPr lang="en-US" dirty="0" smtClean="0">
                  <a:ea typeface="Calibri"/>
                  <a:cs typeface="Calibri"/>
                </a:rPr>
                <a:t>)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90800" y="3429000"/>
              <a:ext cx="17526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Part-to-Part </a:t>
              </a:r>
            </a:p>
            <a:p>
              <a:pPr algn="ctr"/>
              <a:r>
                <a:rPr lang="en-US" dirty="0" smtClean="0"/>
                <a:t>(</a:t>
              </a:r>
              <a:r>
                <a:rPr lang="en-US" dirty="0" smtClean="0">
                  <a:ea typeface="Calibri"/>
                  <a:cs typeface="Calibri"/>
                </a:rPr>
                <a:t>σ</a:t>
              </a:r>
              <a:r>
                <a:rPr lang="en-US" baseline="30000" dirty="0" smtClean="0">
                  <a:ea typeface="Calibri"/>
                  <a:cs typeface="Calibri"/>
                </a:rPr>
                <a:t>2</a:t>
              </a:r>
              <a:r>
                <a:rPr lang="en-US" baseline="-25000" dirty="0" smtClean="0">
                  <a:ea typeface="Calibri"/>
                  <a:cs typeface="Calibri"/>
                </a:rPr>
                <a:t>p</a:t>
              </a:r>
              <a:r>
                <a:rPr lang="en-US" dirty="0" smtClean="0">
                  <a:ea typeface="Calibri"/>
                  <a:cs typeface="Calibri"/>
                </a:rPr>
                <a:t>)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90800" y="4724400"/>
              <a:ext cx="18288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Measurement </a:t>
              </a:r>
            </a:p>
            <a:p>
              <a:pPr algn="ctr"/>
              <a:r>
                <a:rPr lang="en-US" dirty="0" smtClean="0"/>
                <a:t>System</a:t>
              </a:r>
            </a:p>
            <a:p>
              <a:pPr algn="ctr"/>
              <a:r>
                <a:rPr lang="en-US" dirty="0" smtClean="0"/>
                <a:t>(</a:t>
              </a:r>
              <a:r>
                <a:rPr lang="en-US" dirty="0" smtClean="0">
                  <a:ea typeface="Calibri"/>
                  <a:cs typeface="Calibri"/>
                </a:rPr>
                <a:t>σ</a:t>
              </a:r>
              <a:r>
                <a:rPr lang="en-US" baseline="30000" dirty="0" smtClean="0">
                  <a:ea typeface="Calibri"/>
                  <a:cs typeface="Calibri"/>
                </a:rPr>
                <a:t>2</a:t>
              </a:r>
              <a:r>
                <a:rPr lang="en-US" baseline="-25000" dirty="0" smtClean="0">
                  <a:ea typeface="Calibri"/>
                  <a:cs typeface="Calibri"/>
                </a:rPr>
                <a:t>e </a:t>
              </a:r>
              <a:r>
                <a:rPr lang="en-US" dirty="0" smtClean="0"/>
                <a:t>+</a:t>
              </a:r>
              <a:r>
                <a:rPr lang="en-US" dirty="0" smtClean="0">
                  <a:ea typeface="Calibri"/>
                  <a:cs typeface="Calibri"/>
                </a:rPr>
                <a:t>σ</a:t>
              </a:r>
              <a:r>
                <a:rPr lang="en-US" baseline="30000" dirty="0" smtClean="0">
                  <a:ea typeface="Calibri"/>
                  <a:cs typeface="Calibri"/>
                </a:rPr>
                <a:t>2</a:t>
              </a:r>
              <a:r>
                <a:rPr lang="en-US" baseline="-25000" dirty="0" smtClean="0">
                  <a:ea typeface="Calibri"/>
                  <a:cs typeface="Calibri"/>
                </a:rPr>
                <a:t>a</a:t>
              </a:r>
              <a:r>
                <a:rPr lang="en-US" dirty="0" smtClean="0">
                  <a:ea typeface="Calibri"/>
                  <a:cs typeface="Calibri"/>
                </a:rPr>
                <a:t>+ σ</a:t>
              </a:r>
              <a:r>
                <a:rPr lang="en-US" baseline="30000" dirty="0" smtClean="0">
                  <a:ea typeface="Calibri"/>
                  <a:cs typeface="Calibri"/>
                </a:rPr>
                <a:t>2</a:t>
              </a:r>
              <a:r>
                <a:rPr lang="en-US" baseline="-25000" dirty="0" smtClean="0">
                  <a:ea typeface="Calibri"/>
                  <a:cs typeface="Calibri"/>
                </a:rPr>
                <a:t>pa</a:t>
              </a:r>
              <a:r>
                <a:rPr lang="en-US" dirty="0" smtClean="0">
                  <a:ea typeface="Calibri"/>
                  <a:cs typeface="Calibri"/>
                </a:rPr>
                <a:t>)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29200" y="5562600"/>
              <a:ext cx="1981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Repeatability (</a:t>
              </a:r>
              <a:r>
                <a:rPr lang="en-US" dirty="0" smtClean="0">
                  <a:ea typeface="Calibri"/>
                  <a:cs typeface="Calibri"/>
                </a:rPr>
                <a:t>σ</a:t>
              </a:r>
              <a:r>
                <a:rPr lang="en-US" baseline="30000" dirty="0" smtClean="0">
                  <a:ea typeface="Calibri"/>
                  <a:cs typeface="Calibri"/>
                </a:rPr>
                <a:t>2</a:t>
              </a:r>
              <a:r>
                <a:rPr lang="en-US" baseline="-25000" dirty="0" smtClean="0">
                  <a:ea typeface="Calibri"/>
                  <a:cs typeface="Calibri"/>
                </a:rPr>
                <a:t>e</a:t>
              </a:r>
              <a:r>
                <a:rPr lang="en-US" dirty="0" smtClean="0">
                  <a:ea typeface="Calibri"/>
                  <a:cs typeface="Calibri"/>
                </a:rPr>
                <a:t>)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29200" y="4343400"/>
              <a:ext cx="16002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Reproducibility</a:t>
              </a:r>
            </a:p>
            <a:p>
              <a:pPr algn="ctr"/>
              <a:r>
                <a:rPr lang="en-US" dirty="0" smtClean="0"/>
                <a:t>(</a:t>
              </a:r>
              <a:r>
                <a:rPr lang="en-US" dirty="0" smtClean="0">
                  <a:ea typeface="Calibri"/>
                  <a:cs typeface="Calibri"/>
                </a:rPr>
                <a:t>σ</a:t>
              </a:r>
              <a:r>
                <a:rPr lang="en-US" baseline="30000" dirty="0" smtClean="0">
                  <a:ea typeface="Calibri"/>
                  <a:cs typeface="Calibri"/>
                </a:rPr>
                <a:t>2</a:t>
              </a:r>
              <a:r>
                <a:rPr lang="en-US" baseline="-25000" dirty="0" smtClean="0">
                  <a:ea typeface="Calibri"/>
                  <a:cs typeface="Calibri"/>
                </a:rPr>
                <a:t>a</a:t>
              </a:r>
              <a:r>
                <a:rPr lang="en-US" dirty="0" smtClean="0">
                  <a:ea typeface="Calibri"/>
                  <a:cs typeface="Calibri"/>
                </a:rPr>
                <a:t>+ σ</a:t>
              </a:r>
              <a:r>
                <a:rPr lang="en-US" baseline="30000" dirty="0" smtClean="0">
                  <a:ea typeface="Calibri"/>
                  <a:cs typeface="Calibri"/>
                </a:rPr>
                <a:t>2</a:t>
              </a:r>
              <a:r>
                <a:rPr lang="en-US" baseline="-25000" dirty="0" smtClean="0">
                  <a:ea typeface="Calibri"/>
                  <a:cs typeface="Calibri"/>
                </a:rPr>
                <a:t>pa</a:t>
              </a:r>
              <a:r>
                <a:rPr lang="en-US" dirty="0" smtClean="0">
                  <a:ea typeface="Calibri"/>
                  <a:cs typeface="Calibri"/>
                </a:rPr>
                <a:t>)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239000" y="3962400"/>
              <a:ext cx="1600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Operator (</a:t>
              </a:r>
              <a:r>
                <a:rPr lang="en-US" dirty="0" smtClean="0">
                  <a:ea typeface="Calibri"/>
                  <a:cs typeface="Calibri"/>
                </a:rPr>
                <a:t>σ</a:t>
              </a:r>
              <a:r>
                <a:rPr lang="en-US" baseline="30000" dirty="0" smtClean="0">
                  <a:ea typeface="Calibri"/>
                  <a:cs typeface="Calibri"/>
                </a:rPr>
                <a:t>2</a:t>
              </a:r>
              <a:r>
                <a:rPr lang="en-US" baseline="-25000" dirty="0" smtClean="0">
                  <a:ea typeface="Calibri"/>
                  <a:cs typeface="Calibri"/>
                </a:rPr>
                <a:t>a</a:t>
              </a:r>
              <a:r>
                <a:rPr lang="en-US" dirty="0" smtClean="0">
                  <a:ea typeface="Calibri"/>
                  <a:cs typeface="Calibri"/>
                </a:rPr>
                <a:t>)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239000" y="4876800"/>
              <a:ext cx="15240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Operator</a:t>
              </a:r>
            </a:p>
            <a:p>
              <a:pPr algn="ctr"/>
              <a:r>
                <a:rPr lang="en-US" dirty="0" smtClean="0"/>
                <a:t>X Part (</a:t>
              </a:r>
              <a:r>
                <a:rPr lang="en-US" dirty="0" smtClean="0">
                  <a:ea typeface="Calibri"/>
                  <a:cs typeface="Calibri"/>
                </a:rPr>
                <a:t>σ</a:t>
              </a:r>
              <a:r>
                <a:rPr lang="en-US" baseline="30000" dirty="0" smtClean="0">
                  <a:ea typeface="Calibri"/>
                  <a:cs typeface="Calibri"/>
                </a:rPr>
                <a:t>2</a:t>
              </a:r>
              <a:r>
                <a:rPr lang="en-US" baseline="-25000" dirty="0" smtClean="0">
                  <a:ea typeface="Calibri"/>
                  <a:cs typeface="Calibri"/>
                </a:rPr>
                <a:t>pa</a:t>
              </a:r>
              <a:r>
                <a:rPr lang="en-US" dirty="0" smtClean="0">
                  <a:ea typeface="Calibri"/>
                  <a:cs typeface="Calibri"/>
                </a:rPr>
                <a:t>)</a:t>
              </a:r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286000" y="3657600"/>
              <a:ext cx="0" cy="1600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724400" y="4724400"/>
              <a:ext cx="0" cy="1143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934200" y="4267200"/>
              <a:ext cx="0" cy="838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286000" y="5257800"/>
              <a:ext cx="304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286000" y="3657600"/>
              <a:ext cx="304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981200" y="4648200"/>
              <a:ext cx="304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419600" y="5257800"/>
              <a:ext cx="304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724400" y="4724400"/>
              <a:ext cx="304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724400" y="5867400"/>
              <a:ext cx="304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6629400" y="4724400"/>
              <a:ext cx="304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6934200" y="4267200"/>
              <a:ext cx="304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6934200" y="5105400"/>
              <a:ext cx="304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4724400" y="3810000"/>
            <a:ext cx="2524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Components of Variation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29" name="Straight Arrow Connector 28"/>
          <p:cNvCxnSpPr>
            <a:stCxn id="27" idx="0"/>
          </p:cNvCxnSpPr>
          <p:nvPr/>
        </p:nvCxnSpPr>
        <p:spPr>
          <a:xfrm flipV="1">
            <a:off x="5986412" y="3124200"/>
            <a:ext cx="1252588" cy="6858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Gage R&amp;R Study Design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Considerations</a:t>
            </a:r>
          </a:p>
          <a:p>
            <a:pPr lvl="1"/>
            <a:r>
              <a:rPr lang="en-US" dirty="0" smtClean="0"/>
              <a:t>Could not find sample size calculation methods but the general recommendations for a Gage R&amp;R study are (AIAG standards):</a:t>
            </a:r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Operators/Appraisers</a:t>
            </a:r>
          </a:p>
          <a:p>
            <a:pPr lvl="2"/>
            <a:r>
              <a:rPr lang="en-US" dirty="0" smtClean="0"/>
              <a:t>3</a:t>
            </a:r>
          </a:p>
          <a:p>
            <a:pPr lvl="1"/>
            <a:r>
              <a:rPr lang="en-US" dirty="0" smtClean="0"/>
              <a:t>Parts</a:t>
            </a:r>
          </a:p>
          <a:p>
            <a:pPr lvl="2"/>
            <a:r>
              <a:rPr lang="en-US" dirty="0" smtClean="0"/>
              <a:t>10 parts  (or 5 to 25)</a:t>
            </a:r>
          </a:p>
          <a:p>
            <a:pPr lvl="2"/>
            <a:r>
              <a:rPr lang="en-US" dirty="0" smtClean="0"/>
              <a:t>spanning the range of tolerance </a:t>
            </a:r>
          </a:p>
          <a:p>
            <a:pPr lvl="1"/>
            <a:r>
              <a:rPr lang="en-US" dirty="0" smtClean="0"/>
              <a:t>Trials (replication)</a:t>
            </a:r>
          </a:p>
          <a:p>
            <a:pPr lvl="2"/>
            <a:r>
              <a:rPr lang="en-US" dirty="0" smtClean="0"/>
              <a:t>2 (or 3)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Seedling Gage R&amp;R Study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5 operators</a:t>
            </a:r>
          </a:p>
          <a:p>
            <a:r>
              <a:rPr lang="en-US" dirty="0" smtClean="0"/>
              <a:t>5 trees (parts)</a:t>
            </a:r>
          </a:p>
          <a:p>
            <a:r>
              <a:rPr lang="en-US" dirty="0" smtClean="0"/>
              <a:t>3 trials (measurements)</a:t>
            </a:r>
          </a:p>
          <a:p>
            <a:pPr lvl="1"/>
            <a:r>
              <a:rPr lang="en-US" dirty="0" smtClean="0"/>
              <a:t>morning, noon and afternoon</a:t>
            </a:r>
          </a:p>
          <a:p>
            <a:pPr lvl="1"/>
            <a:r>
              <a:rPr lang="en-US" dirty="0" smtClean="0"/>
              <a:t>Independently (turned in sheet after each measurement</a:t>
            </a:r>
          </a:p>
          <a:p>
            <a:pPr lvl="1"/>
            <a:r>
              <a:rPr lang="en-US" dirty="0" smtClean="0"/>
              <a:t>Caliper at 15 cm from ground line to nearest 0.1 mm</a:t>
            </a:r>
          </a:p>
          <a:p>
            <a:pPr lvl="1"/>
            <a:r>
              <a:rPr lang="en-US" dirty="0" smtClean="0"/>
              <a:t>Height from ground line to nearest 0.1 cm</a:t>
            </a:r>
          </a:p>
          <a:p>
            <a:pPr lvl="1"/>
            <a:r>
              <a:rPr lang="en-US" dirty="0" smtClean="0"/>
              <a:t>All used same equipment</a:t>
            </a:r>
          </a:p>
          <a:p>
            <a:pPr lvl="1"/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25697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826"/>
                <a:gridCol w="681228"/>
                <a:gridCol w="809308"/>
                <a:gridCol w="809308"/>
                <a:gridCol w="8093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Appraiser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Trial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Trial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Trial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6/05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0745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6/06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0715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6/06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0850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6/07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6/13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0715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1415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86400" y="4038600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5 Assessors</a:t>
            </a:r>
          </a:p>
          <a:p>
            <a:r>
              <a:rPr lang="en-US" dirty="0" smtClean="0"/>
              <a:t>  3 Measurements</a:t>
            </a:r>
          </a:p>
          <a:p>
            <a:r>
              <a:rPr lang="en-US" dirty="0" smtClean="0"/>
              <a:t>  5 Parts (trees)</a:t>
            </a:r>
          </a:p>
          <a:p>
            <a:r>
              <a:rPr lang="en-US" dirty="0" smtClean="0"/>
              <a:t>75 Total (measurements)</a:t>
            </a:r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410200" y="5410200"/>
            <a:ext cx="3306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Since this is an example, I ignore time/days</a:t>
            </a:r>
          </a:p>
          <a:p>
            <a:r>
              <a:rPr lang="en-US" sz="1400" i="1" dirty="0" smtClean="0"/>
              <a:t> for this analysis (growth?).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Seedling Measurements</a:t>
            </a:r>
            <a:br>
              <a:rPr lang="en-US" dirty="0" smtClean="0"/>
            </a:br>
            <a:r>
              <a:rPr lang="en-US" dirty="0" smtClean="0"/>
              <a:t>(everyone used the same equipment)</a:t>
            </a:r>
            <a:endParaRPr lang="en-US" dirty="0"/>
          </a:p>
        </p:txBody>
      </p:sp>
      <p:pic>
        <p:nvPicPr>
          <p:cNvPr id="2050" name="Picture 2" descr="C:\Work\WorkP\WEYPics\June162013\Captured 2013-06-06 00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C:\Work\WorkP\WEYPics\June162013\Captured 2013-06-14 00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5660" b="3957"/>
          <a:stretch>
            <a:fillRect/>
          </a:stretch>
        </p:blipFill>
        <p:spPr bwMode="auto">
          <a:xfrm>
            <a:off x="4677204" y="2348706"/>
            <a:ext cx="4009596" cy="3061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Seedling Caliper Measurements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8376" y="1600200"/>
            <a:ext cx="63872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0" y="2181761"/>
            <a:ext cx="27996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 “Blunders” (arbitrarily </a:t>
            </a:r>
          </a:p>
          <a:p>
            <a:r>
              <a:rPr lang="en-US" sz="1600" dirty="0" smtClean="0"/>
              <a:t>defined ±3 standard deviations </a:t>
            </a:r>
          </a:p>
          <a:p>
            <a:r>
              <a:rPr lang="en-US" sz="1600" dirty="0" smtClean="0"/>
              <a:t>from the mean for that tree) </a:t>
            </a:r>
          </a:p>
          <a:p>
            <a:r>
              <a:rPr lang="en-US" sz="1600" dirty="0" smtClean="0"/>
              <a:t>for a 2.7% error rate.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029200" y="2971800"/>
            <a:ext cx="2286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867400" y="5029200"/>
            <a:ext cx="2286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743200" y="2590800"/>
            <a:ext cx="228600" cy="762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Systems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process of taking measurements which could include:</a:t>
            </a:r>
          </a:p>
          <a:p>
            <a:pPr lvl="1"/>
            <a:r>
              <a:rPr lang="en-US" dirty="0" smtClean="0"/>
              <a:t>Parts being measured (trees)</a:t>
            </a:r>
          </a:p>
          <a:p>
            <a:pPr lvl="1"/>
            <a:r>
              <a:rPr lang="en-US" dirty="0" smtClean="0"/>
              <a:t>Instruments or equipment (Caliper, D-tape)</a:t>
            </a:r>
          </a:p>
          <a:p>
            <a:pPr lvl="1"/>
            <a:r>
              <a:rPr lang="en-US" dirty="0" smtClean="0"/>
              <a:t>Procedures (definition of DBH)</a:t>
            </a:r>
          </a:p>
          <a:p>
            <a:pPr lvl="1"/>
            <a:r>
              <a:rPr lang="en-US" dirty="0" smtClean="0"/>
              <a:t>Hardware and software (data recorders or paper)</a:t>
            </a:r>
          </a:p>
          <a:p>
            <a:pPr lvl="1"/>
            <a:r>
              <a:rPr lang="en-US" dirty="0" smtClean="0"/>
              <a:t>Conditions (weather)</a:t>
            </a:r>
          </a:p>
          <a:p>
            <a:pPr lvl="1"/>
            <a:r>
              <a:rPr lang="en-US" dirty="0" smtClean="0"/>
              <a:t>People</a:t>
            </a:r>
          </a:p>
          <a:p>
            <a:r>
              <a:rPr lang="en-US" dirty="0" smtClean="0"/>
              <a:t>All of these can cause variability and errors in a measurement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Seedling Caliper Measurements (mm)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353980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55"/>
                <a:gridCol w="717868"/>
                <a:gridCol w="589280"/>
                <a:gridCol w="619443"/>
                <a:gridCol w="6524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Assessor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Min.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Max.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12.74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3.36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18.0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11.83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3.18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17.2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11.82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16.7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12.26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3.71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17.4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12.93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3.05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17.6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650"/>
                <a:gridCol w="1009650"/>
                <a:gridCol w="1009650"/>
                <a:gridCol w="10096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Source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P-value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3.90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0.0101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Operator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175.10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&lt;0.0001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OxP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0.5403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Error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1.05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" y="4343400"/>
            <a:ext cx="18739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5 Assessors</a:t>
            </a:r>
          </a:p>
          <a:p>
            <a:r>
              <a:rPr lang="en-US" dirty="0" smtClean="0"/>
              <a:t>  3 Measurements</a:t>
            </a:r>
          </a:p>
          <a:p>
            <a:r>
              <a:rPr lang="en-US" dirty="0" smtClean="0"/>
              <a:t>  5 Parts (trees)</a:t>
            </a:r>
          </a:p>
          <a:p>
            <a:r>
              <a:rPr lang="en-US" dirty="0" smtClean="0"/>
              <a:t>75 Total</a:t>
            </a:r>
          </a:p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429592" y="4495800"/>
            <a:ext cx="22881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Assume (for example):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Tolerance = ± 0.1 mm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and alpha = 0.05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 R can do this analysis!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library(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qualityTools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# create an object with the study design and data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design =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gageRRDesign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(Operators=5, Parts=5, Measurements=3, randomize=FALSE)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temp &lt;-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dataD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[order(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dataD$trial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dataD$part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dataD$operator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), ]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response(design) &lt;-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temp$data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# do the analysis and output the results</a:t>
            </a:r>
          </a:p>
          <a:p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gdo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gageRR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(design, method="crossed", sigma=6, alpha=0.05, tolerance=0.10)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summary(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gdo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plot(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gdo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cs typeface="Courier New" pitchFamily="49" charset="0"/>
              </a:rPr>
              <a:t>Also libraries </a:t>
            </a:r>
            <a:r>
              <a:rPr lang="en-US" sz="1600" dirty="0" err="1" smtClean="0">
                <a:cs typeface="Courier New" pitchFamily="49" charset="0"/>
              </a:rPr>
              <a:t>SixSigma</a:t>
            </a:r>
            <a:r>
              <a:rPr lang="en-US" sz="1600" dirty="0" smtClean="0">
                <a:cs typeface="Courier New" pitchFamily="49" charset="0"/>
              </a:rPr>
              <a:t> and </a:t>
            </a:r>
            <a:r>
              <a:rPr lang="en-US" sz="1600" dirty="0" err="1" smtClean="0">
                <a:cs typeface="Courier New" pitchFamily="49" charset="0"/>
              </a:rPr>
              <a:t>qcc</a:t>
            </a:r>
            <a:endParaRPr lang="en-US" sz="1600" dirty="0"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Seedling Caliper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397675"/>
            <a:ext cx="8458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VarComp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VarComp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Stdev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StudyVar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StudyVar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P/T Ratio 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       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Contrib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Contrib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totalRR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1.226     0.0956     1.107     6.64      0.309      66.4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repeatability     1.035     0.0807     1.017     6.10      0.284      61.0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reproducibility   0.191     0.0149     0.437     2.62      0.122      26.2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Operator        0.191     0.0149     0.437     2.62      0.122      26.2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Operator:Part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0.000     0.0000     0.000     0.00      0.000       0.0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Part to Part      11.605     0.9044     3.407    20.44      0.951     204.4</a:t>
            </a:r>
          </a:p>
          <a:p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totalVar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12.831     1.0000     3.582    21.49      1.000     214.9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9600" y="3505200"/>
            <a:ext cx="8001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B050"/>
                </a:solidFill>
              </a:rPr>
              <a:t>VarComp</a:t>
            </a:r>
            <a:r>
              <a:rPr lang="en-US" sz="1600" dirty="0" smtClean="0"/>
              <a:t> -- amount of variation that each source of measurement error and part-to-part differences contribute to the total variation</a:t>
            </a:r>
          </a:p>
          <a:p>
            <a:r>
              <a:rPr lang="en-US" sz="1600" dirty="0" err="1" smtClean="0">
                <a:solidFill>
                  <a:srgbClr val="00B050"/>
                </a:solidFill>
              </a:rPr>
              <a:t>VarComp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Contrib</a:t>
            </a:r>
            <a:r>
              <a:rPr lang="en-US" sz="1600" dirty="0" smtClean="0"/>
              <a:t> -- </a:t>
            </a:r>
            <a:r>
              <a:rPr lang="en-US" sz="1600" dirty="0" err="1" smtClean="0"/>
              <a:t>VarComp</a:t>
            </a:r>
            <a:r>
              <a:rPr lang="en-US" sz="1600" dirty="0" smtClean="0"/>
              <a:t> as a proportion of total variation</a:t>
            </a:r>
          </a:p>
          <a:p>
            <a:r>
              <a:rPr lang="en-US" sz="1600" dirty="0" err="1" smtClean="0">
                <a:solidFill>
                  <a:srgbClr val="00B050"/>
                </a:solidFill>
              </a:rPr>
              <a:t>Stdev</a:t>
            </a:r>
            <a:r>
              <a:rPr lang="en-US" sz="1600" dirty="0" smtClean="0"/>
              <a:t> -- square root of the </a:t>
            </a:r>
            <a:r>
              <a:rPr lang="en-US" sz="1600" dirty="0" err="1" smtClean="0"/>
              <a:t>VarComp</a:t>
            </a:r>
            <a:r>
              <a:rPr lang="en-US" sz="1600" dirty="0" smtClean="0"/>
              <a:t> (same units as part and tolerance)</a:t>
            </a:r>
          </a:p>
          <a:p>
            <a:r>
              <a:rPr lang="en-US" sz="1600" dirty="0" err="1" smtClean="0">
                <a:solidFill>
                  <a:srgbClr val="00B050"/>
                </a:solidFill>
              </a:rPr>
              <a:t>StudyVar</a:t>
            </a:r>
            <a:r>
              <a:rPr lang="en-US" sz="1600" dirty="0" smtClean="0"/>
              <a:t> -- 6*</a:t>
            </a:r>
            <a:r>
              <a:rPr lang="en-US" sz="1600" dirty="0" err="1" smtClean="0"/>
              <a:t>StdDev</a:t>
            </a:r>
            <a:endParaRPr lang="en-US" sz="1600" dirty="0" smtClean="0"/>
          </a:p>
          <a:p>
            <a:pPr lvl="1"/>
            <a:r>
              <a:rPr lang="en-US" sz="1600" dirty="0" smtClean="0"/>
              <a:t>Typically process variation is defined as 6*</a:t>
            </a:r>
            <a:r>
              <a:rPr lang="en-US" sz="1600" dirty="0" err="1" smtClean="0"/>
              <a:t>StdDev</a:t>
            </a:r>
            <a:r>
              <a:rPr lang="en-US" sz="1600" dirty="0" smtClean="0"/>
              <a:t> and for a normal population that means approx. 99.73% of the data fall with in 6 SDs (±3 SDs from the mean), for 99% the data fall within 5.15 SDs (±2.575 SDs from the mean)</a:t>
            </a:r>
          </a:p>
          <a:p>
            <a:r>
              <a:rPr lang="en-US" sz="1600" dirty="0" err="1" smtClean="0">
                <a:solidFill>
                  <a:srgbClr val="00B050"/>
                </a:solidFill>
              </a:rPr>
              <a:t>StudyVar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err="1" smtClean="0">
                <a:solidFill>
                  <a:srgbClr val="00B050"/>
                </a:solidFill>
              </a:rPr>
              <a:t>Contrib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smtClean="0"/>
              <a:t>-- square root of </a:t>
            </a:r>
            <a:r>
              <a:rPr lang="en-US" sz="1600" dirty="0" err="1" smtClean="0"/>
              <a:t>StudyVar</a:t>
            </a:r>
            <a:r>
              <a:rPr lang="en-US" sz="1600" dirty="0" smtClean="0"/>
              <a:t> (best metric if interested in reducing part-to-part variation)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P/T Ratio </a:t>
            </a:r>
            <a:r>
              <a:rPr lang="en-US" sz="1600" dirty="0" smtClean="0"/>
              <a:t>-- Precision/Tolerance Ratio (best metric if parts are evaluated relative to a specification)</a:t>
            </a:r>
          </a:p>
        </p:txBody>
      </p:sp>
      <p:sp>
        <p:nvSpPr>
          <p:cNvPr id="5" name="Rectangle 4"/>
          <p:cNvSpPr/>
          <p:nvPr/>
        </p:nvSpPr>
        <p:spPr>
          <a:xfrm>
            <a:off x="7201302" y="3244334"/>
            <a:ext cx="17902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tolerance is ± 0.1 mm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Precision/Tolerance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Measurement system precision is defined by the Precision/Tolerance (P/T) Ratio</a:t>
            </a:r>
          </a:p>
          <a:p>
            <a:pPr lvl="1"/>
            <a:r>
              <a:rPr lang="en-US" dirty="0" smtClean="0"/>
              <a:t>P/T Ratio = 6*</a:t>
            </a:r>
            <a:r>
              <a:rPr lang="el-GR" dirty="0" smtClean="0"/>
              <a:t>σ</a:t>
            </a:r>
            <a:r>
              <a:rPr lang="en-US" baseline="-25000" dirty="0" smtClean="0"/>
              <a:t>R&amp;R</a:t>
            </a:r>
            <a:r>
              <a:rPr lang="en-US" dirty="0" smtClean="0"/>
              <a:t>/(upper-lower spec limit)</a:t>
            </a:r>
            <a:endParaRPr lang="en-US" sz="3200" dirty="0" smtClean="0"/>
          </a:p>
          <a:p>
            <a:r>
              <a:rPr lang="en-US" dirty="0" smtClean="0"/>
              <a:t>Best metric if parts are evaluated relative to a specification</a:t>
            </a:r>
          </a:p>
          <a:p>
            <a:r>
              <a:rPr lang="en-US" dirty="0" smtClean="0"/>
              <a:t>Rule of Thumb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733800" y="4038600"/>
          <a:ext cx="4572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P/T 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P/T &lt; 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Accept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10%</a:t>
                      </a:r>
                      <a:r>
                        <a:rPr lang="en-US" baseline="0" dirty="0" smtClean="0"/>
                        <a:t> &lt; P/T &lt; 30%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Marginal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P/T</a:t>
                      </a:r>
                      <a:r>
                        <a:rPr lang="en-US" baseline="0" dirty="0" smtClean="0"/>
                        <a:t> &gt; 30%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Fail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Seedling Caliper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397675"/>
            <a:ext cx="8458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VarComp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VarComp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Stdev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StudyVar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StudyVar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P/T Ratio 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       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Contrib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Contrib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totalRR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1.226     0.0956     1.107     6.64      0.309      </a:t>
            </a:r>
            <a:r>
              <a:rPr lang="en-US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66.4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*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repeatability     1.035     0.0807     1.017     6.10      0.284      61.0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reproducibility   0.191     0.0149     0.437     2.62      0.122      26.2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Operator        0.191     0.0149     0.437     2.62      0.122      26.2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Operator:Part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0.000     0.0000     0.000     0.00      0.000       0.0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Part to Part      11.605     0.9044     3.407    20.44      0.951     204.4</a:t>
            </a:r>
          </a:p>
          <a:p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totalVar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12.831     1.0000     3.582    21.49      1.000     214.9</a:t>
            </a:r>
          </a:p>
        </p:txBody>
      </p:sp>
      <p:grpSp>
        <p:nvGrpSpPr>
          <p:cNvPr id="3" name="Group 4"/>
          <p:cNvGrpSpPr/>
          <p:nvPr/>
        </p:nvGrpSpPr>
        <p:grpSpPr>
          <a:xfrm>
            <a:off x="914400" y="3657600"/>
            <a:ext cx="7391400" cy="2667000"/>
            <a:chOff x="914400" y="3429000"/>
            <a:chExt cx="7391400" cy="2667000"/>
          </a:xfrm>
        </p:grpSpPr>
        <p:sp>
          <p:nvSpPr>
            <p:cNvPr id="6" name="Rectangle 5"/>
            <p:cNvSpPr/>
            <p:nvPr/>
          </p:nvSpPr>
          <p:spPr>
            <a:xfrm>
              <a:off x="914400" y="4191000"/>
              <a:ext cx="10668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Total</a:t>
              </a:r>
            </a:p>
            <a:p>
              <a:pPr algn="ctr"/>
              <a:r>
                <a:rPr lang="en-US" dirty="0" smtClean="0"/>
                <a:t>Variation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90800" y="3429000"/>
              <a:ext cx="16764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Part-to-Part</a:t>
              </a:r>
            </a:p>
            <a:p>
              <a:pPr algn="ctr"/>
              <a:r>
                <a:rPr lang="en-US" dirty="0" smtClean="0"/>
                <a:t>(90.4%) 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90800" y="4953000"/>
              <a:ext cx="1828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Measurement </a:t>
              </a:r>
            </a:p>
            <a:p>
              <a:pPr algn="ctr"/>
              <a:r>
                <a:rPr lang="en-US" dirty="0" smtClean="0"/>
                <a:t>System</a:t>
              </a:r>
            </a:p>
            <a:p>
              <a:pPr algn="ctr"/>
              <a:r>
                <a:rPr lang="en-US" dirty="0" smtClean="0"/>
                <a:t>(9.6%)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29200" y="5410200"/>
              <a:ext cx="16002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Repeatability</a:t>
              </a:r>
            </a:p>
            <a:p>
              <a:pPr algn="ctr"/>
              <a:r>
                <a:rPr lang="en-US" dirty="0" smtClean="0"/>
                <a:t>(8.1%)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29200" y="4267200"/>
              <a:ext cx="16002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Reproducibility</a:t>
              </a:r>
            </a:p>
            <a:p>
              <a:pPr algn="ctr"/>
              <a:r>
                <a:rPr lang="en-US" dirty="0" smtClean="0"/>
                <a:t>(1.5%)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239000" y="3886200"/>
              <a:ext cx="10668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Operator</a:t>
              </a:r>
            </a:p>
            <a:p>
              <a:pPr algn="ctr"/>
              <a:r>
                <a:rPr lang="en-US" dirty="0" smtClean="0"/>
                <a:t>(1.5%)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239000" y="4876800"/>
              <a:ext cx="1066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Operator</a:t>
              </a:r>
            </a:p>
            <a:p>
              <a:pPr algn="ctr"/>
              <a:r>
                <a:rPr lang="en-US" dirty="0" smtClean="0"/>
                <a:t>X Part</a:t>
              </a:r>
            </a:p>
            <a:p>
              <a:pPr algn="ctr"/>
              <a:r>
                <a:rPr lang="en-US" dirty="0" smtClean="0"/>
                <a:t>(0.0%)</a:t>
              </a:r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286000" y="3657600"/>
              <a:ext cx="0" cy="1600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724400" y="4724400"/>
              <a:ext cx="0" cy="1143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934200" y="4267200"/>
              <a:ext cx="0" cy="838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286000" y="5257800"/>
              <a:ext cx="304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286000" y="3657600"/>
              <a:ext cx="304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981200" y="4648200"/>
              <a:ext cx="304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419600" y="5257800"/>
              <a:ext cx="304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4724400" y="4724400"/>
              <a:ext cx="304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724400" y="5867400"/>
              <a:ext cx="304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629400" y="4724400"/>
              <a:ext cx="304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934200" y="4267200"/>
              <a:ext cx="304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6934200" y="5105400"/>
              <a:ext cx="304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4953000" y="3505200"/>
            <a:ext cx="3787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</a:t>
            </a:r>
            <a:r>
              <a:rPr lang="en-US" sz="1400" dirty="0" smtClean="0">
                <a:solidFill>
                  <a:srgbClr val="FF0000"/>
                </a:solidFill>
              </a:rPr>
              <a:t>If set tolerance to ± 1.0 mm and P/T ratio = 6.64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Seedling Caliper Measurements</a:t>
            </a:r>
            <a:br>
              <a:rPr lang="en-US" dirty="0" smtClean="0"/>
            </a:br>
            <a:r>
              <a:rPr lang="en-US" sz="2700" dirty="0" smtClean="0"/>
              <a:t>tolerance = 0.1 mm and alpha = 0.05</a:t>
            </a:r>
            <a:endParaRPr lang="en-US" sz="27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8376" y="1600200"/>
            <a:ext cx="63872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Seedling Caliper Measurements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Measurement by operator</a:t>
            </a:r>
          </a:p>
          <a:p>
            <a:pPr lvl="1"/>
            <a:r>
              <a:rPr lang="en-US" sz="2200" dirty="0" smtClean="0"/>
              <a:t>Should be parallel to x axis (or operators are measuring the parts differently on average)</a:t>
            </a:r>
          </a:p>
          <a:p>
            <a:pPr lvl="1"/>
            <a:r>
              <a:rPr lang="en-US" sz="2200" dirty="0" smtClean="0"/>
              <a:t>The spread should be about the same (operators are measuring parts consistently, similar variation, on average)</a:t>
            </a:r>
          </a:p>
          <a:p>
            <a:r>
              <a:rPr lang="en-US" dirty="0" smtClean="0"/>
              <a:t>Measurement by part (tree)</a:t>
            </a:r>
          </a:p>
          <a:p>
            <a:pPr lvl="1"/>
            <a:r>
              <a:rPr lang="en-US" sz="2200" dirty="0" smtClean="0"/>
              <a:t>The spread should be about the same (operators are measuring parts consistently)</a:t>
            </a:r>
          </a:p>
          <a:p>
            <a:pPr lvl="1"/>
            <a:r>
              <a:rPr lang="en-US" sz="2200" dirty="0" smtClean="0"/>
              <a:t>Which on did they have the most trouble with?</a:t>
            </a:r>
          </a:p>
          <a:p>
            <a:endParaRPr lang="en-US" dirty="0"/>
          </a:p>
        </p:txBody>
      </p:sp>
      <p:grpSp>
        <p:nvGrpSpPr>
          <p:cNvPr id="16" name="Content Placeholder 15"/>
          <p:cNvGrpSpPr>
            <a:grpSpLocks noGrp="1"/>
          </p:cNvGrpSpPr>
          <p:nvPr>
            <p:ph sz="half" idx="2"/>
          </p:nvPr>
        </p:nvGrpSpPr>
        <p:grpSpPr>
          <a:xfrm>
            <a:off x="4648200" y="1600200"/>
            <a:ext cx="4038600" cy="4525963"/>
            <a:chOff x="4648200" y="1676400"/>
            <a:chExt cx="4191000" cy="3934543"/>
          </a:xfrm>
        </p:grpSpPr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24400" y="1676400"/>
              <a:ext cx="4038600" cy="1927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8200" y="3657600"/>
              <a:ext cx="4191000" cy="1953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Seedling Caliper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Interaction Plot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2133600"/>
          <a:ext cx="403860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2362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Pattern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Indicates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Line virtually identical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Operators are measuring the parts similarly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One line consistently</a:t>
                      </a:r>
                      <a:r>
                        <a:rPr lang="en-US" baseline="0" dirty="0" smtClean="0"/>
                        <a:t> higher or lower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 operator is measuring parts consistently</a:t>
                      </a:r>
                      <a:r>
                        <a:rPr lang="en-US" baseline="0" dirty="0" smtClean="0"/>
                        <a:t> different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Lines not parallel (cross)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 operators ability  to measure the part depends on the part being measured (operator X part</a:t>
                      </a:r>
                      <a:r>
                        <a:rPr lang="en-US" baseline="0" dirty="0" smtClean="0"/>
                        <a:t> interaction)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880493"/>
            <a:ext cx="4038600" cy="196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Seedling Caliper Measurements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Xbar</a:t>
            </a:r>
            <a:r>
              <a:rPr lang="en-US" dirty="0" smtClean="0"/>
              <a:t> </a:t>
            </a:r>
            <a:r>
              <a:rPr lang="en-US" dirty="0" smtClean="0"/>
              <a:t>chart </a:t>
            </a:r>
            <a:r>
              <a:rPr lang="en-US" sz="2300" dirty="0" smtClean="0"/>
              <a:t>(part-to-part variation)</a:t>
            </a:r>
            <a:endParaRPr lang="en-US" dirty="0" smtClean="0"/>
          </a:p>
          <a:p>
            <a:pPr lvl="1"/>
            <a:r>
              <a:rPr lang="en-US" dirty="0" smtClean="0"/>
              <a:t>If many of the points are above or below the control limits it indicates the part-to-part variation is larger than the instrument variation (lack of control)</a:t>
            </a:r>
          </a:p>
          <a:p>
            <a:r>
              <a:rPr lang="en-US" dirty="0" smtClean="0"/>
              <a:t>R-chart </a:t>
            </a:r>
            <a:r>
              <a:rPr lang="en-US" dirty="0" smtClean="0"/>
              <a:t> </a:t>
            </a:r>
            <a:r>
              <a:rPr lang="en-US" sz="2300" dirty="0" smtClean="0"/>
              <a:t>(operator consistency)</a:t>
            </a:r>
            <a:endParaRPr lang="en-US" dirty="0" smtClean="0"/>
          </a:p>
          <a:p>
            <a:pPr lvl="1"/>
            <a:r>
              <a:rPr lang="en-US" dirty="0" smtClean="0"/>
              <a:t>If any points fall above the UCL the operator is not consistently measuring the parts.</a:t>
            </a:r>
          </a:p>
          <a:p>
            <a:pPr lvl="1"/>
            <a:r>
              <a:rPr lang="en-US" dirty="0" smtClean="0"/>
              <a:t>UCL takes into account the number of times operator measured the part (want small range)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83416"/>
            <a:ext cx="4038600" cy="370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86400" y="1295400"/>
            <a:ext cx="2057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tolerance = 0.1 mm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and alpha = 0.05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Seeding Height Measurements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8376" y="1600200"/>
            <a:ext cx="63872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5029200" y="5486400"/>
            <a:ext cx="2286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0" y="2181761"/>
            <a:ext cx="27996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 “Blunder” (arbitrarily </a:t>
            </a:r>
          </a:p>
          <a:p>
            <a:r>
              <a:rPr lang="en-US" sz="1600" dirty="0" smtClean="0"/>
              <a:t>defined ±3 standard deviations </a:t>
            </a:r>
          </a:p>
          <a:p>
            <a:r>
              <a:rPr lang="en-US" sz="1600" dirty="0" smtClean="0"/>
              <a:t>from the mean for that tree) </a:t>
            </a:r>
          </a:p>
          <a:p>
            <a:r>
              <a:rPr lang="en-US" sz="1600" dirty="0" smtClean="0"/>
              <a:t>for a 1.3% error rate.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4724400"/>
            <a:ext cx="1597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Possible growth?</a:t>
            </a: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943600" y="4419600"/>
            <a:ext cx="1295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Systems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Requirements for a “good” Measurement System</a:t>
            </a:r>
          </a:p>
          <a:p>
            <a:pPr lvl="1"/>
            <a:r>
              <a:rPr lang="en-US" dirty="0" smtClean="0"/>
              <a:t>stability over time (no drift)</a:t>
            </a:r>
          </a:p>
          <a:p>
            <a:pPr lvl="1"/>
            <a:r>
              <a:rPr lang="en-US" dirty="0" smtClean="0"/>
              <a:t>the variability is small compared to the specified limits (tolerance)</a:t>
            </a:r>
          </a:p>
          <a:p>
            <a:pPr lvl="1"/>
            <a:r>
              <a:rPr lang="en-US" dirty="0" smtClean="0"/>
              <a:t>the variability is small compared to the process variability</a:t>
            </a:r>
          </a:p>
          <a:p>
            <a:pPr lvl="1"/>
            <a:r>
              <a:rPr lang="en-US" dirty="0" smtClean="0"/>
              <a:t>Resolution of an instrument is small relative to either the specified tolerance or the process variation </a:t>
            </a:r>
          </a:p>
          <a:p>
            <a:pPr lvl="2"/>
            <a:r>
              <a:rPr lang="en-US" dirty="0" smtClean="0"/>
              <a:t>A rule of thumb is that it should be 1/10 of smaller of the tolerance or variation (manufacturing)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Seedling Height Measurements (cm)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36830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55"/>
                <a:gridCol w="717868"/>
                <a:gridCol w="692468"/>
                <a:gridCol w="619443"/>
                <a:gridCol w="6924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Assessor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Min.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Max.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92.28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17.06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68.9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112.0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94.14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17.71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70.6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114.9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93.23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17.55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67.7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114.3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93.57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61.0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116.0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95.87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18.68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71.0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117.0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650"/>
                <a:gridCol w="1009650"/>
                <a:gridCol w="1009650"/>
                <a:gridCol w="10096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Source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P-value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&lt;0.0001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Operator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5674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&lt;0.0001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OxP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0.015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Error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" y="4343400"/>
            <a:ext cx="18739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5 Assessors</a:t>
            </a:r>
          </a:p>
          <a:p>
            <a:r>
              <a:rPr lang="en-US" dirty="0" smtClean="0"/>
              <a:t>  3 Measurements</a:t>
            </a:r>
          </a:p>
          <a:p>
            <a:r>
              <a:rPr lang="en-US" dirty="0" smtClean="0"/>
              <a:t>  5 Parts (trees)</a:t>
            </a:r>
          </a:p>
          <a:p>
            <a:r>
              <a:rPr lang="en-US" dirty="0" smtClean="0"/>
              <a:t>75 Total</a:t>
            </a:r>
          </a:p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429592" y="4495800"/>
            <a:ext cx="22881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Assume (for example):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Tolerance = ± 0.1 cm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and alpha = 0.05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47800" y="3429000"/>
            <a:ext cx="685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09800" y="3852446"/>
            <a:ext cx="1597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Possible growth?</a:t>
            </a:r>
            <a:endParaRPr lang="en-US" sz="1600" dirty="0"/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 flipV="1">
            <a:off x="1828800" y="3810000"/>
            <a:ext cx="381000" cy="2117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Seedling Height Measurement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397675"/>
            <a:ext cx="8458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VarComp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VarComp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Stdev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StudyVar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StudyVar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P/T Ratio 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      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Contrib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Contrib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totalRR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3.639   0.00953    1.908    11.45    0.0976    114.5*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repeatability      1.477   0.00387    1.215     7.29    0.0622     72.9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reproducibility    2.161   0.00566    1.470     8.82    0.0752     88.2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Operator         1.546   0.00405    1.244     7.46    0.0636     74.6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Operator:Part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0.615   0.00161    0.784     4.71    0.0401     47.1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Part to Part      378.058   0.99047   19.444   116.66    0.9952   1166.6</a:t>
            </a:r>
          </a:p>
          <a:p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totalVar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381.697   1.00000   19.537   117.22    1.0000   1172.2</a:t>
            </a:r>
          </a:p>
        </p:txBody>
      </p:sp>
      <p:grpSp>
        <p:nvGrpSpPr>
          <p:cNvPr id="3" name="Group 4"/>
          <p:cNvGrpSpPr/>
          <p:nvPr/>
        </p:nvGrpSpPr>
        <p:grpSpPr>
          <a:xfrm>
            <a:off x="914400" y="3657600"/>
            <a:ext cx="7391400" cy="2667000"/>
            <a:chOff x="914400" y="3429000"/>
            <a:chExt cx="7391400" cy="2667000"/>
          </a:xfrm>
        </p:grpSpPr>
        <p:sp>
          <p:nvSpPr>
            <p:cNvPr id="6" name="Rectangle 5"/>
            <p:cNvSpPr/>
            <p:nvPr/>
          </p:nvSpPr>
          <p:spPr>
            <a:xfrm>
              <a:off x="914400" y="4191000"/>
              <a:ext cx="10668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Total</a:t>
              </a:r>
            </a:p>
            <a:p>
              <a:pPr algn="ctr"/>
              <a:r>
                <a:rPr lang="en-US" dirty="0" smtClean="0"/>
                <a:t>Variation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90800" y="3429000"/>
              <a:ext cx="16764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Part-to-Part</a:t>
              </a:r>
            </a:p>
            <a:p>
              <a:pPr algn="ctr"/>
              <a:r>
                <a:rPr lang="en-US" dirty="0" smtClean="0"/>
                <a:t>(99.0%) 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90800" y="4953000"/>
              <a:ext cx="1828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Measurement </a:t>
              </a:r>
            </a:p>
            <a:p>
              <a:pPr algn="ctr"/>
              <a:r>
                <a:rPr lang="en-US" dirty="0" smtClean="0"/>
                <a:t>System</a:t>
              </a:r>
            </a:p>
            <a:p>
              <a:pPr algn="ctr"/>
              <a:r>
                <a:rPr lang="en-US" dirty="0" smtClean="0"/>
                <a:t>(1.0%)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29200" y="5410200"/>
              <a:ext cx="16002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Repeatability</a:t>
              </a:r>
            </a:p>
            <a:p>
              <a:pPr algn="ctr"/>
              <a:r>
                <a:rPr lang="en-US" dirty="0" smtClean="0"/>
                <a:t>(0.4%)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29200" y="4267200"/>
              <a:ext cx="16002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Reproducibility</a:t>
              </a:r>
            </a:p>
            <a:p>
              <a:pPr algn="ctr"/>
              <a:r>
                <a:rPr lang="en-US" dirty="0" smtClean="0"/>
                <a:t>(0.6%)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239000" y="3886200"/>
              <a:ext cx="10668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Operator</a:t>
              </a:r>
            </a:p>
            <a:p>
              <a:pPr algn="ctr"/>
              <a:r>
                <a:rPr lang="en-US" dirty="0" smtClean="0"/>
                <a:t>(0.4%)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239000" y="4876800"/>
              <a:ext cx="1066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Operator</a:t>
              </a:r>
            </a:p>
            <a:p>
              <a:pPr algn="ctr"/>
              <a:r>
                <a:rPr lang="en-US" dirty="0" smtClean="0"/>
                <a:t>X Part</a:t>
              </a:r>
            </a:p>
            <a:p>
              <a:pPr algn="ctr"/>
              <a:r>
                <a:rPr lang="en-US" dirty="0" smtClean="0"/>
                <a:t>(0.2%)</a:t>
              </a:r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286000" y="3657600"/>
              <a:ext cx="0" cy="1600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724400" y="4724400"/>
              <a:ext cx="0" cy="1143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934200" y="4267200"/>
              <a:ext cx="0" cy="8382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286000" y="5257800"/>
              <a:ext cx="304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286000" y="3657600"/>
              <a:ext cx="304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981200" y="4648200"/>
              <a:ext cx="304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419600" y="5257800"/>
              <a:ext cx="304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4724400" y="4724400"/>
              <a:ext cx="304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724400" y="5867400"/>
              <a:ext cx="304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629400" y="4724400"/>
              <a:ext cx="304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934200" y="4267200"/>
              <a:ext cx="304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6934200" y="5105400"/>
              <a:ext cx="304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4953000" y="3505200"/>
            <a:ext cx="36835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Set tolerance to ± 1.0 cm and P/T ratio = 11.45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Seedling Height Measurements</a:t>
            </a:r>
            <a:br>
              <a:rPr lang="en-US" dirty="0" smtClean="0"/>
            </a:br>
            <a:r>
              <a:rPr lang="en-US" sz="3100" dirty="0" smtClean="0"/>
              <a:t> tolerance = 0.1 cm and alpha = 0.05</a:t>
            </a:r>
            <a:endParaRPr lang="en-US" sz="31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8376" y="1600200"/>
            <a:ext cx="63872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 what?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Accuracy, Precision and Cost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Tolerance limit – the upper and lower values (range) in which we can expect a specified percentage of the population (all measurements) will lie (with a specified level of confidence)</a:t>
            </a:r>
          </a:p>
          <a:p>
            <a:pPr lvl="1"/>
            <a:r>
              <a:rPr lang="en-US" dirty="0" smtClean="0"/>
              <a:t>Different from confidence or prediction intervals.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Mean ± K*</a:t>
            </a:r>
            <a:r>
              <a:rPr lang="en-US" dirty="0" err="1" smtClean="0"/>
              <a:t>sd</a:t>
            </a:r>
            <a:endParaRPr lang="en-US" dirty="0" smtClean="0"/>
          </a:p>
          <a:p>
            <a:pPr lvl="1"/>
            <a:r>
              <a:rPr lang="en-US" dirty="0" err="1" smtClean="0"/>
              <a:t>sd</a:t>
            </a:r>
            <a:r>
              <a:rPr lang="en-US" dirty="0" smtClean="0"/>
              <a:t> = standard deviation (= measurement system SD)</a:t>
            </a:r>
          </a:p>
          <a:p>
            <a:pPr lvl="1"/>
            <a:r>
              <a:rPr lang="en-US" dirty="0" smtClean="0"/>
              <a:t>K = value based on the assumed distribution (e.g. normal), confidence, percent of population and number of replications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Detour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 a normal distribution (and a 2 sided tolerance limit):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 = number replications (43)</a:t>
            </a:r>
          </a:p>
          <a:p>
            <a:r>
              <a:rPr lang="en-US" dirty="0" smtClean="0"/>
              <a:t>p = proportion (0.90) and </a:t>
            </a:r>
            <a:r>
              <a:rPr lang="el-GR" dirty="0" smtClean="0"/>
              <a:t>σ</a:t>
            </a:r>
            <a:r>
              <a:rPr lang="en-US" dirty="0" smtClean="0"/>
              <a:t>=(1-p)/2</a:t>
            </a:r>
          </a:p>
          <a:p>
            <a:r>
              <a:rPr lang="el-GR" dirty="0" smtClean="0"/>
              <a:t>ϒ</a:t>
            </a:r>
            <a:r>
              <a:rPr lang="en-US" dirty="0" smtClean="0"/>
              <a:t> = probability (99%)</a:t>
            </a:r>
          </a:p>
          <a:p>
            <a:r>
              <a:rPr lang="en-US" dirty="0" smtClean="0"/>
              <a:t>z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(1-p)/2</a:t>
            </a:r>
            <a:r>
              <a:rPr lang="en-US" dirty="0" smtClean="0"/>
              <a:t> = 1.654  and </a:t>
            </a:r>
            <a:r>
              <a:rPr lang="el-GR" dirty="0" smtClean="0"/>
              <a:t>χ</a:t>
            </a:r>
            <a:r>
              <a:rPr lang="en-US" baseline="30000" dirty="0" smtClean="0"/>
              <a:t>2</a:t>
            </a:r>
            <a:r>
              <a:rPr lang="el-GR" baseline="-25000" dirty="0" smtClean="0"/>
              <a:t>ϒ</a:t>
            </a:r>
            <a:r>
              <a:rPr lang="en-US" baseline="-25000" dirty="0" smtClean="0"/>
              <a:t>,n-1</a:t>
            </a:r>
            <a:r>
              <a:rPr lang="en-US" dirty="0" smtClean="0"/>
              <a:t> = 23.650</a:t>
            </a:r>
          </a:p>
          <a:p>
            <a:r>
              <a:rPr lang="en-US" dirty="0" smtClean="0"/>
              <a:t>K = 2.217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2590800"/>
            <a:ext cx="30844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(n-1)(1+(1/n))z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(1-p)/2</a:t>
            </a:r>
            <a:endParaRPr lang="en-US" dirty="0" smtClean="0"/>
          </a:p>
          <a:p>
            <a:r>
              <a:rPr lang="en-US" dirty="0" smtClean="0"/>
              <a:t>K= (------------------------------- )</a:t>
            </a:r>
            <a:r>
              <a:rPr lang="en-US" baseline="30000" dirty="0" smtClean="0"/>
              <a:t> 0.5</a:t>
            </a:r>
            <a:endParaRPr lang="en-US" dirty="0" smtClean="0"/>
          </a:p>
          <a:p>
            <a:r>
              <a:rPr lang="en-US" dirty="0" smtClean="0"/>
              <a:t>                  (</a:t>
            </a:r>
            <a:r>
              <a:rPr lang="el-GR" dirty="0" smtClean="0"/>
              <a:t>χ</a:t>
            </a:r>
            <a:r>
              <a:rPr lang="en-US" baseline="30000" dirty="0" smtClean="0"/>
              <a:t>2</a:t>
            </a:r>
            <a:r>
              <a:rPr lang="el-GR" baseline="-25000" dirty="0" smtClean="0"/>
              <a:t>ϒ</a:t>
            </a:r>
            <a:r>
              <a:rPr lang="en-US" baseline="-25000" dirty="0" smtClean="0"/>
              <a:t>,n-1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Tolerance (99%) = 3.00*S</a:t>
            </a:r>
            <a:r>
              <a:rPr lang="en-US" baseline="-25000" dirty="0" smtClean="0"/>
              <a:t>R&amp;R</a:t>
            </a:r>
          </a:p>
          <a:p>
            <a:pPr lvl="1"/>
            <a:r>
              <a:rPr lang="en-US" dirty="0" smtClean="0"/>
              <a:t>where SR&amp;R = (S</a:t>
            </a:r>
            <a:r>
              <a:rPr lang="en-US" baseline="-25000" dirty="0" smtClean="0"/>
              <a:t>Repeatability</a:t>
            </a:r>
            <a:r>
              <a:rPr lang="en-US" baseline="30000" dirty="0" smtClean="0"/>
              <a:t>2</a:t>
            </a:r>
            <a:r>
              <a:rPr lang="en-US" dirty="0" smtClean="0"/>
              <a:t>+S</a:t>
            </a:r>
            <a:r>
              <a:rPr lang="en-US" baseline="-25000" dirty="0" smtClean="0"/>
              <a:t>Reproducibility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r>
              <a:rPr lang="en-US" baseline="30000" dirty="0" smtClean="0"/>
              <a:t>0.5</a:t>
            </a:r>
          </a:p>
          <a:p>
            <a:endParaRPr lang="en-US" dirty="0" smtClean="0"/>
          </a:p>
          <a:p>
            <a:r>
              <a:rPr lang="en-US" dirty="0" smtClean="0"/>
              <a:t>Expect 99% (6 SDs or ±3 SDs of normal) of the measurements are within ± the measured value (6 sigma rule)</a:t>
            </a:r>
            <a:endParaRPr lang="en-US" baseline="30000" dirty="0" smtClean="0"/>
          </a:p>
          <a:p>
            <a:endParaRPr lang="en-US" dirty="0" smtClean="0"/>
          </a:p>
          <a:p>
            <a:r>
              <a:rPr lang="en-US" dirty="0" smtClean="0"/>
              <a:t>Approximate Caliper Tolerance</a:t>
            </a:r>
          </a:p>
          <a:p>
            <a:pPr lvl="1"/>
            <a:r>
              <a:rPr lang="en-US" dirty="0" smtClean="0"/>
              <a:t>T = 3.00*(1.017</a:t>
            </a:r>
            <a:r>
              <a:rPr lang="en-US" baseline="30000" dirty="0" smtClean="0"/>
              <a:t>2</a:t>
            </a:r>
            <a:r>
              <a:rPr lang="en-US" dirty="0" smtClean="0"/>
              <a:t> + 0.437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r>
              <a:rPr lang="en-US" baseline="30000" dirty="0" smtClean="0"/>
              <a:t> 0.5</a:t>
            </a:r>
            <a:r>
              <a:rPr lang="en-US" dirty="0" smtClean="0"/>
              <a:t> =  ± 3.32 mm  (99%)</a:t>
            </a:r>
          </a:p>
          <a:p>
            <a:pPr lvl="1"/>
            <a:r>
              <a:rPr lang="en-US" dirty="0" smtClean="0"/>
              <a:t>T = 2.57*(1.017</a:t>
            </a:r>
            <a:r>
              <a:rPr lang="en-US" baseline="30000" dirty="0" smtClean="0"/>
              <a:t>2</a:t>
            </a:r>
            <a:r>
              <a:rPr lang="en-US" dirty="0" smtClean="0"/>
              <a:t> + 0.437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r>
              <a:rPr lang="en-US" baseline="30000" dirty="0" smtClean="0"/>
              <a:t> 0.5</a:t>
            </a:r>
            <a:r>
              <a:rPr lang="en-US" dirty="0" smtClean="0"/>
              <a:t> =  ± 2.84 mm  (95%)</a:t>
            </a:r>
            <a:endParaRPr lang="en-US" baseline="-25000" dirty="0" smtClean="0"/>
          </a:p>
          <a:p>
            <a:endParaRPr lang="en-US" dirty="0" smtClean="0"/>
          </a:p>
          <a:p>
            <a:r>
              <a:rPr lang="en-US" dirty="0" smtClean="0"/>
              <a:t>Approximate Height Tolerance</a:t>
            </a:r>
          </a:p>
          <a:p>
            <a:pPr lvl="1"/>
            <a:r>
              <a:rPr lang="en-US" dirty="0" smtClean="0"/>
              <a:t>T = 3.00*(1.215</a:t>
            </a:r>
            <a:r>
              <a:rPr lang="en-US" baseline="30000" dirty="0" smtClean="0"/>
              <a:t>2</a:t>
            </a:r>
            <a:r>
              <a:rPr lang="en-US" dirty="0" smtClean="0"/>
              <a:t> + 1.470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r>
              <a:rPr lang="en-US" baseline="30000" dirty="0" smtClean="0"/>
              <a:t> 0.5</a:t>
            </a:r>
            <a:r>
              <a:rPr lang="en-US" dirty="0" smtClean="0"/>
              <a:t> =  ± 5.72 cm  (99%)</a:t>
            </a:r>
          </a:p>
          <a:p>
            <a:pPr lvl="1"/>
            <a:r>
              <a:rPr lang="en-US" dirty="0" smtClean="0"/>
              <a:t>T = 2.57*(1.215</a:t>
            </a:r>
            <a:r>
              <a:rPr lang="en-US" baseline="30000" dirty="0" smtClean="0"/>
              <a:t>2</a:t>
            </a:r>
            <a:r>
              <a:rPr lang="en-US" dirty="0" smtClean="0"/>
              <a:t> + 1.470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r>
              <a:rPr lang="en-US" baseline="30000" dirty="0" smtClean="0"/>
              <a:t> 0.5</a:t>
            </a:r>
            <a:r>
              <a:rPr lang="en-US" dirty="0" smtClean="0"/>
              <a:t> =  ± 4.90 cm  (95%)</a:t>
            </a:r>
            <a:endParaRPr lang="en-US" baseline="-25000" dirty="0" smtClean="0"/>
          </a:p>
          <a:p>
            <a:pPr lvl="1"/>
            <a:endParaRPr lang="en-US" baseline="-25000" dirty="0" smtClean="0"/>
          </a:p>
          <a:p>
            <a:endParaRPr lang="en-US" baseline="-25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 and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precision of measurements cannot be estimated only on the basis of the instrument’s resolution.</a:t>
            </a:r>
          </a:p>
          <a:p>
            <a:pPr lvl="1"/>
            <a:r>
              <a:rPr lang="en-US" dirty="0" smtClean="0"/>
              <a:t>Clearly the tolerances set for the example are not attainable for caliper or height!</a:t>
            </a:r>
          </a:p>
          <a:p>
            <a:pPr lvl="1"/>
            <a:r>
              <a:rPr lang="en-US" dirty="0" smtClean="0"/>
              <a:t>Reproducibility (surprisingly?) better than repeatability for caliper measurements</a:t>
            </a:r>
          </a:p>
          <a:p>
            <a:pPr lvl="1"/>
            <a:r>
              <a:rPr lang="en-US" dirty="0" smtClean="0"/>
              <a:t>Reproducibility and repeatability were similar for height</a:t>
            </a:r>
          </a:p>
          <a:p>
            <a:endParaRPr lang="en-US" dirty="0" smtClean="0"/>
          </a:p>
          <a:p>
            <a:r>
              <a:rPr lang="en-US" dirty="0" smtClean="0"/>
              <a:t>Clear procedures</a:t>
            </a:r>
          </a:p>
          <a:p>
            <a:pPr lvl="1"/>
            <a:r>
              <a:rPr lang="en-US" dirty="0" smtClean="0"/>
              <a:t>Where is ground?</a:t>
            </a:r>
          </a:p>
          <a:p>
            <a:pPr lvl="2"/>
            <a:r>
              <a:rPr lang="en-US" dirty="0" smtClean="0"/>
              <a:t>A couple trees had 1 cm HT difference depending on if you were on right or left</a:t>
            </a:r>
          </a:p>
          <a:p>
            <a:pPr lvl="1"/>
            <a:r>
              <a:rPr lang="en-US" dirty="0" smtClean="0"/>
              <a:t>How to handle whorls?</a:t>
            </a:r>
          </a:p>
          <a:p>
            <a:pPr lvl="2"/>
            <a:r>
              <a:rPr lang="en-US" dirty="0" smtClean="0"/>
              <a:t>2 trees (B and D) had whorls at 15 cm and they had the largest variation </a:t>
            </a:r>
          </a:p>
          <a:p>
            <a:pPr lvl="1"/>
            <a:r>
              <a:rPr lang="en-US" dirty="0" smtClean="0"/>
              <a:t>Where is the top?</a:t>
            </a:r>
          </a:p>
          <a:p>
            <a:pPr lvl="2"/>
            <a:r>
              <a:rPr lang="en-US" dirty="0" smtClean="0"/>
              <a:t>Base or top of bud, terminal leader or highest green?</a:t>
            </a:r>
          </a:p>
          <a:p>
            <a:pPr lvl="2"/>
            <a:r>
              <a:rPr lang="en-US" dirty="0" smtClean="0"/>
              <a:t>Tree C had a branch above the terminal and it was a bit hard to tell what was the terminal (depending on the definition)</a:t>
            </a:r>
          </a:p>
          <a:p>
            <a:endParaRPr lang="en-US" dirty="0" smtClean="0"/>
          </a:p>
          <a:p>
            <a:r>
              <a:rPr lang="en-US" dirty="0" smtClean="0"/>
              <a:t>Calipers</a:t>
            </a:r>
          </a:p>
          <a:p>
            <a:pPr lvl="1"/>
            <a:r>
              <a:rPr lang="en-US" dirty="0" smtClean="0"/>
              <a:t>Touch – Operator A had  a much lighter touch with caliper than Operator C (strangled the trees?). The difference between a light and very tight touch could be 0.5 mm on these trees!</a:t>
            </a:r>
          </a:p>
          <a:p>
            <a:pPr lvl="1"/>
            <a:r>
              <a:rPr lang="en-US" dirty="0" smtClean="0"/>
              <a:t>Cleaning the caliper jaw (pitch, etc.) made a 1.0 mm difference!</a:t>
            </a:r>
          </a:p>
          <a:p>
            <a:pPr lvl="1"/>
            <a:r>
              <a:rPr lang="en-US" dirty="0" smtClean="0"/>
              <a:t>Single Caliper and stem out-of-roundness (0.2-0.4 mm)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Equipment complaints</a:t>
            </a:r>
          </a:p>
          <a:p>
            <a:pPr lvl="1"/>
            <a:r>
              <a:rPr lang="en-US" dirty="0" smtClean="0"/>
              <a:t>Caliper scale was a bit hard to read and had to be “zeroed” a lot</a:t>
            </a:r>
          </a:p>
          <a:p>
            <a:pPr lvl="1"/>
            <a:r>
              <a:rPr lang="en-US" dirty="0" smtClean="0"/>
              <a:t>Height stick too short for the taller trees and was 0.915 m and not 1.0 m which could be a problem  for the bigger trees  if you assumed it was a meter stick (everyone got this!)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Very Simple Error Propagation Example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If we assume seedlings are cones (common practice in the literature) :</a:t>
            </a:r>
          </a:p>
          <a:p>
            <a:pPr lvl="1"/>
            <a:r>
              <a:rPr lang="en-US" dirty="0" smtClean="0"/>
              <a:t>V = (H/3)*</a:t>
            </a:r>
            <a:r>
              <a:rPr lang="el-GR" dirty="0" smtClean="0"/>
              <a:t>π</a:t>
            </a:r>
            <a:r>
              <a:rPr lang="en-US" dirty="0" smtClean="0"/>
              <a:t>*R</a:t>
            </a:r>
            <a:r>
              <a:rPr lang="en-US" baseline="30000" dirty="0" smtClean="0"/>
              <a:t>2</a:t>
            </a:r>
          </a:p>
          <a:p>
            <a:pPr lvl="2"/>
            <a:r>
              <a:rPr lang="en-US" dirty="0" smtClean="0"/>
              <a:t>V = volume</a:t>
            </a:r>
          </a:p>
          <a:p>
            <a:pPr lvl="2"/>
            <a:r>
              <a:rPr lang="en-US" dirty="0" smtClean="0"/>
              <a:t>H = height</a:t>
            </a:r>
          </a:p>
          <a:p>
            <a:pPr lvl="2"/>
            <a:r>
              <a:rPr lang="en-US" dirty="0" smtClean="0"/>
              <a:t>R = radius (caliper/2)</a:t>
            </a:r>
          </a:p>
          <a:p>
            <a:r>
              <a:rPr lang="en-US" dirty="0" smtClean="0"/>
              <a:t>and we assume some random (independent) error in height and caliper</a:t>
            </a:r>
          </a:p>
          <a:p>
            <a:pPr lvl="1"/>
            <a:r>
              <a:rPr lang="en-US" dirty="0" smtClean="0"/>
              <a:t>µ</a:t>
            </a:r>
            <a:r>
              <a:rPr lang="en-US" baseline="-25000" dirty="0" smtClean="0"/>
              <a:t>v </a:t>
            </a:r>
            <a:r>
              <a:rPr lang="en-US" dirty="0" smtClean="0"/>
              <a:t>+ ∆v= f(µ</a:t>
            </a:r>
            <a:r>
              <a:rPr lang="en-US" baseline="-25000" dirty="0" smtClean="0"/>
              <a:t>h</a:t>
            </a:r>
            <a:r>
              <a:rPr lang="en-US" dirty="0" smtClean="0"/>
              <a:t> + ∆h, µ</a:t>
            </a:r>
            <a:r>
              <a:rPr lang="en-US" baseline="-25000" dirty="0" smtClean="0"/>
              <a:t>r</a:t>
            </a:r>
            <a:r>
              <a:rPr lang="en-US" dirty="0" smtClean="0"/>
              <a:t> + ∆r)</a:t>
            </a:r>
          </a:p>
          <a:p>
            <a:r>
              <a:rPr lang="en-US" dirty="0" smtClean="0"/>
              <a:t>and expanding the Taylor series (and truncating) and cancel the true values</a:t>
            </a:r>
          </a:p>
          <a:p>
            <a:pPr lvl="1"/>
            <a:r>
              <a:rPr lang="en-US" dirty="0" smtClean="0"/>
              <a:t> µ</a:t>
            </a:r>
            <a:r>
              <a:rPr lang="en-US" baseline="-25000" dirty="0" smtClean="0"/>
              <a:t>v </a:t>
            </a:r>
            <a:r>
              <a:rPr lang="en-US" dirty="0" smtClean="0"/>
              <a:t>+ ∆v = f(µ</a:t>
            </a:r>
            <a:r>
              <a:rPr lang="en-US" baseline="-25000" dirty="0" smtClean="0"/>
              <a:t>h</a:t>
            </a:r>
            <a:r>
              <a:rPr lang="en-US" dirty="0" smtClean="0"/>
              <a:t>)+(∂f/∂h)∆h + f(µ</a:t>
            </a:r>
            <a:r>
              <a:rPr lang="en-US" baseline="-25000" dirty="0" smtClean="0"/>
              <a:t>r</a:t>
            </a:r>
            <a:r>
              <a:rPr lang="en-US" dirty="0" smtClean="0"/>
              <a:t>)+ (∂f/∂r)∆r +  …</a:t>
            </a:r>
          </a:p>
          <a:p>
            <a:pPr lvl="1"/>
            <a:r>
              <a:rPr lang="en-US" dirty="0" smtClean="0"/>
              <a:t> ∆v = (∂f/∂h)</a:t>
            </a:r>
            <a:r>
              <a:rPr lang="en-US" baseline="-25000" dirty="0" smtClean="0"/>
              <a:t>r </a:t>
            </a:r>
            <a:r>
              <a:rPr lang="en-US" dirty="0" smtClean="0"/>
              <a:t>∆h + (∂f/∂r)</a:t>
            </a:r>
            <a:r>
              <a:rPr lang="en-US" baseline="-25000" dirty="0" err="1" smtClean="0"/>
              <a:t>h</a:t>
            </a:r>
            <a:r>
              <a:rPr lang="en-US" dirty="0" err="1" smtClean="0"/>
              <a:t>∆r</a:t>
            </a:r>
            <a:endParaRPr lang="en-US" dirty="0" smtClean="0"/>
          </a:p>
          <a:p>
            <a:r>
              <a:rPr lang="en-US" dirty="0" smtClean="0"/>
              <a:t>so the variance of V related to H and C (assuming independence) and random errors</a:t>
            </a:r>
          </a:p>
          <a:p>
            <a:pPr lvl="1"/>
            <a:r>
              <a:rPr lang="en-US" dirty="0" smtClean="0"/>
              <a:t>σ </a:t>
            </a:r>
            <a:r>
              <a:rPr lang="en-US" baseline="30000" dirty="0" smtClean="0"/>
              <a:t>2</a:t>
            </a:r>
            <a:r>
              <a:rPr lang="en-US" dirty="0" smtClean="0"/>
              <a:t> = (∂f/∂h)</a:t>
            </a:r>
            <a:r>
              <a:rPr lang="en-US" baseline="30000" dirty="0" smtClean="0"/>
              <a:t>2</a:t>
            </a:r>
            <a:r>
              <a:rPr lang="en-US" dirty="0" smtClean="0"/>
              <a:t> σ</a:t>
            </a:r>
            <a:r>
              <a:rPr lang="en-US" baseline="-25000" dirty="0" smtClean="0"/>
              <a:t>h</a:t>
            </a:r>
            <a:r>
              <a:rPr lang="en-US" baseline="30000" dirty="0" smtClean="0"/>
              <a:t>2</a:t>
            </a:r>
            <a:r>
              <a:rPr lang="en-US" dirty="0" smtClean="0"/>
              <a:t> +( ∂f/∂r)</a:t>
            </a:r>
            <a:r>
              <a:rPr lang="en-US" baseline="30000" dirty="0" smtClean="0"/>
              <a:t>2</a:t>
            </a:r>
            <a:r>
              <a:rPr lang="en-US" dirty="0" smtClean="0"/>
              <a:t> σ</a:t>
            </a:r>
            <a:r>
              <a:rPr lang="en-US" baseline="-25000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strike="sngStrike" dirty="0" smtClean="0"/>
              <a:t>+ 2(∂f/∂h) ( ∂f/∂r) σ</a:t>
            </a:r>
            <a:r>
              <a:rPr lang="en-US" strike="sngStrike" baseline="-25000" dirty="0" smtClean="0"/>
              <a:t>hr</a:t>
            </a:r>
            <a:r>
              <a:rPr lang="en-US" strike="sngStrike" baseline="30000" dirty="0" smtClean="0"/>
              <a:t>2</a:t>
            </a:r>
            <a:endParaRPr lang="en-US" strike="sngStrike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Very Simple Error Propagation Example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Given (about the average tree)</a:t>
            </a:r>
          </a:p>
          <a:p>
            <a:pPr lvl="1"/>
            <a:r>
              <a:rPr lang="en-US" dirty="0" smtClean="0"/>
              <a:t>caliper 1.2 cm (SD=0.1107 cm)</a:t>
            </a:r>
          </a:p>
          <a:p>
            <a:pPr lvl="1"/>
            <a:r>
              <a:rPr lang="en-US" dirty="0" smtClean="0"/>
              <a:t>height of 94.0 cm (SD=1.908 cm)</a:t>
            </a:r>
          </a:p>
          <a:p>
            <a:r>
              <a:rPr lang="en-US" dirty="0" smtClean="0"/>
              <a:t>Seedling volume (assuming a cone)</a:t>
            </a:r>
          </a:p>
          <a:p>
            <a:pPr lvl="1"/>
            <a:r>
              <a:rPr lang="en-US" dirty="0" smtClean="0"/>
              <a:t>V = (H/3)*</a:t>
            </a:r>
            <a:r>
              <a:rPr lang="el-GR" dirty="0" smtClean="0"/>
              <a:t>π</a:t>
            </a:r>
            <a:r>
              <a:rPr lang="en-US" dirty="0" smtClean="0"/>
              <a:t>*R</a:t>
            </a:r>
            <a:r>
              <a:rPr lang="en-US" baseline="30000" dirty="0" smtClean="0"/>
              <a:t>2</a:t>
            </a:r>
            <a:r>
              <a:rPr lang="en-US" dirty="0" smtClean="0"/>
              <a:t> = (70/3)*</a:t>
            </a:r>
            <a:r>
              <a:rPr lang="el-GR" dirty="0" smtClean="0"/>
              <a:t>π</a:t>
            </a:r>
            <a:r>
              <a:rPr lang="en-US" dirty="0" smtClean="0"/>
              <a:t>*(1.0/2)</a:t>
            </a:r>
            <a:r>
              <a:rPr lang="en-US" baseline="30000" dirty="0" smtClean="0"/>
              <a:t>2</a:t>
            </a:r>
            <a:r>
              <a:rPr lang="en-US" dirty="0" smtClean="0"/>
              <a:t>  = 35.4 cm</a:t>
            </a:r>
            <a:r>
              <a:rPr lang="en-US" baseline="30000" dirty="0" smtClean="0"/>
              <a:t>3</a:t>
            </a:r>
            <a:r>
              <a:rPr lang="en-US" dirty="0" smtClean="0"/>
              <a:t>  </a:t>
            </a:r>
          </a:p>
          <a:p>
            <a:r>
              <a:rPr lang="en-US" dirty="0" smtClean="0"/>
              <a:t>The estimated standard deviation of volume (assuming independence) </a:t>
            </a:r>
          </a:p>
          <a:p>
            <a:pPr lvl="1"/>
            <a:r>
              <a:rPr lang="en-US" dirty="0" smtClean="0"/>
              <a:t>σ = [(∂f/∂h)</a:t>
            </a:r>
            <a:r>
              <a:rPr lang="en-US" baseline="30000" dirty="0" smtClean="0"/>
              <a:t>2</a:t>
            </a:r>
            <a:r>
              <a:rPr lang="en-US" dirty="0" smtClean="0"/>
              <a:t> σ</a:t>
            </a:r>
            <a:r>
              <a:rPr lang="en-US" baseline="-25000" dirty="0" smtClean="0"/>
              <a:t>h</a:t>
            </a:r>
            <a:r>
              <a:rPr lang="en-US" baseline="30000" dirty="0" smtClean="0"/>
              <a:t>2</a:t>
            </a:r>
            <a:r>
              <a:rPr lang="en-US" dirty="0" smtClean="0"/>
              <a:t> + (∂f/∂r)</a:t>
            </a:r>
            <a:r>
              <a:rPr lang="en-US" baseline="30000" dirty="0" smtClean="0"/>
              <a:t>2</a:t>
            </a:r>
            <a:r>
              <a:rPr lang="en-US" dirty="0" smtClean="0"/>
              <a:t> σ</a:t>
            </a:r>
            <a:r>
              <a:rPr lang="en-US" baseline="-25000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]</a:t>
            </a:r>
            <a:r>
              <a:rPr lang="en-US" baseline="30000" dirty="0" smtClean="0"/>
              <a:t>0.5</a:t>
            </a:r>
            <a:r>
              <a:rPr lang="en-US" dirty="0" smtClean="0"/>
              <a:t> = </a:t>
            </a:r>
          </a:p>
          <a:p>
            <a:pPr lvl="1"/>
            <a:r>
              <a:rPr lang="en-US" dirty="0" smtClean="0"/>
              <a:t>σ = [(</a:t>
            </a:r>
            <a:r>
              <a:rPr lang="el-GR" dirty="0" smtClean="0"/>
              <a:t>π</a:t>
            </a:r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/3)</a:t>
            </a:r>
            <a:r>
              <a:rPr lang="en-US" baseline="30000" dirty="0" smtClean="0"/>
              <a:t>2</a:t>
            </a:r>
            <a:r>
              <a:rPr lang="en-US" dirty="0" smtClean="0"/>
              <a:t> σ</a:t>
            </a:r>
            <a:r>
              <a:rPr lang="en-US" baseline="-25000" dirty="0" smtClean="0"/>
              <a:t>h</a:t>
            </a:r>
            <a:r>
              <a:rPr lang="en-US" baseline="30000" dirty="0" smtClean="0"/>
              <a:t>2</a:t>
            </a:r>
            <a:r>
              <a:rPr lang="en-US" dirty="0" smtClean="0"/>
              <a:t> + (2H</a:t>
            </a:r>
            <a:r>
              <a:rPr lang="el-GR" dirty="0" smtClean="0"/>
              <a:t>π</a:t>
            </a:r>
            <a:r>
              <a:rPr lang="en-US" dirty="0" smtClean="0"/>
              <a:t>r/3)</a:t>
            </a:r>
            <a:r>
              <a:rPr lang="en-US" baseline="30000" dirty="0" smtClean="0"/>
              <a:t>2</a:t>
            </a:r>
            <a:r>
              <a:rPr lang="en-US" dirty="0" smtClean="0"/>
              <a:t> σ</a:t>
            </a:r>
            <a:r>
              <a:rPr lang="en-US" baseline="-25000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]</a:t>
            </a:r>
            <a:r>
              <a:rPr lang="en-US" baseline="30000" dirty="0" smtClean="0"/>
              <a:t>0.5</a:t>
            </a:r>
            <a:r>
              <a:rPr lang="en-US" dirty="0" smtClean="0"/>
              <a:t> =</a:t>
            </a:r>
          </a:p>
          <a:p>
            <a:pPr lvl="2"/>
            <a:r>
              <a:rPr lang="en-US" dirty="0" err="1" smtClean="0"/>
              <a:t>σ</a:t>
            </a:r>
            <a:r>
              <a:rPr lang="en-US" baseline="-25000" dirty="0" err="1" smtClean="0"/>
              <a:t>h</a:t>
            </a:r>
            <a:r>
              <a:rPr lang="en-US" dirty="0" smtClean="0"/>
              <a:t> = 1.9808  and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r</a:t>
            </a:r>
            <a:r>
              <a:rPr lang="en-US" dirty="0" smtClean="0"/>
              <a:t> = 0.0554</a:t>
            </a:r>
          </a:p>
          <a:p>
            <a:pPr lvl="1"/>
            <a:r>
              <a:rPr lang="en-US" dirty="0" smtClean="0"/>
              <a:t>σ = [0.558 + 42.83]</a:t>
            </a:r>
            <a:r>
              <a:rPr lang="en-US" baseline="30000" dirty="0" smtClean="0"/>
              <a:t> 0.5</a:t>
            </a:r>
            <a:r>
              <a:rPr lang="en-US" dirty="0" smtClean="0"/>
              <a:t>  = 6.6 cm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Which gives 35.4 ± 6.6 cm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What is the main source of “error” in this example (if my units and math are correct)?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Uncertainty analysis investigates the uncertainties in a measurement.</a:t>
            </a:r>
          </a:p>
          <a:p>
            <a:endParaRPr lang="en-US" dirty="0" smtClean="0"/>
          </a:p>
          <a:p>
            <a:r>
              <a:rPr lang="en-US" dirty="0" smtClean="0"/>
              <a:t>Simple Error Model</a:t>
            </a:r>
          </a:p>
          <a:p>
            <a:pPr lvl="1"/>
            <a:r>
              <a:rPr lang="en-US" dirty="0" smtClean="0"/>
              <a:t>X = x + </a:t>
            </a:r>
            <a:r>
              <a:rPr lang="el-GR" dirty="0" smtClean="0"/>
              <a:t>Δ</a:t>
            </a:r>
            <a:r>
              <a:rPr lang="en-US" dirty="0" smtClean="0"/>
              <a:t>x</a:t>
            </a:r>
          </a:p>
          <a:p>
            <a:pPr lvl="2"/>
            <a:r>
              <a:rPr lang="en-US" dirty="0" smtClean="0"/>
              <a:t>X = true value</a:t>
            </a:r>
          </a:p>
          <a:p>
            <a:pPr lvl="2"/>
            <a:r>
              <a:rPr lang="en-US" dirty="0" smtClean="0"/>
              <a:t>x = measured value</a:t>
            </a:r>
          </a:p>
          <a:p>
            <a:pPr lvl="2"/>
            <a:r>
              <a:rPr lang="el-GR" dirty="0" smtClean="0"/>
              <a:t>Δ</a:t>
            </a:r>
            <a:r>
              <a:rPr lang="en-US" dirty="0" smtClean="0"/>
              <a:t>x = uncertainty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we assume </a:t>
            </a:r>
            <a:r>
              <a:rPr lang="el-GR" dirty="0" smtClean="0"/>
              <a:t>Δ</a:t>
            </a:r>
            <a:r>
              <a:rPr lang="en-US" dirty="0" smtClean="0"/>
              <a:t>x is normally distributed (doesn’t have to be) the uncertainty for a single measurement would be</a:t>
            </a:r>
          </a:p>
          <a:p>
            <a:endParaRPr lang="en-US" dirty="0" smtClean="0"/>
          </a:p>
          <a:p>
            <a:r>
              <a:rPr lang="en-US" dirty="0" smtClean="0"/>
              <a:t>± t</a:t>
            </a:r>
            <a:r>
              <a:rPr lang="el-GR" baseline="-25000" dirty="0" smtClean="0"/>
              <a:t>α</a:t>
            </a:r>
            <a:r>
              <a:rPr lang="en-US" baseline="-25000" dirty="0" smtClean="0"/>
              <a:t>/2,n</a:t>
            </a:r>
            <a:r>
              <a:rPr lang="en-US" dirty="0" smtClean="0"/>
              <a:t>*SD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650875"/>
            <a:ext cx="7543800" cy="54451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Accuracy</a:t>
            </a:r>
          </a:p>
          <a:p>
            <a:pPr lvl="1"/>
            <a:r>
              <a:rPr lang="en-US" dirty="0" smtClean="0"/>
              <a:t>the agreement between a measured value (or mean) and the true value</a:t>
            </a:r>
          </a:p>
          <a:p>
            <a:pPr lvl="1"/>
            <a:r>
              <a:rPr lang="en-US" dirty="0" smtClean="0"/>
              <a:t>bias = true value - measured</a:t>
            </a:r>
          </a:p>
          <a:p>
            <a:r>
              <a:rPr lang="en-US" dirty="0" smtClean="0"/>
              <a:t>Precision</a:t>
            </a:r>
          </a:p>
          <a:p>
            <a:pPr lvl="1"/>
            <a:r>
              <a:rPr lang="en-US" dirty="0" smtClean="0"/>
              <a:t>how repeatable (variable) are the measurements </a:t>
            </a:r>
          </a:p>
          <a:p>
            <a:pPr lvl="1"/>
            <a:r>
              <a:rPr lang="en-US" dirty="0" smtClean="0"/>
              <a:t>consistency among independent measurements)</a:t>
            </a:r>
          </a:p>
          <a:p>
            <a:pPr lvl="1"/>
            <a:r>
              <a:rPr lang="en-US" dirty="0" smtClean="0"/>
              <a:t>does not imply anything about accuracy!</a:t>
            </a:r>
          </a:p>
          <a:p>
            <a:r>
              <a:rPr lang="en-US" dirty="0" smtClean="0"/>
              <a:t>Stability</a:t>
            </a:r>
          </a:p>
          <a:p>
            <a:pPr lvl="1"/>
            <a:r>
              <a:rPr lang="en-US" dirty="0" smtClean="0"/>
              <a:t>same measurement over time (e.g. drift, periodic calibration)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46886"/>
            <a:ext cx="4038600" cy="403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Precision / </a:t>
            </a:r>
            <a:r>
              <a:rPr lang="en-US" u="sng" dirty="0" smtClean="0"/>
              <a:t>Resolution</a:t>
            </a:r>
            <a:r>
              <a:rPr lang="en-US" dirty="0" smtClean="0"/>
              <a:t> / D</a:t>
            </a:r>
            <a:r>
              <a:rPr lang="en-US" sz="2100" dirty="0" smtClean="0"/>
              <a:t>iscrimination</a:t>
            </a:r>
            <a:endParaRPr lang="en-US" dirty="0" smtClean="0"/>
          </a:p>
          <a:p>
            <a:pPr lvl="1"/>
            <a:r>
              <a:rPr lang="en-US" dirty="0" smtClean="0"/>
              <a:t>Minimum increment (digits) which a measurement can be made </a:t>
            </a:r>
          </a:p>
          <a:p>
            <a:r>
              <a:rPr lang="en-US" dirty="0" smtClean="0"/>
              <a:t>Tolerance</a:t>
            </a:r>
          </a:p>
          <a:p>
            <a:pPr lvl="1"/>
            <a:r>
              <a:rPr lang="en-US" dirty="0" smtClean="0"/>
              <a:t>Performance requirement (usually precision)</a:t>
            </a:r>
          </a:p>
          <a:p>
            <a:pPr lvl="1"/>
            <a:r>
              <a:rPr lang="en-US" dirty="0" smtClean="0"/>
              <a:t>Unwanted but acceptable deviation from a desired dimension</a:t>
            </a:r>
          </a:p>
          <a:p>
            <a:pPr lvl="2"/>
            <a:r>
              <a:rPr lang="en-US" dirty="0" smtClean="0"/>
              <a:t>how much variation (range) from ideal measurements you can accept </a:t>
            </a:r>
          </a:p>
          <a:p>
            <a:pPr lvl="2"/>
            <a:r>
              <a:rPr lang="en-US" dirty="0" smtClean="0"/>
              <a:t>limit of allowable error or departure from the true value</a:t>
            </a:r>
          </a:p>
          <a:p>
            <a:pPr lvl="1"/>
            <a:r>
              <a:rPr lang="en-US" dirty="0" smtClean="0"/>
              <a:t>Usually specified as ± some value</a:t>
            </a:r>
          </a:p>
          <a:p>
            <a:pPr lvl="2"/>
            <a:r>
              <a:rPr lang="en-US" dirty="0" smtClean="0"/>
              <a:t>±0.5(largest – smallest difference)</a:t>
            </a:r>
          </a:p>
          <a:p>
            <a:pPr lvl="1"/>
            <a:r>
              <a:rPr lang="en-US" dirty="0" smtClean="0"/>
              <a:t>Example: 25 mm ± 1 mm</a:t>
            </a:r>
          </a:p>
          <a:p>
            <a:pPr lvl="2"/>
            <a:r>
              <a:rPr lang="en-US" dirty="0" smtClean="0"/>
              <a:t>Tolerance is ± 1 mm </a:t>
            </a:r>
            <a:r>
              <a:rPr lang="en-US" sz="1400" dirty="0" smtClean="0"/>
              <a:t>(specification limit)</a:t>
            </a:r>
          </a:p>
          <a:p>
            <a:pPr lvl="2"/>
            <a:r>
              <a:rPr lang="en-US" dirty="0" smtClean="0"/>
              <a:t>Total Tolerance (TT) = 2 mm</a:t>
            </a:r>
          </a:p>
          <a:p>
            <a:pPr lvl="2"/>
            <a:r>
              <a:rPr lang="en-US" dirty="0" smtClean="0"/>
              <a:t>Which means things can vary as much as 24 to  26 mm</a:t>
            </a:r>
          </a:p>
          <a:p>
            <a:r>
              <a:rPr lang="en-US" dirty="0" smtClean="0"/>
              <a:t>Rule of thumb – 20 measurement increments within the tolerance limits (TT=1 then minimum resolution = 0.05)</a:t>
            </a:r>
            <a:endParaRPr lang="en-US" dirty="0"/>
          </a:p>
        </p:txBody>
      </p:sp>
      <p:pic>
        <p:nvPicPr>
          <p:cNvPr id="6" name="Picture 2" descr="http://t3.gstatic.com/images?q=tbn:ANd9GcQEtXwq87hsxeRgexo86SnO1diTZFtWpKTYci-pmSaro-_Eq0k-z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124200"/>
            <a:ext cx="3743325" cy="1219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29200" y="1905000"/>
            <a:ext cx="35625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precision of measurements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cannot be estimated only on the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basis of the instrument’s resolution.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5802868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Resolution must be adequate to meet tolerance requirements.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/>
          <p:cNvSpPr txBox="1"/>
          <p:nvPr/>
        </p:nvSpPr>
        <p:spPr>
          <a:xfrm>
            <a:off x="685800" y="5401270"/>
            <a:ext cx="74494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rule of thumb is that the uncertainty of a single measurement is half of</a:t>
            </a:r>
          </a:p>
          <a:p>
            <a:r>
              <a:rPr lang="en-US" dirty="0" smtClean="0"/>
              <a:t>the quantity between markings (maybe). And what if it is digital? Do we trust </a:t>
            </a:r>
          </a:p>
          <a:p>
            <a:r>
              <a:rPr lang="en-US" dirty="0" smtClean="0"/>
              <a:t>all the digits?).</a:t>
            </a:r>
            <a:endParaRPr lang="en-US" dirty="0"/>
          </a:p>
        </p:txBody>
      </p:sp>
      <p:pic>
        <p:nvPicPr>
          <p:cNvPr id="1026" name="Picture 2" descr="C:\Work\WorkP\WEYPics\June162013\Captured 2013-06-14 0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3818" y="1371600"/>
            <a:ext cx="4478182" cy="3359150"/>
          </a:xfrm>
          <a:prstGeom prst="rect">
            <a:avLst/>
          </a:prstGeom>
          <a:noFill/>
        </p:spPr>
      </p:pic>
      <p:sp>
        <p:nvSpPr>
          <p:cNvPr id="77" name="Title 7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Precision (Resolution)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424675" y="1219200"/>
            <a:ext cx="34615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“Precision” of an instrument is the </a:t>
            </a:r>
          </a:p>
          <a:p>
            <a:r>
              <a:rPr lang="en-US" dirty="0" smtClean="0"/>
              <a:t>smallest unit which it can measure</a:t>
            </a:r>
          </a:p>
          <a:p>
            <a:r>
              <a:rPr lang="en-US" dirty="0" smtClean="0"/>
              <a:t> (the smallest fraction or division </a:t>
            </a:r>
          </a:p>
          <a:p>
            <a:r>
              <a:rPr lang="en-US" dirty="0" smtClean="0"/>
              <a:t>on the scale).</a:t>
            </a:r>
          </a:p>
          <a:p>
            <a:endParaRPr lang="en-US" dirty="0"/>
          </a:p>
        </p:txBody>
      </p:sp>
      <p:grpSp>
        <p:nvGrpSpPr>
          <p:cNvPr id="114" name="Group 113"/>
          <p:cNvGrpSpPr/>
          <p:nvPr/>
        </p:nvGrpSpPr>
        <p:grpSpPr>
          <a:xfrm>
            <a:off x="762000" y="2514600"/>
            <a:ext cx="2133600" cy="2667000"/>
            <a:chOff x="1371600" y="1295400"/>
            <a:chExt cx="2133600" cy="2667000"/>
          </a:xfrm>
        </p:grpSpPr>
        <p:cxnSp>
          <p:nvCxnSpPr>
            <p:cNvPr id="115" name="Straight Connector 114"/>
            <p:cNvCxnSpPr/>
            <p:nvPr/>
          </p:nvCxnSpPr>
          <p:spPr>
            <a:xfrm>
              <a:off x="1524000" y="13716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1828800" y="13716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2133600" y="13716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438400" y="13716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743200" y="13716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3048000" y="13716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1371600" y="17526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679514" y="17526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84314" y="17526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289114" y="17526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2593914" y="17526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2898714" y="17526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203514" y="17526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cxnSp>
          <p:nvCxnSpPr>
            <p:cNvPr id="128" name="Straight Connector 127"/>
            <p:cNvCxnSpPr/>
            <p:nvPr/>
          </p:nvCxnSpPr>
          <p:spPr>
            <a:xfrm>
              <a:off x="3352800" y="13716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1524000" y="1295400"/>
              <a:ext cx="12954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1524000" y="2297668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1676400" y="2297668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1828800" y="2297668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1981200" y="2297668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2133600" y="2297668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2286000" y="2297668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2438400" y="2297668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2590800" y="2297668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2743200" y="2297668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2895600" y="2297668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3048000" y="2297668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/>
            <p:cNvSpPr txBox="1"/>
            <p:nvPr/>
          </p:nvSpPr>
          <p:spPr>
            <a:xfrm>
              <a:off x="1371600" y="26786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679514" y="26786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984314" y="26786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2289114" y="26786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593914" y="26786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2898714" y="26786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3203514" y="26786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cxnSp>
          <p:nvCxnSpPr>
            <p:cNvPr id="148" name="Straight Connector 147"/>
            <p:cNvCxnSpPr/>
            <p:nvPr/>
          </p:nvCxnSpPr>
          <p:spPr>
            <a:xfrm>
              <a:off x="3200400" y="2297668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3352800" y="2297668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1524000" y="2221468"/>
              <a:ext cx="12954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1524000" y="3212068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1600200" y="3212068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1676400" y="3212068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1752600" y="3212068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1905000" y="3212068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1828800" y="3212068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1981200" y="3212068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2057400" y="3212068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2133600" y="3212068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2209800" y="3212068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2286000" y="3212068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2362200" y="3212068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2438400" y="3212068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2514600" y="3212068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2590800" y="3212068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2667000" y="3212068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2743200" y="3212068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2819400" y="3212068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2895600" y="3212068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2971800" y="3212068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3048000" y="3212068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TextBox 171"/>
            <p:cNvSpPr txBox="1"/>
            <p:nvPr/>
          </p:nvSpPr>
          <p:spPr>
            <a:xfrm>
              <a:off x="1371600" y="3593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1679514" y="3593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1984314" y="3593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2289114" y="3593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2593914" y="3593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2898714" y="3593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3203514" y="3593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cxnSp>
          <p:nvCxnSpPr>
            <p:cNvPr id="179" name="Straight Connector 178"/>
            <p:cNvCxnSpPr/>
            <p:nvPr/>
          </p:nvCxnSpPr>
          <p:spPr>
            <a:xfrm>
              <a:off x="3124200" y="3212068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3200400" y="3212068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3276600" y="3212068"/>
              <a:ext cx="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3352800" y="3212068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1524000" y="3135868"/>
              <a:ext cx="12954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Systems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purpose of MSA is to qualify a measurement system for use by quantifying its accuracy, precision and stability.</a:t>
            </a:r>
          </a:p>
          <a:p>
            <a:pPr lvl="1"/>
            <a:r>
              <a:rPr lang="en-US" dirty="0" smtClean="0"/>
              <a:t>Evaluates the entire process of obtaining measurements</a:t>
            </a:r>
          </a:p>
          <a:p>
            <a:pPr lvl="1"/>
            <a:r>
              <a:rPr lang="en-US" dirty="0" smtClean="0"/>
              <a:t>Collection equipment, operators, procedures, conditions, etc.</a:t>
            </a:r>
          </a:p>
          <a:p>
            <a:r>
              <a:rPr lang="en-US" dirty="0" smtClean="0"/>
              <a:t>In order to insure the integrity of data for its intended use and understand (improve) measurement systems</a:t>
            </a:r>
          </a:p>
          <a:p>
            <a:pPr lvl="1"/>
            <a:r>
              <a:rPr lang="en-US" dirty="0" smtClean="0"/>
              <a:t>meet required tolerances</a:t>
            </a:r>
          </a:p>
          <a:p>
            <a:pPr lvl="1"/>
            <a:r>
              <a:rPr lang="en-US" dirty="0" smtClean="0"/>
              <a:t>appropriate tolerances (cost)</a:t>
            </a:r>
          </a:p>
          <a:p>
            <a:pPr lvl="1"/>
            <a:r>
              <a:rPr lang="en-US" dirty="0" smtClean="0"/>
              <a:t>reduce errors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Errors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05200" y="1600200"/>
            <a:ext cx="213360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Measurement Errors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8800" y="2667000"/>
            <a:ext cx="2209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Systematic Errors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29200" y="2667000"/>
            <a:ext cx="2819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Random Errors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operator variation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instrument variation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environmental variation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Variation with time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895600" y="2362200"/>
            <a:ext cx="31242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019800" y="2362200"/>
            <a:ext cx="0" cy="304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895600" y="2362200"/>
            <a:ext cx="0" cy="304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572000" y="2057400"/>
            <a:ext cx="0" cy="30480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90600" y="4267200"/>
            <a:ext cx="758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Systematic Error – constant value instrument is off from true value (calibration)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90600" y="5602069"/>
            <a:ext cx="7079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Random Error – caused by differences in operators, equipment, over time</a:t>
            </a:r>
          </a:p>
          <a:p>
            <a:r>
              <a:rPr lang="en-US" dirty="0" smtClean="0"/>
              <a:t>                             and changes in environmental conditions</a:t>
            </a:r>
            <a:endParaRPr lang="en-US" dirty="0"/>
          </a:p>
        </p:txBody>
      </p:sp>
      <p:pic>
        <p:nvPicPr>
          <p:cNvPr id="3074" name="Picture 2" descr="C:\Work\WorkP\WEYPics\June162013\Captured 2013-06-14 0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648200"/>
            <a:ext cx="6924675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3222</Words>
  <Application>Microsoft Office PowerPoint</Application>
  <PresentationFormat>On-screen Show (4:3)</PresentationFormat>
  <Paragraphs>620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Measurement Systems Analysis (MSA): a seedling example</vt:lpstr>
      <vt:lpstr>Measurement Systems</vt:lpstr>
      <vt:lpstr>Measurement Systems</vt:lpstr>
      <vt:lpstr>Uncertainty Analysis</vt:lpstr>
      <vt:lpstr>Definitions</vt:lpstr>
      <vt:lpstr>Definitions</vt:lpstr>
      <vt:lpstr>Instrument Precision (Resolution)</vt:lpstr>
      <vt:lpstr>Measurement Systems Analysis</vt:lpstr>
      <vt:lpstr>Measurement Errors</vt:lpstr>
      <vt:lpstr>Quantifying Accuracy and Precision</vt:lpstr>
      <vt:lpstr>Quantifying Accuracy and Precision</vt:lpstr>
      <vt:lpstr>Quantifying Precision – Gage R&amp;R</vt:lpstr>
      <vt:lpstr>Quantifying Precision – Gage R&amp;R</vt:lpstr>
      <vt:lpstr>Gage R&amp;R Studies</vt:lpstr>
      <vt:lpstr>ANOVA Table Crossed Gage R&amp;R Study</vt:lpstr>
      <vt:lpstr>Gage R&amp;R Study Design</vt:lpstr>
      <vt:lpstr>Seedling Gage R&amp;R Study</vt:lpstr>
      <vt:lpstr>Seedling Measurements (everyone used the same equipment)</vt:lpstr>
      <vt:lpstr>Seedling Caliper Measurements</vt:lpstr>
      <vt:lpstr>Seedling Caliper Measurements (mm)</vt:lpstr>
      <vt:lpstr>Yes R can do this analysis!</vt:lpstr>
      <vt:lpstr>Seedling Caliper</vt:lpstr>
      <vt:lpstr>Precision/Tolerance Ratio</vt:lpstr>
      <vt:lpstr>Seedling Caliper</vt:lpstr>
      <vt:lpstr>Seedling Caliper Measurements tolerance = 0.1 mm and alpha = 0.05</vt:lpstr>
      <vt:lpstr>Seedling Caliper Measurements</vt:lpstr>
      <vt:lpstr>Seedling Caliper Measurements</vt:lpstr>
      <vt:lpstr>Seedling Caliper Measurements</vt:lpstr>
      <vt:lpstr>Seeding Height Measurements</vt:lpstr>
      <vt:lpstr>Seedling Height Measurements (cm)</vt:lpstr>
      <vt:lpstr>Seedling Height Measurement</vt:lpstr>
      <vt:lpstr>Seedling Height Measurements  tolerance = 0.1 cm and alpha = 0.05</vt:lpstr>
      <vt:lpstr>So what?</vt:lpstr>
      <vt:lpstr>Tolerance</vt:lpstr>
      <vt:lpstr>Detour</vt:lpstr>
      <vt:lpstr>Approximate Tolerance</vt:lpstr>
      <vt:lpstr>Conclusions and Observations</vt:lpstr>
      <vt:lpstr>Very Simple Error Propagation Example</vt:lpstr>
      <vt:lpstr>Very Simple Error Propagation Example</vt:lpstr>
      <vt:lpstr>Slide 40</vt:lpstr>
    </vt:vector>
  </TitlesOfParts>
  <Company>Weyerhaeuser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Systems Analysis (MSA): a seedling example</dc:title>
  <dc:creator>David Marshall</dc:creator>
  <cp:lastModifiedBy>Dave Marshall</cp:lastModifiedBy>
  <cp:revision>172</cp:revision>
  <dcterms:created xsi:type="dcterms:W3CDTF">2013-06-07T15:34:05Z</dcterms:created>
  <dcterms:modified xsi:type="dcterms:W3CDTF">2015-02-27T05:32:14Z</dcterms:modified>
</cp:coreProperties>
</file>