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5" r:id="rId6"/>
    <p:sldId id="276" r:id="rId7"/>
    <p:sldId id="278" r:id="rId8"/>
    <p:sldId id="280" r:id="rId9"/>
    <p:sldId id="281" r:id="rId10"/>
    <p:sldId id="282" r:id="rId11"/>
    <p:sldId id="260" r:id="rId12"/>
    <p:sldId id="273" r:id="rId13"/>
    <p:sldId id="274" r:id="rId14"/>
    <p:sldId id="268" r:id="rId15"/>
    <p:sldId id="269" r:id="rId16"/>
    <p:sldId id="270" r:id="rId17"/>
    <p:sldId id="266" r:id="rId18"/>
    <p:sldId id="267" r:id="rId19"/>
    <p:sldId id="271" r:id="rId20"/>
    <p:sldId id="272" r:id="rId21"/>
    <p:sldId id="265" r:id="rId22"/>
    <p:sldId id="261" r:id="rId23"/>
    <p:sldId id="263" r:id="rId24"/>
    <p:sldId id="264" r:id="rId25"/>
    <p:sldId id="28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>
        <p:scale>
          <a:sx n="100" d="100"/>
          <a:sy n="100" d="100"/>
        </p:scale>
        <p:origin x="996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C564A-B65E-452C-A146-D75AD8D99FEB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544B-6803-4E58-9621-16B1098D2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19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C564A-B65E-452C-A146-D75AD8D99FEB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544B-6803-4E58-9621-16B1098D2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81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C564A-B65E-452C-A146-D75AD8D99FEB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544B-6803-4E58-9621-16B1098D2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727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C564A-B65E-452C-A146-D75AD8D99FEB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544B-6803-4E58-9621-16B1098D2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762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C564A-B65E-452C-A146-D75AD8D99FEB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544B-6803-4E58-9621-16B1098D2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87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C564A-B65E-452C-A146-D75AD8D99FEB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544B-6803-4E58-9621-16B1098D2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791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C564A-B65E-452C-A146-D75AD8D99FEB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544B-6803-4E58-9621-16B1098D2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882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C564A-B65E-452C-A146-D75AD8D99FEB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544B-6803-4E58-9621-16B1098D2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20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C564A-B65E-452C-A146-D75AD8D99FEB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544B-6803-4E58-9621-16B1098D2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472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C564A-B65E-452C-A146-D75AD8D99FEB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544B-6803-4E58-9621-16B1098D2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59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C564A-B65E-452C-A146-D75AD8D99FEB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544B-6803-4E58-9621-16B1098D2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06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chemeClr val="accent1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C564A-B65E-452C-A146-D75AD8D99FEB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D544B-6803-4E58-9621-16B1098D2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45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9156" y="394010"/>
            <a:ext cx="7772400" cy="2193073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FF00"/>
                </a:solidFill>
              </a:rPr>
              <a:t>A Picture’s Worth a 1000</a:t>
            </a:r>
            <a:r>
              <a:rPr lang="en-US" sz="4800" baseline="30000" dirty="0" smtClean="0">
                <a:solidFill>
                  <a:srgbClr val="FFFF00"/>
                </a:solidFill>
              </a:rPr>
              <a:t>2</a:t>
            </a:r>
            <a:r>
              <a:rPr lang="en-US" sz="4800" dirty="0" smtClean="0">
                <a:solidFill>
                  <a:srgbClr val="FFFF00"/>
                </a:solidFill>
              </a:rPr>
              <a:t> Points: </a:t>
            </a:r>
            <a:r>
              <a:rPr lang="en-US" sz="4800" dirty="0" err="1" smtClean="0">
                <a:solidFill>
                  <a:srgbClr val="FFFF00"/>
                </a:solidFill>
              </a:rPr>
              <a:t>Phodar</a:t>
            </a:r>
            <a:r>
              <a:rPr lang="en-US" sz="4800" dirty="0" smtClean="0">
                <a:solidFill>
                  <a:srgbClr val="FFFF00"/>
                </a:solidFill>
              </a:rPr>
              <a:t> as an Alternative to LiDAR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5800725"/>
            <a:ext cx="6858000" cy="97154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Peter Gould and Jacob Strunk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Washington State Department of Natural Resources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30991"/>
            <a:ext cx="9144000" cy="318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448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9156" y="126380"/>
            <a:ext cx="7772400" cy="654205"/>
          </a:xfrm>
        </p:spPr>
        <p:txBody>
          <a:bodyPr>
            <a:noAutofit/>
          </a:bodyPr>
          <a:lstStyle/>
          <a:p>
            <a:pPr algn="l"/>
            <a:r>
              <a:rPr lang="en-US" sz="4800" dirty="0" smtClean="0">
                <a:solidFill>
                  <a:srgbClr val="FFFF00"/>
                </a:solidFill>
              </a:rPr>
              <a:t>Validation Results (3.6 acres)</a:t>
            </a:r>
            <a:endParaRPr lang="en-US" sz="4800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221" y="780585"/>
            <a:ext cx="7104981" cy="28993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21" y="3781425"/>
            <a:ext cx="7118797" cy="300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436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9156" y="126380"/>
            <a:ext cx="7772400" cy="1315845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FF00"/>
                </a:solidFill>
              </a:rPr>
              <a:t>Hood Canal Project</a:t>
            </a:r>
            <a:br>
              <a:rPr lang="en-US" sz="4800" dirty="0" smtClean="0">
                <a:solidFill>
                  <a:srgbClr val="FFFF00"/>
                </a:solidFill>
              </a:rPr>
            </a:b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288" y="847493"/>
            <a:ext cx="8564136" cy="5925014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Can we get more from </a:t>
            </a:r>
            <a:r>
              <a:rPr lang="en-US" dirty="0" err="1" smtClean="0">
                <a:solidFill>
                  <a:srgbClr val="FFFF00"/>
                </a:solidFill>
              </a:rPr>
              <a:t>phodar</a:t>
            </a:r>
            <a:r>
              <a:rPr lang="en-US" dirty="0" smtClean="0">
                <a:solidFill>
                  <a:srgbClr val="FFFF00"/>
                </a:solidFill>
              </a:rPr>
              <a:t>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What resolution of imagery?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Acquisitions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Lidar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3” </a:t>
            </a:r>
            <a:r>
              <a:rPr lang="en-US" dirty="0" err="1" smtClean="0">
                <a:solidFill>
                  <a:srgbClr val="FFFF00"/>
                </a:solidFill>
              </a:rPr>
              <a:t>phodar</a:t>
            </a:r>
            <a:endParaRPr lang="en-US" dirty="0" smtClean="0">
              <a:solidFill>
                <a:srgbClr val="FFFF00"/>
              </a:solidFill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6” </a:t>
            </a:r>
            <a:r>
              <a:rPr lang="en-US" dirty="0" err="1" smtClean="0">
                <a:solidFill>
                  <a:srgbClr val="FFFF00"/>
                </a:solidFill>
              </a:rPr>
              <a:t>phodar</a:t>
            </a:r>
            <a:endParaRPr lang="en-US" dirty="0" smtClean="0">
              <a:solidFill>
                <a:srgbClr val="FFFF00"/>
              </a:solidFill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12” </a:t>
            </a:r>
            <a:r>
              <a:rPr lang="en-US" dirty="0" err="1" smtClean="0">
                <a:solidFill>
                  <a:srgbClr val="FFFF00"/>
                </a:solidFill>
              </a:rPr>
              <a:t>phodar</a:t>
            </a:r>
            <a:endParaRPr lang="en-US" dirty="0" smtClean="0">
              <a:solidFill>
                <a:srgbClr val="FFFF00"/>
              </a:solidFill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FFFF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58 sample plots (randomized grid)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3444" y="2846402"/>
            <a:ext cx="4074260" cy="39261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60891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9156" y="126380"/>
            <a:ext cx="7772400" cy="1315845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FF00"/>
                </a:solidFill>
              </a:rPr>
              <a:t>Hood Canal Project</a:t>
            </a:r>
            <a:br>
              <a:rPr lang="en-US" sz="4800" dirty="0" smtClean="0">
                <a:solidFill>
                  <a:srgbClr val="FFFF00"/>
                </a:solidFill>
              </a:rPr>
            </a:b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288" y="847493"/>
            <a:ext cx="8564136" cy="5925014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Is </a:t>
            </a:r>
            <a:r>
              <a:rPr lang="en-US" dirty="0" err="1" smtClean="0">
                <a:solidFill>
                  <a:srgbClr val="FFFF00"/>
                </a:solidFill>
              </a:rPr>
              <a:t>Phodar</a:t>
            </a:r>
            <a:r>
              <a:rPr lang="en-US" dirty="0" smtClean="0">
                <a:solidFill>
                  <a:srgbClr val="FFFF00"/>
                </a:solidFill>
              </a:rPr>
              <a:t> ready?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What resolution of imagery?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What are the tradeoffs with </a:t>
            </a:r>
            <a:r>
              <a:rPr lang="en-US" dirty="0" err="1" smtClean="0">
                <a:solidFill>
                  <a:srgbClr val="FFFF00"/>
                </a:solidFill>
              </a:rPr>
              <a:t>lidar</a:t>
            </a:r>
            <a:r>
              <a:rPr lang="en-US" dirty="0" smtClean="0">
                <a:solidFill>
                  <a:srgbClr val="FFFF00"/>
                </a:solidFill>
              </a:rPr>
              <a:t>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Acquisitions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Lidar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3” </a:t>
            </a:r>
            <a:r>
              <a:rPr lang="en-US" dirty="0" err="1" smtClean="0">
                <a:solidFill>
                  <a:srgbClr val="FFFF00"/>
                </a:solidFill>
              </a:rPr>
              <a:t>phodar</a:t>
            </a:r>
            <a:endParaRPr lang="en-US" dirty="0" smtClean="0">
              <a:solidFill>
                <a:srgbClr val="FFFF00"/>
              </a:solidFill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6” </a:t>
            </a:r>
            <a:r>
              <a:rPr lang="en-US" dirty="0" err="1" smtClean="0">
                <a:solidFill>
                  <a:srgbClr val="FFFF00"/>
                </a:solidFill>
              </a:rPr>
              <a:t>phodar</a:t>
            </a:r>
            <a:endParaRPr lang="en-US" dirty="0" smtClean="0">
              <a:solidFill>
                <a:srgbClr val="FFFF00"/>
              </a:solidFill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12” </a:t>
            </a:r>
            <a:r>
              <a:rPr lang="en-US" dirty="0" err="1" smtClean="0">
                <a:solidFill>
                  <a:srgbClr val="FFFF00"/>
                </a:solidFill>
              </a:rPr>
              <a:t>phodar</a:t>
            </a:r>
            <a:endParaRPr lang="en-US" dirty="0" smtClean="0">
              <a:solidFill>
                <a:srgbClr val="FFFF00"/>
              </a:solidFill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FFFF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58 sample plots (randomized grid)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3444" y="2846402"/>
            <a:ext cx="4074260" cy="39261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63839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327" y="118753"/>
            <a:ext cx="7772400" cy="505715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Field Data Acquisition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481" y="517718"/>
            <a:ext cx="5116553" cy="6233532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Live and dead trees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1/10</a:t>
            </a:r>
            <a:r>
              <a:rPr lang="en-US" sz="2400" baseline="30000" dirty="0">
                <a:solidFill>
                  <a:srgbClr val="FFFF00"/>
                </a:solidFill>
              </a:rPr>
              <a:t>th</a:t>
            </a:r>
            <a:r>
              <a:rPr lang="en-US" sz="2400" dirty="0">
                <a:solidFill>
                  <a:srgbClr val="FFFF00"/>
                </a:solidFill>
              </a:rPr>
              <a:t> Acre for trees &gt;= 5.5” DBH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1/40</a:t>
            </a:r>
            <a:r>
              <a:rPr lang="en-US" sz="2400" baseline="30000" dirty="0">
                <a:solidFill>
                  <a:srgbClr val="FFFF00"/>
                </a:solidFill>
              </a:rPr>
              <a:t>th</a:t>
            </a:r>
            <a:r>
              <a:rPr lang="en-US" sz="2400" dirty="0">
                <a:solidFill>
                  <a:srgbClr val="FFFF00"/>
                </a:solidFill>
              </a:rPr>
              <a:t> acre for trees down to 2”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1/250</a:t>
            </a:r>
            <a:r>
              <a:rPr lang="en-US" sz="2400" baseline="30000" dirty="0">
                <a:solidFill>
                  <a:srgbClr val="FFFF00"/>
                </a:solidFill>
              </a:rPr>
              <a:t>th</a:t>
            </a:r>
            <a:r>
              <a:rPr lang="en-US" sz="2400" dirty="0">
                <a:solidFill>
                  <a:srgbClr val="FFFF00"/>
                </a:solidFill>
              </a:rPr>
              <a:t> acre for trees down to 1’ </a:t>
            </a:r>
            <a:r>
              <a:rPr lang="en-US" sz="2400" dirty="0" err="1">
                <a:solidFill>
                  <a:srgbClr val="FFFF00"/>
                </a:solidFill>
              </a:rPr>
              <a:t>ht</a:t>
            </a:r>
            <a:endParaRPr lang="en-US" sz="2400" dirty="0">
              <a:solidFill>
                <a:srgbClr val="FFFF0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Canopy cover and closure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FFFF00"/>
                </a:solidFill>
              </a:rPr>
              <a:t>Moosehorn</a:t>
            </a:r>
            <a:endParaRPr lang="en-US" sz="2400" dirty="0">
              <a:solidFill>
                <a:srgbClr val="FFFF00"/>
              </a:solidFill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Spherical </a:t>
            </a:r>
            <a:r>
              <a:rPr lang="en-US" sz="2400" dirty="0" err="1">
                <a:solidFill>
                  <a:srgbClr val="FFFF00"/>
                </a:solidFill>
              </a:rPr>
              <a:t>densiometer</a:t>
            </a:r>
            <a:endParaRPr lang="en-US" sz="2400" dirty="0">
              <a:solidFill>
                <a:srgbClr val="FFFF0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Down wood transects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2 x 50 </a:t>
            </a:r>
            <a:r>
              <a:rPr lang="en-US" sz="2400" dirty="0" err="1">
                <a:solidFill>
                  <a:srgbClr val="FFFF00"/>
                </a:solidFill>
              </a:rPr>
              <a:t>ft</a:t>
            </a:r>
            <a:endParaRPr lang="en-US" sz="2400" dirty="0">
              <a:solidFill>
                <a:srgbClr val="FFFF00"/>
              </a:solidFill>
            </a:endParaRP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FFFF00"/>
                </a:solidFill>
              </a:rPr>
              <a:t>Javad</a:t>
            </a:r>
            <a:r>
              <a:rPr lang="en-US" sz="2800" dirty="0" smtClean="0">
                <a:solidFill>
                  <a:srgbClr val="FFFF00"/>
                </a:solidFill>
              </a:rPr>
              <a:t> Triumph 2 GPS </a:t>
            </a: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Android tablets</a:t>
            </a:r>
          </a:p>
          <a:p>
            <a:pPr marL="1028700" lvl="1" indent="-5715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Zip file with SQLite DB, GPS data, photos</a:t>
            </a:r>
            <a:endParaRPr lang="en-US" dirty="0">
              <a:solidFill>
                <a:srgbClr val="FFFF00"/>
              </a:solidFill>
            </a:endParaRP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FFFF00"/>
              </a:solidFill>
            </a:endParaRP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500" y="3093650"/>
            <a:ext cx="407644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687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9156" y="126380"/>
            <a:ext cx="7772400" cy="1315845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FF00"/>
                </a:solidFill>
              </a:rPr>
              <a:t>Hood Canal Project</a:t>
            </a:r>
            <a:br>
              <a:rPr lang="en-US" sz="4800" dirty="0" smtClean="0">
                <a:solidFill>
                  <a:srgbClr val="FFFF00"/>
                </a:solidFill>
              </a:rPr>
            </a:br>
            <a:endParaRPr lang="en-US" sz="4800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755" y="1601478"/>
            <a:ext cx="8658225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484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2981" y="716930"/>
            <a:ext cx="7772400" cy="1315845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FF00"/>
                </a:solidFill>
              </a:rPr>
              <a:t>Hood Canal Project</a:t>
            </a:r>
            <a:br>
              <a:rPr lang="en-US" sz="4800" dirty="0" smtClean="0">
                <a:solidFill>
                  <a:srgbClr val="FFFF00"/>
                </a:solidFill>
              </a:rPr>
            </a:br>
            <a:r>
              <a:rPr lang="en-US" sz="4400" dirty="0" smtClean="0">
                <a:solidFill>
                  <a:srgbClr val="FFFF00"/>
                </a:solidFill>
              </a:rPr>
              <a:t>Looking down</a:t>
            </a:r>
            <a:br>
              <a:rPr lang="en-US" sz="4400" dirty="0" smtClean="0">
                <a:solidFill>
                  <a:srgbClr val="FFFF00"/>
                </a:solidFill>
              </a:rPr>
            </a:br>
            <a:endParaRPr lang="en-US" sz="44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49" y="2721572"/>
            <a:ext cx="3905134" cy="37691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889" y="2721572"/>
            <a:ext cx="3826134" cy="376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18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9156" y="126380"/>
            <a:ext cx="7772400" cy="1315845"/>
          </a:xfrm>
        </p:spPr>
        <p:txBody>
          <a:bodyPr>
            <a:noAutofit/>
          </a:bodyPr>
          <a:lstStyle/>
          <a:p>
            <a:r>
              <a:rPr lang="en-US" sz="4800" dirty="0" err="1" smtClean="0">
                <a:solidFill>
                  <a:srgbClr val="FFFF00"/>
                </a:solidFill>
              </a:rPr>
              <a:t>Gridmetrics</a:t>
            </a:r>
            <a:r>
              <a:rPr lang="en-US" sz="4800" dirty="0" smtClean="0">
                <a:solidFill>
                  <a:srgbClr val="FFFF00"/>
                </a:solidFill>
              </a:rPr>
              <a:t> Comparisons</a:t>
            </a:r>
            <a:br>
              <a:rPr lang="en-US" sz="4800" dirty="0" smtClean="0">
                <a:solidFill>
                  <a:srgbClr val="FFFF00"/>
                </a:solidFill>
              </a:rPr>
            </a:br>
            <a:endParaRPr lang="en-US" sz="48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2577"/>
            <a:ext cx="9144000" cy="499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135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9156" y="126380"/>
            <a:ext cx="7772400" cy="1315845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FF00"/>
                </a:solidFill>
              </a:rPr>
              <a:t>Outlier Plots</a:t>
            </a:r>
            <a:br>
              <a:rPr lang="en-US" sz="4800" dirty="0" smtClean="0">
                <a:solidFill>
                  <a:srgbClr val="FFFF00"/>
                </a:solidFill>
              </a:rPr>
            </a:br>
            <a:endParaRPr lang="en-US" sz="4800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737" y="1196898"/>
            <a:ext cx="2351978" cy="24802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916" y="1196898"/>
            <a:ext cx="2468880" cy="2468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8215" y="1196898"/>
            <a:ext cx="2551472" cy="24802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7060" y="3930805"/>
            <a:ext cx="2771310" cy="27713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1183" y="3930805"/>
            <a:ext cx="2667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932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9156" y="126380"/>
            <a:ext cx="7772400" cy="1315845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FF00"/>
                </a:solidFill>
              </a:rPr>
              <a:t>Outlier Plots</a:t>
            </a:r>
            <a:br>
              <a:rPr lang="en-US" sz="4800" dirty="0" smtClean="0">
                <a:solidFill>
                  <a:srgbClr val="FFFF00"/>
                </a:solidFill>
              </a:rPr>
            </a:br>
            <a:endParaRPr lang="en-US" sz="48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676" y="889776"/>
            <a:ext cx="5503359" cy="554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073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9156" y="126380"/>
            <a:ext cx="7772400" cy="1315845"/>
          </a:xfrm>
        </p:spPr>
        <p:txBody>
          <a:bodyPr>
            <a:noAutofit/>
          </a:bodyPr>
          <a:lstStyle/>
          <a:p>
            <a:r>
              <a:rPr lang="en-US" sz="4800" dirty="0" err="1" smtClean="0">
                <a:solidFill>
                  <a:srgbClr val="FFFF00"/>
                </a:solidFill>
              </a:rPr>
              <a:t>Gridmetrics</a:t>
            </a:r>
            <a:r>
              <a:rPr lang="en-US" sz="4800" dirty="0" smtClean="0">
                <a:solidFill>
                  <a:srgbClr val="FFFF00"/>
                </a:solidFill>
              </a:rPr>
              <a:t> Comparisons</a:t>
            </a:r>
            <a:br>
              <a:rPr lang="en-US" sz="4800" dirty="0" smtClean="0">
                <a:solidFill>
                  <a:srgbClr val="FFFF00"/>
                </a:solidFill>
              </a:rPr>
            </a:br>
            <a:endParaRPr lang="en-US" sz="48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5868"/>
            <a:ext cx="9144000" cy="499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30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8681" y="23232"/>
            <a:ext cx="7772400" cy="661639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FF00"/>
                </a:solidFill>
              </a:rPr>
              <a:t>3D is the new 2D</a:t>
            </a:r>
            <a:endParaRPr lang="en-US" sz="48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753" y="3977269"/>
            <a:ext cx="4031967" cy="27217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753" y="899532"/>
            <a:ext cx="3819096" cy="29382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785" y="3992892"/>
            <a:ext cx="4563572" cy="2690464"/>
          </a:xfrm>
          <a:prstGeom prst="rect">
            <a:avLst/>
          </a:prstGeom>
        </p:spPr>
      </p:pic>
      <p:pic>
        <p:nvPicPr>
          <p:cNvPr id="1026" name="Picture 2" descr="360Heros Pro10HD 360&amp;deg; Plug-n-Play Holder for GoPro with Mount/Sta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70" y="899532"/>
            <a:ext cx="2938230" cy="293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487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9156" y="126380"/>
            <a:ext cx="7772400" cy="1315845"/>
          </a:xfrm>
        </p:spPr>
        <p:txBody>
          <a:bodyPr>
            <a:noAutofit/>
          </a:bodyPr>
          <a:lstStyle/>
          <a:p>
            <a:r>
              <a:rPr lang="en-US" sz="4800" dirty="0" err="1" smtClean="0">
                <a:solidFill>
                  <a:srgbClr val="FFFF00"/>
                </a:solidFill>
              </a:rPr>
              <a:t>Gridmetrics</a:t>
            </a:r>
            <a:r>
              <a:rPr lang="en-US" sz="4800" dirty="0" smtClean="0">
                <a:solidFill>
                  <a:srgbClr val="FFFF00"/>
                </a:solidFill>
              </a:rPr>
              <a:t> Comparisons</a:t>
            </a:r>
            <a:br>
              <a:rPr lang="en-US" sz="4800" dirty="0" smtClean="0">
                <a:solidFill>
                  <a:srgbClr val="FFFF00"/>
                </a:solidFill>
              </a:rPr>
            </a:br>
            <a:endParaRPr lang="en-US" sz="48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3198"/>
            <a:ext cx="9144000" cy="499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3960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853" y="1479548"/>
            <a:ext cx="8958147" cy="513264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FF00"/>
                </a:solidFill>
              </a:rPr>
              <a:t>Modeling Results</a:t>
            </a:r>
            <a:br>
              <a:rPr lang="en-US" sz="4800" dirty="0" smtClean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FF00"/>
                </a:solidFill>
              </a:rPr>
              <a:t>(best subsets, 3 variables, no interactions)</a:t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FF00"/>
                </a:solidFill>
              </a:rPr>
              <a:t>Adjusted R</a:t>
            </a:r>
            <a:r>
              <a:rPr lang="en-US" sz="3200" baseline="30000" dirty="0" smtClean="0">
                <a:solidFill>
                  <a:srgbClr val="FFFF00"/>
                </a:solidFill>
              </a:rPr>
              <a:t>2</a:t>
            </a:r>
            <a:endParaRPr lang="en-US" sz="3200" dirty="0">
              <a:solidFill>
                <a:srgbClr val="FFFF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833091"/>
              </p:ext>
            </p:extLst>
          </p:nvPr>
        </p:nvGraphicFramePr>
        <p:xfrm>
          <a:off x="1654097" y="2671025"/>
          <a:ext cx="6096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RS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 Data</a:t>
                      </a:r>
                    </a:p>
                    <a:p>
                      <a:r>
                        <a:rPr lang="en-US" dirty="0" smtClean="0"/>
                        <a:t>(N=58)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Minus Outliers</a:t>
                      </a:r>
                    </a:p>
                    <a:p>
                      <a:r>
                        <a:rPr lang="en-US" dirty="0" smtClean="0"/>
                        <a:t>(N=53)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12” </a:t>
                      </a:r>
                      <a:r>
                        <a:rPr lang="en-US" dirty="0" err="1" smtClean="0"/>
                        <a:t>Phodar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83.3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93.3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6” </a:t>
                      </a:r>
                      <a:r>
                        <a:rPr lang="en-US" dirty="0" err="1" smtClean="0"/>
                        <a:t>Phodar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74.3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93.8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Lidar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95.8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95.6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93287" y="2249137"/>
            <a:ext cx="8564136" cy="36334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Maximum Height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829885"/>
              </p:ext>
            </p:extLst>
          </p:nvPr>
        </p:nvGraphicFramePr>
        <p:xfrm>
          <a:off x="1654097" y="4904058"/>
          <a:ext cx="6096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RS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 Data</a:t>
                      </a:r>
                    </a:p>
                    <a:p>
                      <a:r>
                        <a:rPr lang="en-US" dirty="0" smtClean="0"/>
                        <a:t>(N=58)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Minus Outliers</a:t>
                      </a:r>
                    </a:p>
                    <a:p>
                      <a:r>
                        <a:rPr lang="en-US" dirty="0" smtClean="0"/>
                        <a:t>(N=53)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12” </a:t>
                      </a:r>
                      <a:r>
                        <a:rPr lang="en-US" dirty="0" err="1" smtClean="0"/>
                        <a:t>Phodar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93.8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6” </a:t>
                      </a:r>
                      <a:r>
                        <a:rPr lang="en-US" dirty="0" err="1" smtClean="0"/>
                        <a:t>Phodar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95.2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Lidar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96.0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Subtitle 2"/>
          <p:cNvSpPr txBox="1">
            <a:spLocks/>
          </p:cNvSpPr>
          <p:nvPr/>
        </p:nvSpPr>
        <p:spPr>
          <a:xfrm>
            <a:off x="193287" y="4482170"/>
            <a:ext cx="8564136" cy="3633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rgbClr val="FFFF00"/>
                </a:solidFill>
              </a:rPr>
              <a:t>Lorey’s</a:t>
            </a:r>
            <a:r>
              <a:rPr lang="en-US" dirty="0" smtClean="0">
                <a:solidFill>
                  <a:srgbClr val="FFFF00"/>
                </a:solidFill>
              </a:rPr>
              <a:t> Height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4425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229937"/>
              </p:ext>
            </p:extLst>
          </p:nvPr>
        </p:nvGraphicFramePr>
        <p:xfrm>
          <a:off x="1724722" y="2576550"/>
          <a:ext cx="6096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RS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 Data</a:t>
                      </a:r>
                    </a:p>
                    <a:p>
                      <a:r>
                        <a:rPr lang="en-US" dirty="0" smtClean="0"/>
                        <a:t>(N=58)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Minus Outliers</a:t>
                      </a:r>
                    </a:p>
                    <a:p>
                      <a:r>
                        <a:rPr lang="en-US" dirty="0" smtClean="0"/>
                        <a:t>(N=53)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12” </a:t>
                      </a:r>
                      <a:r>
                        <a:rPr lang="en-US" dirty="0" err="1" smtClean="0"/>
                        <a:t>Phodar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78.2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6” </a:t>
                      </a:r>
                      <a:r>
                        <a:rPr lang="en-US" dirty="0" err="1" smtClean="0"/>
                        <a:t>Phodar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78.4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Lidar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77.5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79.4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93287" y="2002263"/>
            <a:ext cx="8564136" cy="36334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CF Volume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682497"/>
              </p:ext>
            </p:extLst>
          </p:nvPr>
        </p:nvGraphicFramePr>
        <p:xfrm>
          <a:off x="1654097" y="4777058"/>
          <a:ext cx="6096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RS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 Data</a:t>
                      </a:r>
                    </a:p>
                    <a:p>
                      <a:r>
                        <a:rPr lang="en-US" dirty="0" smtClean="0"/>
                        <a:t>(N=58)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Minus Outliers</a:t>
                      </a:r>
                    </a:p>
                    <a:p>
                      <a:r>
                        <a:rPr lang="en-US" dirty="0" smtClean="0"/>
                        <a:t>(N=53)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12” </a:t>
                      </a:r>
                      <a:r>
                        <a:rPr lang="en-US" dirty="0" err="1" smtClean="0"/>
                        <a:t>Phodar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78.9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6” </a:t>
                      </a:r>
                      <a:r>
                        <a:rPr lang="en-US" dirty="0" err="1" smtClean="0"/>
                        <a:t>Phodar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81.9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Lidar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77.8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81.0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Subtitle 2"/>
          <p:cNvSpPr txBox="1">
            <a:spLocks/>
          </p:cNvSpPr>
          <p:nvPr/>
        </p:nvSpPr>
        <p:spPr>
          <a:xfrm>
            <a:off x="193287" y="4355170"/>
            <a:ext cx="8564136" cy="3633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rgbClr val="FFFF00"/>
                </a:solidFill>
              </a:rPr>
              <a:t>BF Volume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93287" y="1203095"/>
            <a:ext cx="8958147" cy="5132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FFFF00"/>
                </a:solidFill>
              </a:rPr>
              <a:t>Modeling Results</a:t>
            </a:r>
            <a:br>
              <a:rPr lang="en-US" sz="4800" dirty="0" smtClean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FF00"/>
                </a:solidFill>
              </a:rPr>
              <a:t>(best subsets, 3 variables, no interactions)</a:t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FF00"/>
                </a:solidFill>
              </a:rPr>
              <a:t>Adjusted R</a:t>
            </a:r>
            <a:r>
              <a:rPr lang="en-US" sz="3200" baseline="30000" dirty="0" smtClean="0">
                <a:solidFill>
                  <a:srgbClr val="FFFF00"/>
                </a:solidFill>
              </a:rPr>
              <a:t>2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5988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304217"/>
              </p:ext>
            </p:extLst>
          </p:nvPr>
        </p:nvGraphicFramePr>
        <p:xfrm>
          <a:off x="1654098" y="2694255"/>
          <a:ext cx="6096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RS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 Data</a:t>
                      </a:r>
                    </a:p>
                    <a:p>
                      <a:r>
                        <a:rPr lang="en-US" dirty="0" smtClean="0"/>
                        <a:t>(N=58)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Minus Outliers</a:t>
                      </a:r>
                    </a:p>
                    <a:p>
                      <a:r>
                        <a:rPr lang="en-US" dirty="0" smtClean="0"/>
                        <a:t>(N=53)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12” </a:t>
                      </a:r>
                      <a:r>
                        <a:rPr lang="en-US" dirty="0" err="1" smtClean="0"/>
                        <a:t>Phodar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63.1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6” </a:t>
                      </a:r>
                      <a:r>
                        <a:rPr lang="en-US" dirty="0" err="1" smtClean="0"/>
                        <a:t>Phodar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58.5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66.2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Lidar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72.6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Subtitle 2"/>
          <p:cNvSpPr txBox="1">
            <a:spLocks/>
          </p:cNvSpPr>
          <p:nvPr/>
        </p:nvSpPr>
        <p:spPr>
          <a:xfrm>
            <a:off x="260195" y="2344541"/>
            <a:ext cx="8564136" cy="4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00"/>
                </a:solidFill>
              </a:rPr>
              <a:t>Basal Area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509994"/>
              </p:ext>
            </p:extLst>
          </p:nvPr>
        </p:nvGraphicFramePr>
        <p:xfrm>
          <a:off x="1654098" y="4968484"/>
          <a:ext cx="6096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RS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 Data</a:t>
                      </a:r>
                    </a:p>
                    <a:p>
                      <a:r>
                        <a:rPr lang="en-US" dirty="0" smtClean="0"/>
                        <a:t>(N=58)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Minus Outliers</a:t>
                      </a:r>
                    </a:p>
                    <a:p>
                      <a:r>
                        <a:rPr lang="en-US" dirty="0" smtClean="0"/>
                        <a:t>(N=53)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12” </a:t>
                      </a:r>
                      <a:r>
                        <a:rPr lang="en-US" dirty="0" err="1" smtClean="0"/>
                        <a:t>Phodar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41.6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6” </a:t>
                      </a:r>
                      <a:r>
                        <a:rPr lang="en-US" dirty="0" err="1" smtClean="0"/>
                        <a:t>Phodar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53.7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Lidar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67.6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Subtitle 2"/>
          <p:cNvSpPr txBox="1">
            <a:spLocks/>
          </p:cNvSpPr>
          <p:nvPr/>
        </p:nvSpPr>
        <p:spPr>
          <a:xfrm>
            <a:off x="260195" y="4618770"/>
            <a:ext cx="8564136" cy="4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00"/>
                </a:solidFill>
              </a:rPr>
              <a:t>Curtis’s RD (summation method)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93287" y="1203095"/>
            <a:ext cx="8958147" cy="5132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FFFF00"/>
                </a:solidFill>
              </a:rPr>
              <a:t>Modeling Results</a:t>
            </a:r>
            <a:br>
              <a:rPr lang="en-US" sz="4800" dirty="0" smtClean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FF00"/>
                </a:solidFill>
              </a:rPr>
              <a:t>(best subsets, 3 variables, no interactions)</a:t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FF00"/>
                </a:solidFill>
              </a:rPr>
              <a:t>Adjusted R</a:t>
            </a:r>
            <a:r>
              <a:rPr lang="en-US" sz="3200" baseline="30000" dirty="0" smtClean="0">
                <a:solidFill>
                  <a:srgbClr val="FFFF00"/>
                </a:solidFill>
              </a:rPr>
              <a:t>2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3867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956284"/>
              </p:ext>
            </p:extLst>
          </p:nvPr>
        </p:nvGraphicFramePr>
        <p:xfrm>
          <a:off x="1654098" y="2567255"/>
          <a:ext cx="6096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RS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 Data</a:t>
                      </a:r>
                    </a:p>
                    <a:p>
                      <a:r>
                        <a:rPr lang="en-US" dirty="0" smtClean="0"/>
                        <a:t>(N=58)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Minus Outliers</a:t>
                      </a:r>
                    </a:p>
                    <a:p>
                      <a:r>
                        <a:rPr lang="en-US" dirty="0" smtClean="0"/>
                        <a:t>(N=53)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12” </a:t>
                      </a:r>
                      <a:r>
                        <a:rPr lang="en-US" dirty="0" err="1" smtClean="0"/>
                        <a:t>Phodar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88.9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6” </a:t>
                      </a:r>
                      <a:r>
                        <a:rPr lang="en-US" dirty="0" err="1" smtClean="0"/>
                        <a:t>Phodar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82.6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Lidar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95.0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94.1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Subtitle 2"/>
          <p:cNvSpPr txBox="1">
            <a:spLocks/>
          </p:cNvSpPr>
          <p:nvPr/>
        </p:nvSpPr>
        <p:spPr>
          <a:xfrm>
            <a:off x="189570" y="2098903"/>
            <a:ext cx="8564136" cy="4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00"/>
                </a:solidFill>
              </a:rPr>
              <a:t>Canopy Cover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978565"/>
              </p:ext>
            </p:extLst>
          </p:nvPr>
        </p:nvGraphicFramePr>
        <p:xfrm>
          <a:off x="1583473" y="4887328"/>
          <a:ext cx="6096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RS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 Data</a:t>
                      </a:r>
                    </a:p>
                    <a:p>
                      <a:r>
                        <a:rPr lang="en-US" dirty="0" smtClean="0"/>
                        <a:t>(N=58)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Minus Outliers</a:t>
                      </a:r>
                    </a:p>
                    <a:p>
                      <a:r>
                        <a:rPr lang="en-US" dirty="0" smtClean="0"/>
                        <a:t>(N=53)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12” </a:t>
                      </a:r>
                      <a:r>
                        <a:rPr lang="en-US" dirty="0" err="1" smtClean="0"/>
                        <a:t>Phodar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93.7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91.8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6” </a:t>
                      </a:r>
                      <a:r>
                        <a:rPr lang="en-US" dirty="0" err="1" smtClean="0"/>
                        <a:t>Phodar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92.1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Lidar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95.0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93.5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ubtitle 2"/>
          <p:cNvSpPr txBox="1">
            <a:spLocks/>
          </p:cNvSpPr>
          <p:nvPr/>
        </p:nvSpPr>
        <p:spPr>
          <a:xfrm>
            <a:off x="189570" y="4537614"/>
            <a:ext cx="8564136" cy="4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00"/>
                </a:solidFill>
              </a:rPr>
              <a:t>Canopy Closure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3287" y="1203095"/>
            <a:ext cx="8958147" cy="5132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FFFF00"/>
                </a:solidFill>
              </a:rPr>
              <a:t>Modeling Results</a:t>
            </a:r>
            <a:br>
              <a:rPr lang="en-US" sz="4800" dirty="0" smtClean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FF00"/>
                </a:solidFill>
              </a:rPr>
              <a:t>(best subsets, 3 variables, no interactions)</a:t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FF00"/>
                </a:solidFill>
              </a:rPr>
              <a:t>Adjusted R</a:t>
            </a:r>
            <a:r>
              <a:rPr lang="en-US" sz="3200" baseline="30000" dirty="0" smtClean="0">
                <a:solidFill>
                  <a:srgbClr val="FFFF00"/>
                </a:solidFill>
              </a:rPr>
              <a:t>2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4328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85853" y="707795"/>
            <a:ext cx="8958147" cy="5132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FFFF00"/>
                </a:solidFill>
              </a:rPr>
              <a:t>Conclusions</a:t>
            </a:r>
            <a:br>
              <a:rPr lang="en-US" sz="4800" dirty="0" smtClean="0">
                <a:solidFill>
                  <a:srgbClr val="FFFF00"/>
                </a:solidFill>
              </a:rPr>
            </a:b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93288" y="847493"/>
            <a:ext cx="8564136" cy="5925014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 err="1" smtClean="0">
                <a:solidFill>
                  <a:srgbClr val="FFFF00"/>
                </a:solidFill>
              </a:rPr>
              <a:t>Phodar</a:t>
            </a:r>
            <a:r>
              <a:rPr lang="en-US" sz="3200" dirty="0" smtClean="0">
                <a:solidFill>
                  <a:srgbClr val="FFFF00"/>
                </a:solidFill>
              </a:rPr>
              <a:t> is in the running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</a:rPr>
              <a:t>Not a clear improvement at 6” vs 12”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</a:rPr>
              <a:t> Room for improvement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Acquisition spec (more overlap)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Processing software makes a difference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Can test processing strategies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486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9156" y="394011"/>
            <a:ext cx="7772400" cy="1048214"/>
          </a:xfrm>
        </p:spPr>
        <p:txBody>
          <a:bodyPr>
            <a:noAutofit/>
          </a:bodyPr>
          <a:lstStyle/>
          <a:p>
            <a:r>
              <a:rPr lang="en-US" sz="4800" dirty="0" err="1" smtClean="0">
                <a:solidFill>
                  <a:srgbClr val="FFFF00"/>
                </a:solidFill>
              </a:rPr>
              <a:t>Phodar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br>
              <a:rPr lang="en-US" sz="4800" dirty="0" smtClean="0">
                <a:solidFill>
                  <a:srgbClr val="FFFF00"/>
                </a:solidFill>
              </a:rPr>
            </a:br>
            <a:r>
              <a:rPr lang="en-US" sz="4800" dirty="0" smtClean="0">
                <a:solidFill>
                  <a:srgbClr val="FFFF00"/>
                </a:solidFill>
              </a:rPr>
              <a:t>(</a:t>
            </a:r>
            <a:r>
              <a:rPr lang="en-US" sz="4800" dirty="0" err="1" smtClean="0">
                <a:solidFill>
                  <a:srgbClr val="FFFF00"/>
                </a:solidFill>
              </a:rPr>
              <a:t>digitial</a:t>
            </a:r>
            <a:r>
              <a:rPr lang="en-US" sz="4800" dirty="0" smtClean="0">
                <a:solidFill>
                  <a:srgbClr val="FFFF00"/>
                </a:solidFill>
              </a:rPr>
              <a:t> surface models)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288" y="1620643"/>
            <a:ext cx="8564136" cy="5025483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Computer mimics the human eye (parallax -&gt; distance)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Need 2 or more image pairs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Lots of software packages (cheap to very expensive)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Higher resolution, more pairs should produce a better result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Can produce LAS files (same as </a:t>
            </a:r>
            <a:r>
              <a:rPr lang="en-US" dirty="0" err="1" smtClean="0">
                <a:solidFill>
                  <a:srgbClr val="FFFF00"/>
                </a:solidFill>
              </a:rPr>
              <a:t>lidar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703" y="5407876"/>
            <a:ext cx="3286125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231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9156" y="126380"/>
            <a:ext cx="7772400" cy="1315845"/>
          </a:xfrm>
        </p:spPr>
        <p:txBody>
          <a:bodyPr>
            <a:noAutofit/>
          </a:bodyPr>
          <a:lstStyle/>
          <a:p>
            <a:r>
              <a:rPr lang="en-US" sz="4800" dirty="0" err="1" smtClean="0">
                <a:solidFill>
                  <a:srgbClr val="FFFF00"/>
                </a:solidFill>
              </a:rPr>
              <a:t>Phodar</a:t>
            </a:r>
            <a:r>
              <a:rPr lang="en-US" sz="4800" dirty="0" smtClean="0">
                <a:solidFill>
                  <a:srgbClr val="FFFF00"/>
                </a:solidFill>
              </a:rPr>
              <a:t> in Forest Inventory </a:t>
            </a:r>
            <a:br>
              <a:rPr lang="en-US" sz="4800" dirty="0" smtClean="0">
                <a:solidFill>
                  <a:srgbClr val="FFFF00"/>
                </a:solidFill>
              </a:rPr>
            </a:b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288" y="847493"/>
            <a:ext cx="8564136" cy="5925014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“Drop-in” replacement for </a:t>
            </a:r>
            <a:r>
              <a:rPr lang="en-US" dirty="0" err="1" smtClean="0">
                <a:solidFill>
                  <a:srgbClr val="FFFF00"/>
                </a:solidFill>
              </a:rPr>
              <a:t>lidar</a:t>
            </a:r>
            <a:endParaRPr lang="en-US" dirty="0" smtClean="0">
              <a:solidFill>
                <a:srgbClr val="FFFF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20% of cost of 8 ppm </a:t>
            </a:r>
            <a:r>
              <a:rPr lang="en-US" dirty="0" err="1" smtClean="0">
                <a:solidFill>
                  <a:srgbClr val="FFFF00"/>
                </a:solidFill>
              </a:rPr>
              <a:t>lidar</a:t>
            </a:r>
            <a:endParaRPr lang="en-US" dirty="0" smtClean="0">
              <a:solidFill>
                <a:srgbClr val="FFFF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Doesn’t require expensive sensor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Doesn’t see the ground (typically need a previous </a:t>
            </a:r>
            <a:r>
              <a:rPr lang="en-US" dirty="0" err="1" smtClean="0">
                <a:solidFill>
                  <a:srgbClr val="FFFF00"/>
                </a:solidFill>
              </a:rPr>
              <a:t>lidar</a:t>
            </a:r>
            <a:r>
              <a:rPr lang="en-US" dirty="0" smtClean="0">
                <a:solidFill>
                  <a:srgbClr val="FFFF00"/>
                </a:solidFill>
              </a:rPr>
              <a:t> flight)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3114" y="4991449"/>
            <a:ext cx="3246553" cy="178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38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9156" y="126380"/>
            <a:ext cx="7772400" cy="654205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FF00"/>
                </a:solidFill>
              </a:rPr>
              <a:t>Two Experiences with </a:t>
            </a:r>
            <a:r>
              <a:rPr lang="en-US" sz="4800" dirty="0" err="1" smtClean="0">
                <a:solidFill>
                  <a:srgbClr val="FFFF00"/>
                </a:solidFill>
              </a:rPr>
              <a:t>Phodar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1443" y="862361"/>
            <a:ext cx="8586439" cy="5925014"/>
          </a:xfrm>
        </p:spPr>
        <p:txBody>
          <a:bodyPr/>
          <a:lstStyle/>
          <a:p>
            <a:pPr marL="457200" indent="-457200" algn="l">
              <a:buFont typeface="+mj-lt"/>
              <a:buAutoNum type="arabicPeriod"/>
            </a:pPr>
            <a:r>
              <a:rPr lang="en-US" sz="3600" dirty="0" smtClean="0">
                <a:solidFill>
                  <a:srgbClr val="FFFF00"/>
                </a:solidFill>
              </a:rPr>
              <a:t>RS-FRIS Version 1.0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DNR is transitioning to a RS inventory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Needs are high and immediate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Only about 25% of </a:t>
            </a:r>
            <a:r>
              <a:rPr lang="en-US" sz="2800" dirty="0" err="1" smtClean="0">
                <a:solidFill>
                  <a:srgbClr val="FFFF00"/>
                </a:solidFill>
              </a:rPr>
              <a:t>westside</a:t>
            </a:r>
            <a:r>
              <a:rPr lang="en-US" sz="2800" dirty="0" smtClean="0">
                <a:solidFill>
                  <a:srgbClr val="FFFF00"/>
                </a:solidFill>
              </a:rPr>
              <a:t> lands had current </a:t>
            </a:r>
            <a:r>
              <a:rPr lang="en-US" sz="2800" dirty="0" err="1" smtClean="0">
                <a:solidFill>
                  <a:srgbClr val="FFFF00"/>
                </a:solidFill>
              </a:rPr>
              <a:t>lidar</a:t>
            </a:r>
            <a:r>
              <a:rPr lang="en-US" sz="2800" dirty="0" smtClean="0">
                <a:solidFill>
                  <a:srgbClr val="FFFF00"/>
                </a:solidFill>
              </a:rPr>
              <a:t>, but another 50% or so had old </a:t>
            </a:r>
            <a:r>
              <a:rPr lang="en-US" sz="2800" dirty="0" err="1" smtClean="0">
                <a:solidFill>
                  <a:srgbClr val="FFFF00"/>
                </a:solidFill>
              </a:rPr>
              <a:t>lidar</a:t>
            </a:r>
            <a:endParaRPr lang="en-US" sz="2800" dirty="0" smtClean="0">
              <a:solidFill>
                <a:srgbClr val="FFFF00"/>
              </a:solidFill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Already owned statewide stereo from 2013 NAIP (3 </a:t>
            </a:r>
            <a:r>
              <a:rPr lang="en-US" sz="2800" dirty="0" err="1" smtClean="0">
                <a:solidFill>
                  <a:srgbClr val="FFFF00"/>
                </a:solidFill>
              </a:rPr>
              <a:t>ft</a:t>
            </a:r>
            <a:r>
              <a:rPr lang="en-US" sz="2800" dirty="0" smtClean="0">
                <a:solidFill>
                  <a:srgbClr val="FFFF00"/>
                </a:solidFill>
              </a:rPr>
              <a:t> pixel). 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126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1981200" y="76200"/>
            <a:ext cx="5364480" cy="335280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1990725" y="3457575"/>
            <a:ext cx="5364480" cy="33528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133600" y="6019800"/>
            <a:ext cx="2743200" cy="5635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NAIP</a:t>
            </a:r>
          </a:p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PHODAR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749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9156" y="126380"/>
            <a:ext cx="7772400" cy="654205"/>
          </a:xfrm>
        </p:spPr>
        <p:txBody>
          <a:bodyPr>
            <a:noAutofit/>
          </a:bodyPr>
          <a:lstStyle/>
          <a:p>
            <a:pPr algn="l"/>
            <a:r>
              <a:rPr lang="en-US" sz="4800" dirty="0" smtClean="0">
                <a:solidFill>
                  <a:srgbClr val="FFFF00"/>
                </a:solidFill>
              </a:rPr>
              <a:t>1. RS-FRIS Version 1.0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1443" y="862361"/>
            <a:ext cx="8586439" cy="5925014"/>
          </a:xfrm>
        </p:spPr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FFFF00"/>
                </a:solidFill>
              </a:rPr>
              <a:t>Fit single models across the </a:t>
            </a:r>
            <a:r>
              <a:rPr lang="en-US" sz="3600" dirty="0" err="1" smtClean="0">
                <a:solidFill>
                  <a:srgbClr val="FFFF00"/>
                </a:solidFill>
              </a:rPr>
              <a:t>westside</a:t>
            </a:r>
            <a:r>
              <a:rPr lang="en-US" sz="3600" dirty="0" smtClean="0">
                <a:solidFill>
                  <a:srgbClr val="FFFF00"/>
                </a:solidFill>
              </a:rPr>
              <a:t> (several 100 plots)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FFFF00"/>
                </a:solidFill>
              </a:rPr>
              <a:t>Used climate variables in some cases to try to capture variation in </a:t>
            </a:r>
            <a:r>
              <a:rPr lang="en-US" sz="3600" dirty="0" err="1" smtClean="0">
                <a:solidFill>
                  <a:srgbClr val="FFFF00"/>
                </a:solidFill>
              </a:rPr>
              <a:t>allometric</a:t>
            </a:r>
            <a:r>
              <a:rPr lang="en-US" sz="3600" dirty="0" smtClean="0">
                <a:solidFill>
                  <a:srgbClr val="FFFF00"/>
                </a:solidFill>
              </a:rPr>
              <a:t> relationships.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843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9156" y="126380"/>
            <a:ext cx="7772400" cy="654205"/>
          </a:xfrm>
        </p:spPr>
        <p:txBody>
          <a:bodyPr>
            <a:noAutofit/>
          </a:bodyPr>
          <a:lstStyle/>
          <a:p>
            <a:pPr algn="l"/>
            <a:r>
              <a:rPr lang="en-US" sz="4800" dirty="0" smtClean="0">
                <a:solidFill>
                  <a:srgbClr val="FFFF00"/>
                </a:solidFill>
              </a:rPr>
              <a:t>Modeling Results</a:t>
            </a:r>
            <a:endParaRPr lang="en-US" sz="4800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35309"/>
          <a:stretch/>
        </p:blipFill>
        <p:spPr>
          <a:xfrm>
            <a:off x="927293" y="780585"/>
            <a:ext cx="7096125" cy="572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928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9156" y="126380"/>
            <a:ext cx="7772400" cy="654205"/>
          </a:xfrm>
        </p:spPr>
        <p:txBody>
          <a:bodyPr>
            <a:noAutofit/>
          </a:bodyPr>
          <a:lstStyle/>
          <a:p>
            <a:pPr algn="l"/>
            <a:r>
              <a:rPr lang="en-US" sz="4800" dirty="0" smtClean="0">
                <a:solidFill>
                  <a:srgbClr val="FFFF00"/>
                </a:solidFill>
              </a:rPr>
              <a:t>Validation Results (3.6 acres)</a:t>
            </a:r>
            <a:endParaRPr lang="en-US" sz="48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517" y="1163582"/>
            <a:ext cx="6586654" cy="28055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517" y="4099369"/>
            <a:ext cx="6611111" cy="268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980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411</TotalTime>
  <Words>618</Words>
  <Application>Microsoft Office PowerPoint</Application>
  <PresentationFormat>On-screen Show (4:3)</PresentationFormat>
  <Paragraphs>201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A Picture’s Worth a 10002 Points: Phodar as an Alternative to LiDAR</vt:lpstr>
      <vt:lpstr>3D is the new 2D</vt:lpstr>
      <vt:lpstr>Phodar  (digitial surface models)</vt:lpstr>
      <vt:lpstr>Phodar in Forest Inventory  </vt:lpstr>
      <vt:lpstr>Two Experiences with Phodar</vt:lpstr>
      <vt:lpstr>PowerPoint Presentation</vt:lpstr>
      <vt:lpstr>1. RS-FRIS Version 1.0</vt:lpstr>
      <vt:lpstr>Modeling Results</vt:lpstr>
      <vt:lpstr>Validation Results (3.6 acres)</vt:lpstr>
      <vt:lpstr>Validation Results (3.6 acres)</vt:lpstr>
      <vt:lpstr>Hood Canal Project </vt:lpstr>
      <vt:lpstr>Hood Canal Project </vt:lpstr>
      <vt:lpstr>Field Data Acquisition</vt:lpstr>
      <vt:lpstr>Hood Canal Project </vt:lpstr>
      <vt:lpstr>Hood Canal Project Looking down </vt:lpstr>
      <vt:lpstr>Gridmetrics Comparisons </vt:lpstr>
      <vt:lpstr>Outlier Plots </vt:lpstr>
      <vt:lpstr>Outlier Plots </vt:lpstr>
      <vt:lpstr>Gridmetrics Comparisons </vt:lpstr>
      <vt:lpstr>Gridmetrics Comparisons </vt:lpstr>
      <vt:lpstr>Modeling Results (best subsets, 3 variables, no interactions) Adjusted R2</vt:lpstr>
      <vt:lpstr>PowerPoint Presentation</vt:lpstr>
      <vt:lpstr>PowerPoint Presentation</vt:lpstr>
      <vt:lpstr>PowerPoint Presentation</vt:lpstr>
      <vt:lpstr>PowerPoint Presentation</vt:lpstr>
    </vt:vector>
  </TitlesOfParts>
  <Company>DNR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Picture’s Worth a 10002 Points: Phodar as an Alternative to LiDAR</dc:title>
  <dc:creator>Gould, Peter (DNR)</dc:creator>
  <cp:lastModifiedBy>Gould, Peter (DNR)</cp:lastModifiedBy>
  <cp:revision>31</cp:revision>
  <dcterms:created xsi:type="dcterms:W3CDTF">2016-01-26T18:35:53Z</dcterms:created>
  <dcterms:modified xsi:type="dcterms:W3CDTF">2016-01-27T01:27:42Z</dcterms:modified>
</cp:coreProperties>
</file>