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embeddedFontLst>
    <p:embeddedFont>
      <p:font typeface="Proxima Nova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roximaNova-regular.fntdata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notesMaster" Target="notesMasters/notesMaster.xml"/><Relationship Id="rId9" Type="http://schemas.openxmlformats.org/officeDocument/2006/relationships/slide" Target="slides/slide4.xml"/><Relationship Id="rId26" Type="http://schemas.openxmlformats.org/officeDocument/2006/relationships/font" Target="fonts/ProximaNova-italic.fntdata"/><Relationship Id="rId25" Type="http://schemas.openxmlformats.org/officeDocument/2006/relationships/font" Target="fonts/ProximaNova-bold.fntdata"/><Relationship Id="rId27" Type="http://schemas.openxmlformats.org/officeDocument/2006/relationships/font" Target="fonts/ProximaNova-boldItalic.fntdata"/><Relationship Id="rId5" Type="http://schemas.openxmlformats.org/officeDocument/2006/relationships/slide" Target="slides/slide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" name="Shape 11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510450" y="3182312"/>
            <a:ext cx="8123100" cy="629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" name="Shape 16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1200"/>
            </a:lvl1pPr>
            <a:lvl2pPr lvl="1" rtl="0">
              <a:spcBef>
                <a:spcPts val="0"/>
              </a:spcBef>
              <a:buSzPct val="100000"/>
              <a:defRPr sz="1200"/>
            </a:lvl2pPr>
            <a:lvl3pPr lvl="2" rtl="0">
              <a:spcBef>
                <a:spcPts val="0"/>
              </a:spcBef>
              <a:buSzPct val="100000"/>
              <a:defRPr sz="1200"/>
            </a:lvl3pPr>
            <a:lvl4pPr lvl="3" rtl="0">
              <a:spcBef>
                <a:spcPts val="0"/>
              </a:spcBef>
              <a:buSzPct val="100000"/>
              <a:defRPr sz="1200"/>
            </a:lvl4pPr>
            <a:lvl5pPr lvl="4" rtl="0">
              <a:spcBef>
                <a:spcPts val="0"/>
              </a:spcBef>
              <a:buSzPct val="100000"/>
              <a:defRPr sz="1200"/>
            </a:lvl5pPr>
            <a:lvl6pPr lvl="5" rtl="0">
              <a:spcBef>
                <a:spcPts val="0"/>
              </a:spcBef>
              <a:buSzPct val="100000"/>
              <a:defRPr sz="1200"/>
            </a:lvl6pPr>
            <a:lvl7pPr lvl="6" rtl="0">
              <a:spcBef>
                <a:spcPts val="0"/>
              </a:spcBef>
              <a:buSzPct val="100000"/>
              <a:defRPr sz="1200"/>
            </a:lvl7pPr>
            <a:lvl8pPr lvl="7" rtl="0">
              <a:spcBef>
                <a:spcPts val="0"/>
              </a:spcBef>
              <a:buSzPct val="100000"/>
              <a:defRPr sz="1200"/>
            </a:lvl8pPr>
            <a:lvl9pPr lvl="8" rtl="0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205825"/>
            <a:ext cx="4045199" cy="1509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200"/>
            </a:lvl1pPr>
            <a:lvl2pPr lvl="1" rtl="0" algn="ctr">
              <a:spcBef>
                <a:spcPts val="0"/>
              </a:spcBef>
              <a:buSzPct val="100000"/>
              <a:defRPr sz="4200"/>
            </a:lvl2pPr>
            <a:lvl3pPr lvl="2" rtl="0" algn="ctr">
              <a:spcBef>
                <a:spcPts val="0"/>
              </a:spcBef>
              <a:buSzPct val="100000"/>
              <a:defRPr sz="4200"/>
            </a:lvl3pPr>
            <a:lvl4pPr lvl="3" rtl="0" algn="ctr">
              <a:spcBef>
                <a:spcPts val="0"/>
              </a:spcBef>
              <a:buSzPct val="100000"/>
              <a:defRPr sz="4200"/>
            </a:lvl4pPr>
            <a:lvl5pPr lvl="4" rtl="0" algn="ctr">
              <a:spcBef>
                <a:spcPts val="0"/>
              </a:spcBef>
              <a:buSzPct val="100000"/>
              <a:defRPr sz="4200"/>
            </a:lvl5pPr>
            <a:lvl6pPr lvl="5" rtl="0" algn="ctr">
              <a:spcBef>
                <a:spcPts val="0"/>
              </a:spcBef>
              <a:buSzPct val="100000"/>
              <a:defRPr sz="4200"/>
            </a:lvl6pPr>
            <a:lvl7pPr lvl="6" rtl="0" algn="ctr">
              <a:spcBef>
                <a:spcPts val="0"/>
              </a:spcBef>
              <a:buSzPct val="100000"/>
              <a:defRPr sz="4200"/>
            </a:lvl7pPr>
            <a:lvl8pPr lvl="7" rtl="0" algn="ctr">
              <a:spcBef>
                <a:spcPts val="0"/>
              </a:spcBef>
              <a:buSzPct val="100000"/>
              <a:defRPr sz="4200"/>
            </a:lvl8pPr>
            <a:lvl9pPr lvl="8" rtl="0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769000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3682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311700" y="991475"/>
            <a:ext cx="8520599" cy="19178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b="1" sz="14000"/>
            </a:lvl1pPr>
            <a:lvl2pPr lvl="1" rtl="0" algn="ctr">
              <a:spcBef>
                <a:spcPts val="0"/>
              </a:spcBef>
              <a:buSzPct val="100000"/>
              <a:defRPr b="1" sz="14000"/>
            </a:lvl2pPr>
            <a:lvl3pPr lvl="2" rtl="0" algn="ctr">
              <a:spcBef>
                <a:spcPts val="0"/>
              </a:spcBef>
              <a:buSzPct val="100000"/>
              <a:defRPr b="1" sz="14000"/>
            </a:lvl3pPr>
            <a:lvl4pPr lvl="3" rtl="0" algn="ctr">
              <a:spcBef>
                <a:spcPts val="0"/>
              </a:spcBef>
              <a:buSzPct val="100000"/>
              <a:defRPr b="1" sz="14000"/>
            </a:lvl4pPr>
            <a:lvl5pPr lvl="4" rtl="0" algn="ctr">
              <a:spcBef>
                <a:spcPts val="0"/>
              </a:spcBef>
              <a:buSzPct val="100000"/>
              <a:defRPr b="1" sz="14000"/>
            </a:lvl5pPr>
            <a:lvl6pPr lvl="5" rtl="0" algn="ctr">
              <a:spcBef>
                <a:spcPts val="0"/>
              </a:spcBef>
              <a:buSzPct val="100000"/>
              <a:defRPr b="1" sz="14000"/>
            </a:lvl6pPr>
            <a:lvl7pPr lvl="6" rtl="0" algn="ctr">
              <a:spcBef>
                <a:spcPts val="0"/>
              </a:spcBef>
              <a:buSzPct val="100000"/>
              <a:defRPr b="1" sz="14000"/>
            </a:lvl7pPr>
            <a:lvl8pPr lvl="7" rtl="0" algn="ctr">
              <a:spcBef>
                <a:spcPts val="0"/>
              </a:spcBef>
              <a:buSzPct val="100000"/>
              <a:defRPr b="1" sz="14000"/>
            </a:lvl8pPr>
            <a:lvl9pPr lvl="8" rtl="0" algn="ctr">
              <a:spcBef>
                <a:spcPts val="0"/>
              </a:spcBef>
              <a:buSzPct val="100000"/>
              <a:defRPr b="1" sz="14000"/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3071300"/>
            <a:ext cx="8520599" cy="901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defRPr/>
            </a:lvl1pPr>
            <a:lvl2pPr lvl="1" rtl="0" algn="ctr">
              <a:spcBef>
                <a:spcPts val="0"/>
              </a:spcBef>
              <a:defRPr/>
            </a:lvl2pPr>
            <a:lvl3pPr lvl="2" rtl="0" algn="ctr">
              <a:spcBef>
                <a:spcPts val="0"/>
              </a:spcBef>
              <a:defRPr/>
            </a:lvl3pPr>
            <a:lvl4pPr lvl="3" rtl="0" algn="ctr">
              <a:spcBef>
                <a:spcPts val="0"/>
              </a:spcBef>
              <a:defRPr/>
            </a:lvl4pPr>
            <a:lvl5pPr lvl="4" rtl="0" algn="ctr">
              <a:spcBef>
                <a:spcPts val="0"/>
              </a:spcBef>
              <a:defRPr/>
            </a:lvl5pPr>
            <a:lvl6pPr lvl="5" rtl="0" algn="ctr">
              <a:spcBef>
                <a:spcPts val="0"/>
              </a:spcBef>
              <a:defRPr/>
            </a:lvl6pPr>
            <a:lvl7pPr lvl="6" rtl="0" algn="ctr">
              <a:spcBef>
                <a:spcPts val="0"/>
              </a:spcBef>
              <a:defRPr/>
            </a:lvl7pPr>
            <a:lvl8pPr lvl="7" rtl="0" algn="ctr">
              <a:spcBef>
                <a:spcPts val="0"/>
              </a:spcBef>
              <a:defRPr/>
            </a:lvl8pPr>
            <a:lvl9pPr lvl="8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rt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pydata.org/downloads/" TargetMode="External"/><Relationship Id="rId4" Type="http://schemas.openxmlformats.org/officeDocument/2006/relationships/hyperlink" Target="http://www.numpy.org/" TargetMode="External"/><Relationship Id="rId5" Type="http://schemas.openxmlformats.org/officeDocument/2006/relationships/hyperlink" Target="http://pandas.pydata.org/" TargetMode="External"/><Relationship Id="rId6" Type="http://schemas.openxmlformats.org/officeDocument/2006/relationships/hyperlink" Target="http://www.pytables.org/" TargetMode="External"/><Relationship Id="rId7" Type="http://schemas.openxmlformats.org/officeDocument/2006/relationships/hyperlink" Target="https://github.com/pydata/numexpr/wiki/Numexpr-Users-Guide" TargetMode="External"/><Relationship Id="rId8" Type="http://schemas.openxmlformats.org/officeDocument/2006/relationships/hyperlink" Target="http://cython.org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Relationship Id="rId4" Type="http://schemas.openxmlformats.org/officeDocument/2006/relationships/image" Target="../media/image18.png"/><Relationship Id="rId5" Type="http://schemas.openxmlformats.org/officeDocument/2006/relationships/image" Target="../media/image21.png"/><Relationship Id="rId6" Type="http://schemas.openxmlformats.org/officeDocument/2006/relationships/image" Target="../media/image1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sourceforge.net/p/open-fvs/code/HEAD/tree/branches/PyFVS/" TargetMode="External"/><Relationship Id="rId4" Type="http://schemas.openxmlformats.org/officeDocument/2006/relationships/hyperlink" Target="https://github.com/tharen/PyFVS" TargetMode="External"/><Relationship Id="rId5" Type="http://schemas.openxmlformats.org/officeDocument/2006/relationships/image" Target="../media/image22.png"/><Relationship Id="rId6" Type="http://schemas.openxmlformats.org/officeDocument/2006/relationships/image" Target="../media/image0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travis-ci.org/tharen/PyFVS" TargetMode="External"/><Relationship Id="rId4" Type="http://schemas.openxmlformats.org/officeDocument/2006/relationships/hyperlink" Target="https://ci.appveyor.com/project/tharen/pyfvs/history" TargetMode="External"/><Relationship Id="rId5" Type="http://schemas.openxmlformats.org/officeDocument/2006/relationships/image" Target="../media/image19.png"/><Relationship Id="rId6" Type="http://schemas.openxmlformats.org/officeDocument/2006/relationships/image" Target="../media/image2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ocs.scipy.org/doc/numpy-dev/f2py/" TargetMode="External"/><Relationship Id="rId4" Type="http://schemas.openxmlformats.org/officeDocument/2006/relationships/image" Target="../media/image0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ocs.scipy.org/doc/numpy-1.10.1/user/c-info.python-as-glue.html" TargetMode="External"/><Relationship Id="rId4" Type="http://schemas.openxmlformats.org/officeDocument/2006/relationships/image" Target="../media/image0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6.png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" type="subTitle"/>
          </p:nvPr>
        </p:nvSpPr>
        <p:spPr>
          <a:xfrm>
            <a:off x="510450" y="3182312"/>
            <a:ext cx="8123100" cy="629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Pythonic Wrappers and Class Modules for Open-FVS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1450" y="1085050"/>
            <a:ext cx="13716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1750651" y="1408032"/>
            <a:ext cx="726425" cy="7256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Arial"/>
              </a:rPr>
              <a:t>+</a:t>
            </a:r>
          </a:p>
        </p:txBody>
      </p:sp>
      <p:sp>
        <p:nvSpPr>
          <p:cNvPr id="62" name="Shape 62"/>
          <p:cNvSpPr/>
          <p:nvPr/>
        </p:nvSpPr>
        <p:spPr>
          <a:xfrm>
            <a:off x="4056653" y="1306600"/>
            <a:ext cx="4661269" cy="121858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Arial"/>
              </a:rPr>
              <a:t>=PyFVS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311700" y="3935675"/>
            <a:ext cx="3611399" cy="824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Tod Haren</a:t>
            </a:r>
          </a:p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Forest Resource Analyst</a:t>
            </a:r>
          </a:p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Oregon Dept. of Forestry</a:t>
            </a:r>
          </a:p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GMUG, World Forestry Center, 1/27/2017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825" y="1008850"/>
            <a:ext cx="1524000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Motivation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Systems integration - Inventory databases, harvest model, reporting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Shelling out to cmd.exe is slow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Direct access to data for efficient I/O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Leverage the Python data stack,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http://pydata.org</a:t>
            </a:r>
            <a:r>
              <a:rPr lang="en"/>
              <a:t>, and related packages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4"/>
              </a:rPr>
              <a:t>Numpy</a:t>
            </a:r>
            <a:r>
              <a:rPr lang="en"/>
              <a:t>; </a:t>
            </a:r>
            <a:r>
              <a:rPr lang="en" u="sng">
                <a:solidFill>
                  <a:schemeClr val="hlink"/>
                </a:solidFill>
                <a:hlinkClick r:id="rId5"/>
              </a:rPr>
              <a:t>Pandas</a:t>
            </a:r>
            <a:r>
              <a:rPr lang="en"/>
              <a:t>; </a:t>
            </a:r>
            <a:r>
              <a:rPr lang="en" u="sng">
                <a:solidFill>
                  <a:schemeClr val="hlink"/>
                </a:solidFill>
                <a:hlinkClick r:id="rId6"/>
              </a:rPr>
              <a:t>PyTables</a:t>
            </a:r>
            <a:r>
              <a:rPr lang="en"/>
              <a:t>; </a:t>
            </a:r>
            <a:r>
              <a:rPr lang="en" u="sng">
                <a:solidFill>
                  <a:schemeClr val="hlink"/>
                </a:solidFill>
                <a:hlinkClick r:id="rId7"/>
              </a:rPr>
              <a:t>Numexpr</a:t>
            </a:r>
            <a:r>
              <a:rPr lang="en"/>
              <a:t>; </a:t>
            </a:r>
            <a:r>
              <a:rPr lang="en" u="sng">
                <a:solidFill>
                  <a:schemeClr val="hlink"/>
                </a:solidFill>
                <a:hlinkClick r:id="rId8"/>
              </a:rPr>
              <a:t>Cython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 is great, but I prefer Python (maybe you do too)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Personal curiosity and education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CLI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250" y="1250600"/>
            <a:ext cx="160020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4600" y="1255712"/>
            <a:ext cx="3448050" cy="320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CLI - Legacy FVS Prompts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3050" y="1603375"/>
            <a:ext cx="6057900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Unit Testing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Automated testing to catch regression bugs, and other bugs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Only basic tests so far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Plan to run same tests (similar anyway) as Open-FVS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Facilitates continuous integration - distributed development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Encourages best practices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Unit Testing API Wrapper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Nose2 automatically discovers tests and executes them</a:t>
            </a:r>
          </a:p>
        </p:txBody>
      </p:sp>
      <p:pic>
        <p:nvPicPr>
          <p:cNvPr id="157" name="Shape 1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7575" y="1812925"/>
            <a:ext cx="6076950" cy="209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Unit Testing (CLI)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4" name="Shape 1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8775" y="1403350"/>
            <a:ext cx="5753100" cy="291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F90+ Port of F77 include files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Because it’s difficult to learn 40 Fortran semantics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Modules are just better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This is not your father’s FORTRAN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Object oriented when needed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Better integration with C - ISO_C_Binding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Development Environment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CMake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Python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MinGW</a:t>
            </a:r>
          </a:p>
        </p:txBody>
      </p:sp>
      <p:pic>
        <p:nvPicPr>
          <p:cNvPr id="171" name="Shape 1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2321" y="1327296"/>
            <a:ext cx="2044375" cy="115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Shape 1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32875" y="2871725"/>
            <a:ext cx="1095375" cy="109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Shape 17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13887" y="3133675"/>
            <a:ext cx="2181225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Shape 17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09062" y="1176375"/>
            <a:ext cx="1143000" cy="14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F90 Modules v. F77 Includes</a:t>
            </a: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81" name="Shape 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4836074" cy="27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04950" y="1152474"/>
            <a:ext cx="4127349" cy="214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Repository</a:t>
            </a:r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1447275" y="1152475"/>
            <a:ext cx="73850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Fork of </a:t>
            </a:r>
            <a:r>
              <a:rPr lang="en" u="sng">
                <a:solidFill>
                  <a:schemeClr val="hlink"/>
                </a:solidFill>
                <a:hlinkClick r:id="rId3"/>
              </a:rPr>
              <a:t>Open-FVS</a:t>
            </a:r>
            <a:r>
              <a:rPr lang="en"/>
              <a:t> branch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Open-FVS PyFVS branch includes the basic F2PY wrappers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May eventually integrate back upstream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GitHub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trunk and PyFVS branches mirror SourceForge SVN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master and dev branches include API and other modifications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https://github.com/tharen/PyFVS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Fork, branch, pull</a:t>
            </a:r>
          </a:p>
        </p:txBody>
      </p:sp>
      <p:pic>
        <p:nvPicPr>
          <p:cNvPr id="189" name="Shape 18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9387" y="2770025"/>
            <a:ext cx="1253374" cy="125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Shape 19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99862" y="1152475"/>
            <a:ext cx="1112400" cy="111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Cloud Automation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1414850" y="1152475"/>
            <a:ext cx="74177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Continuous Integration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Automatic build, test, deploy on pushed commits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Sandboxed build and test environment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 u="sng">
                <a:solidFill>
                  <a:schemeClr val="accent5"/>
                </a:solidFill>
                <a:hlinkClick r:id="rId3"/>
              </a:rPr>
              <a:t>Travis-CI.org</a:t>
            </a:r>
            <a:r>
              <a:rPr lang="en"/>
              <a:t> - Ubuntu Linux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 u="sng">
                <a:solidFill>
                  <a:schemeClr val="accent5"/>
                </a:solidFill>
                <a:hlinkClick r:id="rId4"/>
              </a:rPr>
              <a:t>AppVeyor.com</a:t>
            </a:r>
            <a:r>
              <a:rPr lang="en"/>
              <a:t> - Windows Server</a:t>
            </a:r>
          </a:p>
          <a:p>
            <a:pPr indent="0" lvl="0" marL="457200">
              <a:spcBef>
                <a:spcPts val="0"/>
              </a:spcBef>
              <a:buNone/>
            </a:pPr>
            <a:r>
              <a:rPr b="1" lang="en"/>
              <a:t>Free for open source projects</a:t>
            </a:r>
          </a:p>
        </p:txBody>
      </p:sp>
      <p:pic>
        <p:nvPicPr>
          <p:cNvPr id="197" name="Shape 19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6800" y="1313300"/>
            <a:ext cx="952950" cy="95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Shape 19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687" y="2266250"/>
            <a:ext cx="1103150" cy="110315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Shape 199"/>
          <p:cNvSpPr/>
          <p:nvPr/>
        </p:nvSpPr>
        <p:spPr>
          <a:xfrm>
            <a:off x="1560775" y="2742625"/>
            <a:ext cx="255300" cy="236099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Implementation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</a:pPr>
            <a:r>
              <a:rPr lang="en"/>
              <a:t>Open-FVS API that has been developed for R, etc.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Additional API routines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FVS Step subroutines (library functions similar to start/stop)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Data API - Capture trees, snags, etc. at runtime to simplify output collection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FVS Class - Mid level abstraction for interactive and scripting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CLI - variant unification - Example application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rgbClr val="FF0000"/>
                </a:solidFill>
                <a:hlinkClick r:id="rId3"/>
              </a:rPr>
              <a:t>F2PY</a:t>
            </a:r>
            <a:r>
              <a:rPr lang="en">
                <a:solidFill>
                  <a:srgbClr val="FF0000"/>
                </a:solidFill>
              </a:rPr>
              <a:t> </a:t>
            </a:r>
            <a:r>
              <a:rPr lang="en">
                <a:solidFill>
                  <a:srgbClr val="666666"/>
                </a:solidFill>
              </a:rPr>
              <a:t>Export Tags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3" name="Shape 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9775" y="1226750"/>
            <a:ext cx="4268849" cy="33643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/>
          <p:nvPr/>
        </p:nvSpPr>
        <p:spPr>
          <a:xfrm>
            <a:off x="936475" y="2121250"/>
            <a:ext cx="943500" cy="326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</a:t>
            </a:r>
            <a:r>
              <a:rPr lang="en" u="sng">
                <a:solidFill>
                  <a:srgbClr val="FF0000"/>
                </a:solidFill>
                <a:hlinkClick r:id="rId3"/>
              </a:rPr>
              <a:t>Python as Glue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Compiled extensions - pyfvs&lt;variant&gt;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_c_mensfuncs.pyx - Cython (C+Python) = fast loops</a:t>
            </a:r>
          </a:p>
        </p:txBody>
      </p:sp>
      <p:grpSp>
        <p:nvGrpSpPr>
          <p:cNvPr id="91" name="Shape 91"/>
          <p:cNvGrpSpPr/>
          <p:nvPr/>
        </p:nvGrpSpPr>
        <p:grpSpPr>
          <a:xfrm>
            <a:off x="730829" y="2139497"/>
            <a:ext cx="2241835" cy="2399739"/>
            <a:chOff x="2887425" y="1090612"/>
            <a:chExt cx="2503725" cy="2962275"/>
          </a:xfrm>
        </p:grpSpPr>
        <p:pic>
          <p:nvPicPr>
            <p:cNvPr id="92" name="Shape 9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752850" y="1090612"/>
              <a:ext cx="1638300" cy="29622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" name="Shape 93"/>
            <p:cNvSpPr/>
            <p:nvPr/>
          </p:nvSpPr>
          <p:spPr>
            <a:xfrm>
              <a:off x="2887425" y="3596925"/>
              <a:ext cx="794699" cy="241199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2887425" y="2532725"/>
              <a:ext cx="794699" cy="205799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Interactive Example (low level api)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4537" y="1152475"/>
            <a:ext cx="5554925" cy="359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Interactive Example (low level api)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2249" y="1206850"/>
            <a:ext cx="4609350" cy="3745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Interactive (high level api)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15700" y="1401351"/>
            <a:ext cx="5312599" cy="2983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Interactive (high level api)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7660" y="1152475"/>
            <a:ext cx="4708674" cy="382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PyFVS - Common Command Line Interface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Executable created by setuptools during packaging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Easy to add functionality, plotting, bootstrap plots, etc.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2011" y="1915350"/>
            <a:ext cx="4759974" cy="305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