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519" r:id="rId2"/>
    <p:sldId id="554" r:id="rId3"/>
    <p:sldId id="555" r:id="rId4"/>
    <p:sldId id="537" r:id="rId5"/>
    <p:sldId id="562" r:id="rId6"/>
    <p:sldId id="549" r:id="rId7"/>
    <p:sldId id="550" r:id="rId8"/>
    <p:sldId id="551" r:id="rId9"/>
    <p:sldId id="552" r:id="rId10"/>
    <p:sldId id="553" r:id="rId11"/>
    <p:sldId id="560" r:id="rId12"/>
    <p:sldId id="561" r:id="rId13"/>
    <p:sldId id="556" r:id="rId14"/>
    <p:sldId id="558" r:id="rId15"/>
    <p:sldId id="559" r:id="rId16"/>
    <p:sldId id="563" r:id="rId17"/>
    <p:sldId id="557" r:id="rId18"/>
    <p:sldId id="540" r:id="rId19"/>
    <p:sldId id="567" r:id="rId20"/>
    <p:sldId id="564" r:id="rId21"/>
    <p:sldId id="568" r:id="rId22"/>
    <p:sldId id="543" r:id="rId23"/>
    <p:sldId id="566" r:id="rId24"/>
    <p:sldId id="565" r:id="rId25"/>
    <p:sldId id="54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FF66FF"/>
    <a:srgbClr val="FFFFCC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704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79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0697C0-7FEF-468D-933D-648B793C6331}" type="datetimeFigureOut">
              <a:rPr lang="en-US" smtClean="0"/>
              <a:pPr/>
              <a:t>1/26/2016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C41A31-5438-45D0-89F6-D0A578D26A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86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95CEE-6226-4011-8229-89501C32AF93}" type="datetimeFigureOut">
              <a:rPr lang="en-US" smtClean="0"/>
              <a:pPr/>
              <a:t>1/26/2016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6B63-B817-4B71-93A9-9E2A68356F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95CEE-6226-4011-8229-89501C32AF93}" type="datetimeFigureOut">
              <a:rPr lang="en-US" smtClean="0"/>
              <a:pPr/>
              <a:t>1/26/2016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6B63-B817-4B71-93A9-9E2A68356F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95CEE-6226-4011-8229-89501C32AF93}" type="datetimeFigureOut">
              <a:rPr lang="en-US" smtClean="0"/>
              <a:pPr/>
              <a:t>1/26/2016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6B63-B817-4B71-93A9-9E2A68356F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95CEE-6226-4011-8229-89501C32AF93}" type="datetimeFigureOut">
              <a:rPr lang="en-US" smtClean="0"/>
              <a:pPr/>
              <a:t>1/26/2016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6B63-B817-4B71-93A9-9E2A68356F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95CEE-6226-4011-8229-89501C32AF93}" type="datetimeFigureOut">
              <a:rPr lang="en-US" smtClean="0"/>
              <a:pPr/>
              <a:t>1/26/2016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6B63-B817-4B71-93A9-9E2A68356F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95CEE-6226-4011-8229-89501C32AF93}" type="datetimeFigureOut">
              <a:rPr lang="en-US" smtClean="0"/>
              <a:pPr/>
              <a:t>1/26/2016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6B63-B817-4B71-93A9-9E2A68356F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95CEE-6226-4011-8229-89501C32AF93}" type="datetimeFigureOut">
              <a:rPr lang="en-US" smtClean="0"/>
              <a:pPr/>
              <a:t>1/26/2016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6B63-B817-4B71-93A9-9E2A68356F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95CEE-6226-4011-8229-89501C32AF93}" type="datetimeFigureOut">
              <a:rPr lang="en-US" smtClean="0"/>
              <a:pPr/>
              <a:t>1/26/2016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6B63-B817-4B71-93A9-9E2A68356F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95CEE-6226-4011-8229-89501C32AF93}" type="datetimeFigureOut">
              <a:rPr lang="en-US" smtClean="0"/>
              <a:pPr/>
              <a:t>1/26/2016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6B63-B817-4B71-93A9-9E2A68356F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95CEE-6226-4011-8229-89501C32AF93}" type="datetimeFigureOut">
              <a:rPr lang="en-US" smtClean="0"/>
              <a:pPr/>
              <a:t>1/26/2016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6B63-B817-4B71-93A9-9E2A68356F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95CEE-6226-4011-8229-89501C32AF93}" type="datetimeFigureOut">
              <a:rPr lang="en-US" smtClean="0"/>
              <a:pPr/>
              <a:t>1/26/2016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6B63-B817-4B71-93A9-9E2A68356F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95CEE-6226-4011-8229-89501C32AF93}" type="datetimeFigureOut">
              <a:rPr lang="en-US" smtClean="0"/>
              <a:pPr/>
              <a:t>1/26/2016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B6B63-B817-4B71-93A9-9E2A68356FB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823913" y="112455"/>
            <a:ext cx="7467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latin typeface="Jokerman" panose="04090605060D06020702" pitchFamily="82" charset="0"/>
              </a:rPr>
              <a:t>Let’s rumble! </a:t>
            </a:r>
          </a:p>
          <a:p>
            <a:pPr algn="ctr"/>
            <a:r>
              <a:rPr lang="en-US" sz="4000" dirty="0" smtClean="0">
                <a:solidFill>
                  <a:srgbClr val="FFFF00"/>
                </a:solidFill>
                <a:latin typeface="Maiandra GD" panose="020E0502030308020204" pitchFamily="34" charset="0"/>
              </a:rPr>
              <a:t>What Maguire really teaches in FOR 322 Forest Models </a:t>
            </a:r>
          </a:p>
          <a:p>
            <a:pPr algn="ctr"/>
            <a:r>
              <a:rPr lang="en-US" sz="4000" dirty="0" smtClean="0">
                <a:solidFill>
                  <a:srgbClr val="FFFF00"/>
                </a:solidFill>
                <a:latin typeface="Chiller" panose="04020404031007020602" pitchFamily="82" charset="0"/>
              </a:rPr>
              <a:t>(and YOU would teach WHAT?!!)</a:t>
            </a:r>
            <a:endParaRPr lang="en-US" sz="4000" dirty="0">
              <a:solidFill>
                <a:srgbClr val="FFFF00"/>
              </a:solidFill>
              <a:latin typeface="Chiller" panose="040204040310070206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" r="1449" b="1814"/>
          <a:stretch/>
        </p:blipFill>
        <p:spPr>
          <a:xfrm>
            <a:off x="1981200" y="2667000"/>
            <a:ext cx="5153026" cy="412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1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07848" y="1371600"/>
            <a:ext cx="8839200" cy="518160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66800" y="381000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</a:rPr>
              <a:t>FOR</a:t>
            </a:r>
          </a:p>
          <a:p>
            <a:r>
              <a:rPr lang="en-US" sz="2000" i="1" dirty="0" smtClean="0">
                <a:solidFill>
                  <a:srgbClr val="FFFF00"/>
                </a:solidFill>
              </a:rPr>
              <a:t>322</a:t>
            </a:r>
            <a:endParaRPr lang="en-US" sz="2000" i="1" dirty="0">
              <a:solidFill>
                <a:srgbClr val="FFFF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152400"/>
            <a:ext cx="838199" cy="1066800"/>
            <a:chOff x="144" y="1440"/>
            <a:chExt cx="1079" cy="960"/>
          </a:xfrm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144" y="1440"/>
              <a:ext cx="1079" cy="960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533" y="1474"/>
              <a:ext cx="337" cy="690"/>
              <a:chOff x="533" y="1474"/>
              <a:chExt cx="337" cy="690"/>
            </a:xfrm>
          </p:grpSpPr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8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78" y="1737"/>
              <a:ext cx="186" cy="403"/>
              <a:chOff x="378" y="1737"/>
              <a:chExt cx="186" cy="403"/>
            </a:xfrm>
          </p:grpSpPr>
          <p:sp>
            <p:nvSpPr>
              <p:cNvPr id="24" name="Freeform 10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Rectangle 11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12"/>
            <p:cNvGrpSpPr>
              <a:grpSpLocks/>
            </p:cNvGrpSpPr>
            <p:nvPr/>
          </p:nvGrpSpPr>
          <p:grpSpPr bwMode="auto">
            <a:xfrm>
              <a:off x="876" y="1670"/>
              <a:ext cx="214" cy="461"/>
              <a:chOff x="876" y="1670"/>
              <a:chExt cx="214" cy="461"/>
            </a:xfrm>
          </p:grpSpPr>
          <p:sp>
            <p:nvSpPr>
              <p:cNvPr id="22" name="Freeform 13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Rectangle 14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15"/>
            <p:cNvGrpSpPr>
              <a:grpSpLocks/>
            </p:cNvGrpSpPr>
            <p:nvPr/>
          </p:nvGrpSpPr>
          <p:grpSpPr bwMode="auto">
            <a:xfrm>
              <a:off x="240" y="1949"/>
              <a:ext cx="132" cy="211"/>
              <a:chOff x="876" y="1670"/>
              <a:chExt cx="214" cy="461"/>
            </a:xfrm>
          </p:grpSpPr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18"/>
            <p:cNvGrpSpPr>
              <a:grpSpLocks/>
            </p:cNvGrpSpPr>
            <p:nvPr/>
          </p:nvGrpSpPr>
          <p:grpSpPr bwMode="auto">
            <a:xfrm>
              <a:off x="1056" y="1945"/>
              <a:ext cx="102" cy="221"/>
              <a:chOff x="378" y="1737"/>
              <a:chExt cx="186" cy="403"/>
            </a:xfrm>
          </p:grpSpPr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Rectangle 20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" name="Group 21"/>
            <p:cNvGrpSpPr>
              <a:grpSpLocks/>
            </p:cNvGrpSpPr>
            <p:nvPr/>
          </p:nvGrpSpPr>
          <p:grpSpPr bwMode="auto">
            <a:xfrm>
              <a:off x="768" y="1968"/>
              <a:ext cx="96" cy="192"/>
              <a:chOff x="533" y="1474"/>
              <a:chExt cx="337" cy="690"/>
            </a:xfrm>
          </p:grpSpPr>
          <p:sp>
            <p:nvSpPr>
              <p:cNvPr id="16" name="Freeform 22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Rectangle 23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cxnSp>
        <p:nvCxnSpPr>
          <p:cNvPr id="29" name="Straight Connector 28"/>
          <p:cNvCxnSpPr/>
          <p:nvPr/>
        </p:nvCxnSpPr>
        <p:spPr>
          <a:xfrm>
            <a:off x="854120" y="1219200"/>
            <a:ext cx="7772400" cy="0"/>
          </a:xfrm>
          <a:prstGeom prst="line">
            <a:avLst/>
          </a:prstGeom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642400" y="1178600"/>
            <a:ext cx="3311043" cy="923330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2 | 002</a:t>
            </a:r>
          </a:p>
          <a:p>
            <a:r>
              <a:rPr lang="en-US" dirty="0" smtClean="0"/>
              <a:t>1 | 011122446677777888899999</a:t>
            </a:r>
          </a:p>
          <a:p>
            <a:r>
              <a:rPr lang="en-US" dirty="0" smtClean="0"/>
              <a:t>0 | 3889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640429" y="959167"/>
            <a:ext cx="2438400" cy="3693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66"/>
                </a:solidFill>
              </a:rPr>
              <a:t>Stem and Leaf diagram</a:t>
            </a:r>
            <a:endParaRPr lang="en-US" b="1" i="1" dirty="0">
              <a:solidFill>
                <a:srgbClr val="000066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22" y="1327011"/>
            <a:ext cx="7908756" cy="537930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981200" y="228600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Math Preparedness Quiz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63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6800" y="381000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</a:rPr>
              <a:t>FOR</a:t>
            </a:r>
          </a:p>
          <a:p>
            <a:r>
              <a:rPr lang="en-US" sz="2000" i="1" dirty="0" smtClean="0">
                <a:solidFill>
                  <a:srgbClr val="FFFF00"/>
                </a:solidFill>
              </a:rPr>
              <a:t>322</a:t>
            </a:r>
            <a:endParaRPr lang="en-US" sz="2000" i="1" dirty="0">
              <a:solidFill>
                <a:srgbClr val="FFFF00"/>
              </a:solidFill>
            </a:endParaRP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228600" y="152400"/>
            <a:ext cx="838199" cy="1066800"/>
            <a:chOff x="144" y="1440"/>
            <a:chExt cx="1079" cy="960"/>
          </a:xfrm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144" y="1440"/>
              <a:ext cx="1079" cy="960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" name="Group 6"/>
            <p:cNvGrpSpPr>
              <a:grpSpLocks/>
            </p:cNvGrpSpPr>
            <p:nvPr/>
          </p:nvGrpSpPr>
          <p:grpSpPr bwMode="auto">
            <a:xfrm>
              <a:off x="533" y="1474"/>
              <a:ext cx="337" cy="690"/>
              <a:chOff x="533" y="1474"/>
              <a:chExt cx="337" cy="690"/>
            </a:xfrm>
          </p:grpSpPr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8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378" y="1737"/>
              <a:ext cx="186" cy="403"/>
              <a:chOff x="378" y="1737"/>
              <a:chExt cx="186" cy="403"/>
            </a:xfrm>
          </p:grpSpPr>
          <p:sp>
            <p:nvSpPr>
              <p:cNvPr id="24" name="Freeform 10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Rectangle 11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876" y="1670"/>
              <a:ext cx="214" cy="461"/>
              <a:chOff x="876" y="1670"/>
              <a:chExt cx="214" cy="461"/>
            </a:xfrm>
          </p:grpSpPr>
          <p:sp>
            <p:nvSpPr>
              <p:cNvPr id="22" name="Freeform 13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Rectangle 14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" name="Group 15"/>
            <p:cNvGrpSpPr>
              <a:grpSpLocks/>
            </p:cNvGrpSpPr>
            <p:nvPr/>
          </p:nvGrpSpPr>
          <p:grpSpPr bwMode="auto">
            <a:xfrm>
              <a:off x="240" y="1949"/>
              <a:ext cx="132" cy="211"/>
              <a:chOff x="876" y="1670"/>
              <a:chExt cx="214" cy="461"/>
            </a:xfrm>
          </p:grpSpPr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" name="Group 18"/>
            <p:cNvGrpSpPr>
              <a:grpSpLocks/>
            </p:cNvGrpSpPr>
            <p:nvPr/>
          </p:nvGrpSpPr>
          <p:grpSpPr bwMode="auto">
            <a:xfrm>
              <a:off x="1056" y="1945"/>
              <a:ext cx="102" cy="221"/>
              <a:chOff x="378" y="1737"/>
              <a:chExt cx="186" cy="403"/>
            </a:xfrm>
          </p:grpSpPr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Rectangle 20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" name="Group 21"/>
            <p:cNvGrpSpPr>
              <a:grpSpLocks/>
            </p:cNvGrpSpPr>
            <p:nvPr/>
          </p:nvGrpSpPr>
          <p:grpSpPr bwMode="auto">
            <a:xfrm>
              <a:off x="768" y="1968"/>
              <a:ext cx="96" cy="192"/>
              <a:chOff x="533" y="1474"/>
              <a:chExt cx="337" cy="690"/>
            </a:xfrm>
          </p:grpSpPr>
          <p:sp>
            <p:nvSpPr>
              <p:cNvPr id="16" name="Freeform 22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Rectangle 23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cxnSp>
        <p:nvCxnSpPr>
          <p:cNvPr id="29" name="Straight Connector 28"/>
          <p:cNvCxnSpPr/>
          <p:nvPr/>
        </p:nvCxnSpPr>
        <p:spPr>
          <a:xfrm>
            <a:off x="854120" y="1219200"/>
            <a:ext cx="7772400" cy="0"/>
          </a:xfrm>
          <a:prstGeom prst="line">
            <a:avLst/>
          </a:prstGeom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419975" y="299631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FOR 322 – Forest Models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9" y="1317486"/>
            <a:ext cx="7315596" cy="548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3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6800" y="381000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</a:rPr>
              <a:t>FOR</a:t>
            </a:r>
          </a:p>
          <a:p>
            <a:r>
              <a:rPr lang="en-US" sz="2000" i="1" dirty="0" smtClean="0">
                <a:solidFill>
                  <a:srgbClr val="FFFF00"/>
                </a:solidFill>
              </a:rPr>
              <a:t>322</a:t>
            </a:r>
            <a:endParaRPr lang="en-US" sz="2000" i="1" dirty="0">
              <a:solidFill>
                <a:srgbClr val="FFFF00"/>
              </a:solidFill>
            </a:endParaRP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228600" y="152400"/>
            <a:ext cx="838199" cy="1066800"/>
            <a:chOff x="144" y="1440"/>
            <a:chExt cx="1079" cy="960"/>
          </a:xfrm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144" y="1440"/>
              <a:ext cx="1079" cy="960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" name="Group 6"/>
            <p:cNvGrpSpPr>
              <a:grpSpLocks/>
            </p:cNvGrpSpPr>
            <p:nvPr/>
          </p:nvGrpSpPr>
          <p:grpSpPr bwMode="auto">
            <a:xfrm>
              <a:off x="533" y="1474"/>
              <a:ext cx="337" cy="690"/>
              <a:chOff x="533" y="1474"/>
              <a:chExt cx="337" cy="690"/>
            </a:xfrm>
          </p:grpSpPr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8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378" y="1737"/>
              <a:ext cx="186" cy="403"/>
              <a:chOff x="378" y="1737"/>
              <a:chExt cx="186" cy="403"/>
            </a:xfrm>
          </p:grpSpPr>
          <p:sp>
            <p:nvSpPr>
              <p:cNvPr id="24" name="Freeform 10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Rectangle 11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876" y="1670"/>
              <a:ext cx="214" cy="461"/>
              <a:chOff x="876" y="1670"/>
              <a:chExt cx="214" cy="461"/>
            </a:xfrm>
          </p:grpSpPr>
          <p:sp>
            <p:nvSpPr>
              <p:cNvPr id="22" name="Freeform 13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Rectangle 14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" name="Group 15"/>
            <p:cNvGrpSpPr>
              <a:grpSpLocks/>
            </p:cNvGrpSpPr>
            <p:nvPr/>
          </p:nvGrpSpPr>
          <p:grpSpPr bwMode="auto">
            <a:xfrm>
              <a:off x="240" y="1949"/>
              <a:ext cx="132" cy="211"/>
              <a:chOff x="876" y="1670"/>
              <a:chExt cx="214" cy="461"/>
            </a:xfrm>
          </p:grpSpPr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" name="Group 18"/>
            <p:cNvGrpSpPr>
              <a:grpSpLocks/>
            </p:cNvGrpSpPr>
            <p:nvPr/>
          </p:nvGrpSpPr>
          <p:grpSpPr bwMode="auto">
            <a:xfrm>
              <a:off x="1056" y="1945"/>
              <a:ext cx="102" cy="221"/>
              <a:chOff x="378" y="1737"/>
              <a:chExt cx="186" cy="403"/>
            </a:xfrm>
          </p:grpSpPr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Rectangle 20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" name="Group 21"/>
            <p:cNvGrpSpPr>
              <a:grpSpLocks/>
            </p:cNvGrpSpPr>
            <p:nvPr/>
          </p:nvGrpSpPr>
          <p:grpSpPr bwMode="auto">
            <a:xfrm>
              <a:off x="768" y="1968"/>
              <a:ext cx="96" cy="192"/>
              <a:chOff x="533" y="1474"/>
              <a:chExt cx="337" cy="690"/>
            </a:xfrm>
          </p:grpSpPr>
          <p:sp>
            <p:nvSpPr>
              <p:cNvPr id="16" name="Freeform 22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Rectangle 23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cxnSp>
        <p:nvCxnSpPr>
          <p:cNvPr id="29" name="Straight Connector 28"/>
          <p:cNvCxnSpPr/>
          <p:nvPr/>
        </p:nvCxnSpPr>
        <p:spPr>
          <a:xfrm>
            <a:off x="854120" y="1219200"/>
            <a:ext cx="7772400" cy="0"/>
          </a:xfrm>
          <a:prstGeom prst="line">
            <a:avLst/>
          </a:prstGeom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419975" y="299631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FOR 322 – Forest Models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9" y="1317486"/>
            <a:ext cx="7742340" cy="547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1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6800" y="381000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</a:rPr>
              <a:t>FOR</a:t>
            </a:r>
          </a:p>
          <a:p>
            <a:r>
              <a:rPr lang="en-US" sz="2000" i="1" dirty="0" smtClean="0">
                <a:solidFill>
                  <a:srgbClr val="FFFF00"/>
                </a:solidFill>
              </a:rPr>
              <a:t>322</a:t>
            </a:r>
            <a:endParaRPr lang="en-US" sz="2000" i="1" dirty="0">
              <a:solidFill>
                <a:srgbClr val="FFFF00"/>
              </a:solidFill>
            </a:endParaRP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228600" y="152400"/>
            <a:ext cx="838199" cy="1066800"/>
            <a:chOff x="144" y="1440"/>
            <a:chExt cx="1079" cy="960"/>
          </a:xfrm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144" y="1440"/>
              <a:ext cx="1079" cy="960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" name="Group 6"/>
            <p:cNvGrpSpPr>
              <a:grpSpLocks/>
            </p:cNvGrpSpPr>
            <p:nvPr/>
          </p:nvGrpSpPr>
          <p:grpSpPr bwMode="auto">
            <a:xfrm>
              <a:off x="533" y="1474"/>
              <a:ext cx="337" cy="690"/>
              <a:chOff x="533" y="1474"/>
              <a:chExt cx="337" cy="690"/>
            </a:xfrm>
          </p:grpSpPr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8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378" y="1737"/>
              <a:ext cx="186" cy="403"/>
              <a:chOff x="378" y="1737"/>
              <a:chExt cx="186" cy="403"/>
            </a:xfrm>
          </p:grpSpPr>
          <p:sp>
            <p:nvSpPr>
              <p:cNvPr id="24" name="Freeform 10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Rectangle 11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876" y="1670"/>
              <a:ext cx="214" cy="461"/>
              <a:chOff x="876" y="1670"/>
              <a:chExt cx="214" cy="461"/>
            </a:xfrm>
          </p:grpSpPr>
          <p:sp>
            <p:nvSpPr>
              <p:cNvPr id="22" name="Freeform 13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Rectangle 14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" name="Group 15"/>
            <p:cNvGrpSpPr>
              <a:grpSpLocks/>
            </p:cNvGrpSpPr>
            <p:nvPr/>
          </p:nvGrpSpPr>
          <p:grpSpPr bwMode="auto">
            <a:xfrm>
              <a:off x="240" y="1949"/>
              <a:ext cx="132" cy="211"/>
              <a:chOff x="876" y="1670"/>
              <a:chExt cx="214" cy="461"/>
            </a:xfrm>
          </p:grpSpPr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" name="Group 18"/>
            <p:cNvGrpSpPr>
              <a:grpSpLocks/>
            </p:cNvGrpSpPr>
            <p:nvPr/>
          </p:nvGrpSpPr>
          <p:grpSpPr bwMode="auto">
            <a:xfrm>
              <a:off x="1056" y="1945"/>
              <a:ext cx="102" cy="221"/>
              <a:chOff x="378" y="1737"/>
              <a:chExt cx="186" cy="403"/>
            </a:xfrm>
          </p:grpSpPr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Rectangle 20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" name="Group 21"/>
            <p:cNvGrpSpPr>
              <a:grpSpLocks/>
            </p:cNvGrpSpPr>
            <p:nvPr/>
          </p:nvGrpSpPr>
          <p:grpSpPr bwMode="auto">
            <a:xfrm>
              <a:off x="768" y="1968"/>
              <a:ext cx="96" cy="192"/>
              <a:chOff x="533" y="1474"/>
              <a:chExt cx="337" cy="690"/>
            </a:xfrm>
          </p:grpSpPr>
          <p:sp>
            <p:nvSpPr>
              <p:cNvPr id="16" name="Freeform 22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Rectangle 23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cxnSp>
        <p:nvCxnSpPr>
          <p:cNvPr id="29" name="Straight Connector 28"/>
          <p:cNvCxnSpPr/>
          <p:nvPr/>
        </p:nvCxnSpPr>
        <p:spPr>
          <a:xfrm>
            <a:off x="854120" y="1219200"/>
            <a:ext cx="7772400" cy="0"/>
          </a:xfrm>
          <a:prstGeom prst="line">
            <a:avLst/>
          </a:prstGeom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419975" y="299631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FOR 322 – Forest Models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3442" y="2155686"/>
            <a:ext cx="848435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5850" indent="-1085850">
              <a:tabLst>
                <a:tab pos="1828800" algn="l"/>
              </a:tabLst>
            </a:pPr>
            <a:r>
              <a:rPr lang="en-US" sz="2400" dirty="0">
                <a:solidFill>
                  <a:schemeClr val="bg1"/>
                </a:solidFill>
              </a:rPr>
              <a:t>Jan.  </a:t>
            </a:r>
            <a:r>
              <a:rPr lang="en-US" sz="2400" dirty="0" smtClean="0">
                <a:solidFill>
                  <a:schemeClr val="bg1"/>
                </a:solidFill>
              </a:rPr>
              <a:t>5</a:t>
            </a:r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#1	Course </a:t>
            </a:r>
            <a:r>
              <a:rPr lang="en-US" sz="2400" dirty="0">
                <a:solidFill>
                  <a:schemeClr val="bg1"/>
                </a:solidFill>
              </a:rPr>
              <a:t>Structure, Rules, Mensuration Review 	</a:t>
            </a:r>
          </a:p>
          <a:p>
            <a:pPr marL="1085850" indent="-1085850">
              <a:tabLst>
                <a:tab pos="1828800" algn="l"/>
              </a:tabLst>
            </a:pPr>
            <a:r>
              <a:rPr lang="en-US" sz="2400" dirty="0">
                <a:solidFill>
                  <a:schemeClr val="bg1"/>
                </a:solidFill>
              </a:rPr>
              <a:t>Jan.  7	</a:t>
            </a:r>
            <a:r>
              <a:rPr lang="en-US" sz="2400" dirty="0" smtClean="0">
                <a:solidFill>
                  <a:schemeClr val="bg1"/>
                </a:solidFill>
              </a:rPr>
              <a:t>#2	Introduction </a:t>
            </a:r>
            <a:r>
              <a:rPr lang="en-US" sz="2400" dirty="0">
                <a:solidFill>
                  <a:schemeClr val="bg1"/>
                </a:solidFill>
              </a:rPr>
              <a:t>to Forest Models 	</a:t>
            </a:r>
          </a:p>
          <a:p>
            <a:pPr marL="1085850" indent="-1085850">
              <a:tabLst>
                <a:tab pos="1828800" algn="l"/>
              </a:tabLst>
            </a:pPr>
            <a:r>
              <a:rPr lang="en-US" sz="2400" dirty="0">
                <a:solidFill>
                  <a:schemeClr val="bg1"/>
                </a:solidFill>
              </a:rPr>
              <a:t>Jan. </a:t>
            </a:r>
            <a:r>
              <a:rPr lang="en-US" sz="2400" dirty="0" smtClean="0">
                <a:solidFill>
                  <a:schemeClr val="bg1"/>
                </a:solidFill>
              </a:rPr>
              <a:t>12</a:t>
            </a:r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#3	Overview </a:t>
            </a:r>
            <a:r>
              <a:rPr lang="en-US" sz="2400" dirty="0">
                <a:solidFill>
                  <a:schemeClr val="bg1"/>
                </a:solidFill>
              </a:rPr>
              <a:t>of model development and regression 	</a:t>
            </a:r>
          </a:p>
          <a:p>
            <a:pPr marL="1085850" indent="-1085850">
              <a:tabLst>
                <a:tab pos="1828800" algn="l"/>
              </a:tabLst>
            </a:pPr>
            <a:r>
              <a:rPr lang="en-US" sz="2400" dirty="0">
                <a:solidFill>
                  <a:schemeClr val="bg1"/>
                </a:solidFill>
              </a:rPr>
              <a:t>Jan. 14	</a:t>
            </a:r>
            <a:r>
              <a:rPr lang="en-US" sz="2400" dirty="0" smtClean="0">
                <a:solidFill>
                  <a:schemeClr val="bg1"/>
                </a:solidFill>
              </a:rPr>
              <a:t>#4	Overview </a:t>
            </a:r>
            <a:r>
              <a:rPr lang="en-US" sz="2400" dirty="0">
                <a:solidFill>
                  <a:schemeClr val="bg1"/>
                </a:solidFill>
              </a:rPr>
              <a:t>of model development and regression	</a:t>
            </a:r>
          </a:p>
          <a:p>
            <a:pPr marL="1085850" indent="-1085850">
              <a:tabLst>
                <a:tab pos="1828800" algn="l"/>
              </a:tabLst>
            </a:pPr>
            <a:r>
              <a:rPr lang="en-US" sz="2400" dirty="0">
                <a:solidFill>
                  <a:schemeClr val="bg1"/>
                </a:solidFill>
              </a:rPr>
              <a:t>Jan. 19	</a:t>
            </a:r>
            <a:r>
              <a:rPr lang="en-US" sz="2400" dirty="0" smtClean="0">
                <a:solidFill>
                  <a:schemeClr val="bg1"/>
                </a:solidFill>
              </a:rPr>
              <a:t>#5	Stem </a:t>
            </a:r>
            <a:r>
              <a:rPr lang="en-US" sz="2400" dirty="0">
                <a:solidFill>
                  <a:schemeClr val="bg1"/>
                </a:solidFill>
              </a:rPr>
              <a:t>form, stem taper, volume equations                	</a:t>
            </a:r>
          </a:p>
          <a:p>
            <a:pPr marL="1085850" indent="-1085850">
              <a:tabLst>
                <a:tab pos="1828800" algn="l"/>
              </a:tabLst>
            </a:pPr>
            <a:r>
              <a:rPr lang="en-US" sz="2400" dirty="0">
                <a:solidFill>
                  <a:schemeClr val="bg1"/>
                </a:solidFill>
              </a:rPr>
              <a:t>Jan. 21  </a:t>
            </a:r>
            <a:r>
              <a:rPr lang="en-US" sz="2400" dirty="0" smtClean="0">
                <a:solidFill>
                  <a:schemeClr val="bg1"/>
                </a:solidFill>
              </a:rPr>
              <a:t>	#6	Stem </a:t>
            </a:r>
            <a:r>
              <a:rPr lang="en-US" sz="2400" dirty="0">
                <a:solidFill>
                  <a:schemeClr val="bg1"/>
                </a:solidFill>
              </a:rPr>
              <a:t>form, stem taper, volume equations (Cont’d) 	</a:t>
            </a:r>
          </a:p>
          <a:p>
            <a:pPr marL="1085850" indent="-1085850">
              <a:tabLst>
                <a:tab pos="1828800" algn="l"/>
              </a:tabLst>
            </a:pPr>
            <a:r>
              <a:rPr lang="en-US" sz="2400" dirty="0">
                <a:solidFill>
                  <a:schemeClr val="bg1"/>
                </a:solidFill>
              </a:rPr>
              <a:t>Jan. 26  </a:t>
            </a:r>
            <a:r>
              <a:rPr lang="en-US" sz="2400" dirty="0" smtClean="0">
                <a:solidFill>
                  <a:schemeClr val="bg1"/>
                </a:solidFill>
              </a:rPr>
              <a:t>	#7	Stand </a:t>
            </a:r>
            <a:r>
              <a:rPr lang="en-US" sz="2400" dirty="0">
                <a:solidFill>
                  <a:schemeClr val="bg1"/>
                </a:solidFill>
              </a:rPr>
              <a:t>density &amp; stocking concepts	</a:t>
            </a:r>
          </a:p>
          <a:p>
            <a:pPr marL="1085850" indent="-1085850">
              <a:tabLst>
                <a:tab pos="1828800" algn="l"/>
              </a:tabLst>
            </a:pPr>
            <a:r>
              <a:rPr lang="en-US" sz="2400" dirty="0">
                <a:solidFill>
                  <a:schemeClr val="bg1"/>
                </a:solidFill>
              </a:rPr>
              <a:t>Jan. 28  </a:t>
            </a:r>
            <a:r>
              <a:rPr lang="en-US" sz="2400" dirty="0" smtClean="0">
                <a:solidFill>
                  <a:schemeClr val="bg1"/>
                </a:solidFill>
              </a:rPr>
              <a:t>	#8	Stand </a:t>
            </a:r>
            <a:r>
              <a:rPr lang="en-US" sz="2400" dirty="0">
                <a:solidFill>
                  <a:schemeClr val="bg1"/>
                </a:solidFill>
              </a:rPr>
              <a:t>density &amp; stocking concepts (Cont’d) 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1085850" indent="-1085850">
              <a:tabLst>
                <a:tab pos="1828800" algn="l"/>
              </a:tabLst>
            </a:pPr>
            <a:endParaRPr lang="en-US" sz="2400" dirty="0">
              <a:solidFill>
                <a:schemeClr val="bg1"/>
              </a:solidFill>
            </a:endParaRPr>
          </a:p>
          <a:p>
            <a:pPr marL="1085850" indent="-1085850">
              <a:tabLst>
                <a:tab pos="1828800" algn="l"/>
              </a:tabLst>
            </a:pPr>
            <a:r>
              <a:rPr lang="en-US" sz="2400" dirty="0" smtClean="0">
                <a:solidFill>
                  <a:schemeClr val="bg1"/>
                </a:solidFill>
              </a:rPr>
              <a:t>Midterm #1       </a:t>
            </a:r>
            <a:r>
              <a:rPr lang="en-US" sz="2400" dirty="0">
                <a:solidFill>
                  <a:schemeClr val="bg1"/>
                </a:solidFill>
              </a:rPr>
              <a:t>	</a:t>
            </a:r>
          </a:p>
          <a:p>
            <a:pPr marL="1085850" indent="-1085850">
              <a:tabLst>
                <a:tab pos="1428750" algn="l"/>
              </a:tabLst>
            </a:pPr>
            <a:r>
              <a:rPr lang="en-US" sz="2400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3176" y="1524000"/>
            <a:ext cx="4421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Schedule of topics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63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6800" y="381000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</a:rPr>
              <a:t>FOR</a:t>
            </a:r>
          </a:p>
          <a:p>
            <a:r>
              <a:rPr lang="en-US" sz="2000" i="1" dirty="0" smtClean="0">
                <a:solidFill>
                  <a:srgbClr val="FFFF00"/>
                </a:solidFill>
              </a:rPr>
              <a:t>322</a:t>
            </a:r>
            <a:endParaRPr lang="en-US" sz="2000" i="1" dirty="0">
              <a:solidFill>
                <a:srgbClr val="FFFF00"/>
              </a:solidFill>
            </a:endParaRP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228600" y="152400"/>
            <a:ext cx="838199" cy="1066800"/>
            <a:chOff x="144" y="1440"/>
            <a:chExt cx="1079" cy="960"/>
          </a:xfrm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144" y="1440"/>
              <a:ext cx="1079" cy="960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" name="Group 6"/>
            <p:cNvGrpSpPr>
              <a:grpSpLocks/>
            </p:cNvGrpSpPr>
            <p:nvPr/>
          </p:nvGrpSpPr>
          <p:grpSpPr bwMode="auto">
            <a:xfrm>
              <a:off x="533" y="1474"/>
              <a:ext cx="337" cy="690"/>
              <a:chOff x="533" y="1474"/>
              <a:chExt cx="337" cy="690"/>
            </a:xfrm>
          </p:grpSpPr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8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378" y="1737"/>
              <a:ext cx="186" cy="403"/>
              <a:chOff x="378" y="1737"/>
              <a:chExt cx="186" cy="403"/>
            </a:xfrm>
          </p:grpSpPr>
          <p:sp>
            <p:nvSpPr>
              <p:cNvPr id="24" name="Freeform 10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Rectangle 11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876" y="1670"/>
              <a:ext cx="214" cy="461"/>
              <a:chOff x="876" y="1670"/>
              <a:chExt cx="214" cy="461"/>
            </a:xfrm>
          </p:grpSpPr>
          <p:sp>
            <p:nvSpPr>
              <p:cNvPr id="22" name="Freeform 13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Rectangle 14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" name="Group 15"/>
            <p:cNvGrpSpPr>
              <a:grpSpLocks/>
            </p:cNvGrpSpPr>
            <p:nvPr/>
          </p:nvGrpSpPr>
          <p:grpSpPr bwMode="auto">
            <a:xfrm>
              <a:off x="240" y="1949"/>
              <a:ext cx="132" cy="211"/>
              <a:chOff x="876" y="1670"/>
              <a:chExt cx="214" cy="461"/>
            </a:xfrm>
          </p:grpSpPr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" name="Group 18"/>
            <p:cNvGrpSpPr>
              <a:grpSpLocks/>
            </p:cNvGrpSpPr>
            <p:nvPr/>
          </p:nvGrpSpPr>
          <p:grpSpPr bwMode="auto">
            <a:xfrm>
              <a:off x="1056" y="1945"/>
              <a:ext cx="102" cy="221"/>
              <a:chOff x="378" y="1737"/>
              <a:chExt cx="186" cy="403"/>
            </a:xfrm>
          </p:grpSpPr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Rectangle 20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" name="Group 21"/>
            <p:cNvGrpSpPr>
              <a:grpSpLocks/>
            </p:cNvGrpSpPr>
            <p:nvPr/>
          </p:nvGrpSpPr>
          <p:grpSpPr bwMode="auto">
            <a:xfrm>
              <a:off x="768" y="1968"/>
              <a:ext cx="96" cy="192"/>
              <a:chOff x="533" y="1474"/>
              <a:chExt cx="337" cy="690"/>
            </a:xfrm>
          </p:grpSpPr>
          <p:sp>
            <p:nvSpPr>
              <p:cNvPr id="16" name="Freeform 22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Rectangle 23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cxnSp>
        <p:nvCxnSpPr>
          <p:cNvPr id="29" name="Straight Connector 28"/>
          <p:cNvCxnSpPr/>
          <p:nvPr/>
        </p:nvCxnSpPr>
        <p:spPr>
          <a:xfrm>
            <a:off x="854120" y="1219200"/>
            <a:ext cx="7772400" cy="0"/>
          </a:xfrm>
          <a:prstGeom prst="line">
            <a:avLst/>
          </a:prstGeom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419975" y="299631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FOR 322 – Forest Models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3442" y="2155686"/>
            <a:ext cx="848435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5850" indent="-1085850">
              <a:tabLst>
                <a:tab pos="1828800" algn="l"/>
              </a:tabLst>
            </a:pPr>
            <a:r>
              <a:rPr lang="en-US" sz="2400" dirty="0" smtClean="0">
                <a:solidFill>
                  <a:schemeClr val="bg1"/>
                </a:solidFill>
              </a:rPr>
              <a:t>Feb</a:t>
            </a:r>
            <a:r>
              <a:rPr lang="en-US" sz="2400" dirty="0">
                <a:solidFill>
                  <a:schemeClr val="bg1"/>
                </a:solidFill>
              </a:rPr>
              <a:t>.  2  	</a:t>
            </a:r>
            <a:r>
              <a:rPr lang="en-US" sz="2400" dirty="0" smtClean="0">
                <a:solidFill>
                  <a:schemeClr val="bg1"/>
                </a:solidFill>
              </a:rPr>
              <a:t>#</a:t>
            </a:r>
            <a:r>
              <a:rPr lang="en-US" sz="2400" dirty="0">
                <a:solidFill>
                  <a:schemeClr val="bg1"/>
                </a:solidFill>
              </a:rPr>
              <a:t>9   	Measures of site productivity 	</a:t>
            </a:r>
          </a:p>
          <a:p>
            <a:pPr marL="1085850" indent="-1085850">
              <a:tabLst>
                <a:tab pos="1828800" algn="l"/>
              </a:tabLst>
            </a:pPr>
            <a:r>
              <a:rPr lang="en-US" sz="2400" dirty="0">
                <a:solidFill>
                  <a:schemeClr val="bg1"/>
                </a:solidFill>
              </a:rPr>
              <a:t>Feb.  4	</a:t>
            </a:r>
            <a:r>
              <a:rPr lang="en-US" sz="2400" dirty="0" smtClean="0">
                <a:solidFill>
                  <a:schemeClr val="bg1"/>
                </a:solidFill>
              </a:rPr>
              <a:t>#10	Drivers </a:t>
            </a:r>
            <a:r>
              <a:rPr lang="en-US" sz="2400" dirty="0">
                <a:solidFill>
                  <a:schemeClr val="bg1"/>
                </a:solidFill>
              </a:rPr>
              <a:t>of site productivity	</a:t>
            </a:r>
          </a:p>
          <a:p>
            <a:pPr marL="1085850" indent="-1085850">
              <a:tabLst>
                <a:tab pos="1828800" algn="l"/>
              </a:tabLst>
            </a:pPr>
            <a:r>
              <a:rPr lang="en-US" sz="2400" dirty="0">
                <a:solidFill>
                  <a:schemeClr val="bg1"/>
                </a:solidFill>
              </a:rPr>
              <a:t>Feb. </a:t>
            </a:r>
            <a:r>
              <a:rPr lang="en-US" sz="2400" dirty="0" smtClean="0">
                <a:solidFill>
                  <a:schemeClr val="bg1"/>
                </a:solidFill>
              </a:rPr>
              <a:t> 9  </a:t>
            </a:r>
            <a:r>
              <a:rPr lang="en-US" sz="2400" dirty="0">
                <a:solidFill>
                  <a:schemeClr val="bg1"/>
                </a:solidFill>
              </a:rPr>
              <a:t>	#</a:t>
            </a:r>
            <a:r>
              <a:rPr lang="en-US" sz="2400" dirty="0" smtClean="0">
                <a:solidFill>
                  <a:schemeClr val="bg1"/>
                </a:solidFill>
              </a:rPr>
              <a:t>11	Principles </a:t>
            </a:r>
            <a:r>
              <a:rPr lang="en-US" sz="2400" dirty="0">
                <a:solidFill>
                  <a:schemeClr val="bg1"/>
                </a:solidFill>
              </a:rPr>
              <a:t>of growth, yield, stand dynamics        	</a:t>
            </a:r>
          </a:p>
          <a:p>
            <a:pPr marL="1085850" indent="-1085850">
              <a:tabLst>
                <a:tab pos="1828800" algn="l"/>
              </a:tabLst>
            </a:pPr>
            <a:r>
              <a:rPr lang="en-US" sz="2400" dirty="0">
                <a:solidFill>
                  <a:schemeClr val="bg1"/>
                </a:solidFill>
              </a:rPr>
              <a:t>Feb. 11  </a:t>
            </a:r>
            <a:r>
              <a:rPr lang="en-US" sz="2400" dirty="0" smtClean="0">
                <a:solidFill>
                  <a:schemeClr val="bg1"/>
                </a:solidFill>
              </a:rPr>
              <a:t>	#12	Overview </a:t>
            </a:r>
            <a:r>
              <a:rPr lang="en-US" sz="2400" dirty="0">
                <a:solidFill>
                  <a:schemeClr val="bg1"/>
                </a:solidFill>
              </a:rPr>
              <a:t>of growth &amp; yield models    	</a:t>
            </a:r>
          </a:p>
          <a:p>
            <a:pPr marL="1085850" indent="-1085850">
              <a:tabLst>
                <a:tab pos="1828800" algn="l"/>
              </a:tabLst>
            </a:pPr>
            <a:r>
              <a:rPr lang="en-US" sz="2400" dirty="0">
                <a:solidFill>
                  <a:schemeClr val="bg1"/>
                </a:solidFill>
              </a:rPr>
              <a:t>Feb. 16 	#</a:t>
            </a:r>
            <a:r>
              <a:rPr lang="en-US" sz="2400" dirty="0" smtClean="0">
                <a:solidFill>
                  <a:schemeClr val="bg1"/>
                </a:solidFill>
              </a:rPr>
              <a:t>13	Fundamental </a:t>
            </a:r>
            <a:r>
              <a:rPr lang="en-US" sz="2400" dirty="0">
                <a:solidFill>
                  <a:schemeClr val="bg1"/>
                </a:solidFill>
              </a:rPr>
              <a:t>growth equations       	</a:t>
            </a:r>
          </a:p>
          <a:p>
            <a:pPr marL="1085850" indent="-1085850">
              <a:tabLst>
                <a:tab pos="1828800" algn="l"/>
              </a:tabLst>
            </a:pPr>
            <a:r>
              <a:rPr lang="en-US" sz="2400" dirty="0">
                <a:solidFill>
                  <a:schemeClr val="bg1"/>
                </a:solidFill>
              </a:rPr>
              <a:t>Feb. 18 </a:t>
            </a:r>
            <a:r>
              <a:rPr lang="en-US" sz="2400" dirty="0" smtClean="0">
                <a:solidFill>
                  <a:schemeClr val="bg1"/>
                </a:solidFill>
              </a:rPr>
              <a:t>	#14	Fundamental </a:t>
            </a:r>
            <a:r>
              <a:rPr lang="en-US" sz="2400" dirty="0">
                <a:solidFill>
                  <a:schemeClr val="bg1"/>
                </a:solidFill>
              </a:rPr>
              <a:t>growth equations (Cont’d) 	</a:t>
            </a:r>
          </a:p>
          <a:p>
            <a:pPr marL="1085850" indent="-1085850">
              <a:tabLst>
                <a:tab pos="1828800" algn="l"/>
              </a:tabLst>
            </a:pPr>
            <a:r>
              <a:rPr lang="en-US" sz="2400" dirty="0">
                <a:solidFill>
                  <a:schemeClr val="bg1"/>
                </a:solidFill>
              </a:rPr>
              <a:t>Feb. 23  </a:t>
            </a:r>
            <a:r>
              <a:rPr lang="en-US" sz="2400" dirty="0" smtClean="0">
                <a:solidFill>
                  <a:schemeClr val="bg1"/>
                </a:solidFill>
              </a:rPr>
              <a:t>	#15	Modeling </a:t>
            </a:r>
            <a:r>
              <a:rPr lang="en-US" sz="2400" dirty="0">
                <a:solidFill>
                  <a:schemeClr val="bg1"/>
                </a:solidFill>
              </a:rPr>
              <a:t>response to competing vegetation	</a:t>
            </a:r>
          </a:p>
          <a:p>
            <a:pPr marL="1085850" indent="-1085850">
              <a:tabLst>
                <a:tab pos="1828800" algn="l"/>
              </a:tabLst>
            </a:pPr>
            <a:r>
              <a:rPr lang="en-US" sz="2400" dirty="0">
                <a:solidFill>
                  <a:schemeClr val="bg1"/>
                </a:solidFill>
              </a:rPr>
              <a:t>Feb. 25  </a:t>
            </a:r>
            <a:r>
              <a:rPr lang="en-US" sz="2400" dirty="0" smtClean="0">
                <a:solidFill>
                  <a:schemeClr val="bg1"/>
                </a:solidFill>
              </a:rPr>
              <a:t>	#16	Modeling </a:t>
            </a:r>
            <a:r>
              <a:rPr lang="en-US" sz="2400" dirty="0">
                <a:solidFill>
                  <a:schemeClr val="bg1"/>
                </a:solidFill>
              </a:rPr>
              <a:t>effects of genetic tree </a:t>
            </a:r>
            <a:r>
              <a:rPr lang="en-US" sz="2400" dirty="0" smtClean="0">
                <a:solidFill>
                  <a:schemeClr val="bg1"/>
                </a:solidFill>
              </a:rPr>
              <a:t>improvement</a:t>
            </a:r>
          </a:p>
          <a:p>
            <a:pPr marL="1085850" indent="-1085850">
              <a:tabLst>
                <a:tab pos="1828800" algn="l"/>
              </a:tabLst>
            </a:pPr>
            <a:endParaRPr lang="en-US" sz="2400" dirty="0">
              <a:solidFill>
                <a:schemeClr val="bg1"/>
              </a:solidFill>
            </a:endParaRPr>
          </a:p>
          <a:p>
            <a:pPr marL="1085850" indent="-1085850">
              <a:tabLst>
                <a:tab pos="1828800" algn="l"/>
              </a:tabLst>
            </a:pPr>
            <a:r>
              <a:rPr lang="en-US" sz="2400" dirty="0" smtClean="0">
                <a:solidFill>
                  <a:schemeClr val="bg1"/>
                </a:solidFill>
              </a:rPr>
              <a:t>Midterm #2</a:t>
            </a:r>
          </a:p>
          <a:p>
            <a:pPr marL="1143000" indent="-1143000">
              <a:tabLst>
                <a:tab pos="1600200" algn="l"/>
              </a:tabLst>
            </a:pPr>
            <a:r>
              <a:rPr lang="en-US" sz="2400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3176" y="1524000"/>
            <a:ext cx="5259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Schedule of topics (cont’d)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09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6800" y="381000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</a:rPr>
              <a:t>FOR</a:t>
            </a:r>
          </a:p>
          <a:p>
            <a:r>
              <a:rPr lang="en-US" sz="2000" i="1" dirty="0" smtClean="0">
                <a:solidFill>
                  <a:srgbClr val="FFFF00"/>
                </a:solidFill>
              </a:rPr>
              <a:t>322</a:t>
            </a:r>
            <a:endParaRPr lang="en-US" sz="2000" i="1" dirty="0">
              <a:solidFill>
                <a:srgbClr val="FFFF00"/>
              </a:solidFill>
            </a:endParaRP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228600" y="152400"/>
            <a:ext cx="838199" cy="1066800"/>
            <a:chOff x="144" y="1440"/>
            <a:chExt cx="1079" cy="960"/>
          </a:xfrm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144" y="1440"/>
              <a:ext cx="1079" cy="960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" name="Group 6"/>
            <p:cNvGrpSpPr>
              <a:grpSpLocks/>
            </p:cNvGrpSpPr>
            <p:nvPr/>
          </p:nvGrpSpPr>
          <p:grpSpPr bwMode="auto">
            <a:xfrm>
              <a:off x="533" y="1474"/>
              <a:ext cx="337" cy="690"/>
              <a:chOff x="533" y="1474"/>
              <a:chExt cx="337" cy="690"/>
            </a:xfrm>
          </p:grpSpPr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8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378" y="1737"/>
              <a:ext cx="186" cy="403"/>
              <a:chOff x="378" y="1737"/>
              <a:chExt cx="186" cy="403"/>
            </a:xfrm>
          </p:grpSpPr>
          <p:sp>
            <p:nvSpPr>
              <p:cNvPr id="24" name="Freeform 10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Rectangle 11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876" y="1670"/>
              <a:ext cx="214" cy="461"/>
              <a:chOff x="876" y="1670"/>
              <a:chExt cx="214" cy="461"/>
            </a:xfrm>
          </p:grpSpPr>
          <p:sp>
            <p:nvSpPr>
              <p:cNvPr id="22" name="Freeform 13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Rectangle 14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" name="Group 15"/>
            <p:cNvGrpSpPr>
              <a:grpSpLocks/>
            </p:cNvGrpSpPr>
            <p:nvPr/>
          </p:nvGrpSpPr>
          <p:grpSpPr bwMode="auto">
            <a:xfrm>
              <a:off x="240" y="1949"/>
              <a:ext cx="132" cy="211"/>
              <a:chOff x="876" y="1670"/>
              <a:chExt cx="214" cy="461"/>
            </a:xfrm>
          </p:grpSpPr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" name="Group 18"/>
            <p:cNvGrpSpPr>
              <a:grpSpLocks/>
            </p:cNvGrpSpPr>
            <p:nvPr/>
          </p:nvGrpSpPr>
          <p:grpSpPr bwMode="auto">
            <a:xfrm>
              <a:off x="1056" y="1945"/>
              <a:ext cx="102" cy="221"/>
              <a:chOff x="378" y="1737"/>
              <a:chExt cx="186" cy="403"/>
            </a:xfrm>
          </p:grpSpPr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Rectangle 20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" name="Group 21"/>
            <p:cNvGrpSpPr>
              <a:grpSpLocks/>
            </p:cNvGrpSpPr>
            <p:nvPr/>
          </p:nvGrpSpPr>
          <p:grpSpPr bwMode="auto">
            <a:xfrm>
              <a:off x="768" y="1968"/>
              <a:ext cx="96" cy="192"/>
              <a:chOff x="533" y="1474"/>
              <a:chExt cx="337" cy="690"/>
            </a:xfrm>
          </p:grpSpPr>
          <p:sp>
            <p:nvSpPr>
              <p:cNvPr id="16" name="Freeform 22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Rectangle 23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cxnSp>
        <p:nvCxnSpPr>
          <p:cNvPr id="29" name="Straight Connector 28"/>
          <p:cNvCxnSpPr/>
          <p:nvPr/>
        </p:nvCxnSpPr>
        <p:spPr>
          <a:xfrm>
            <a:off x="854120" y="1219200"/>
            <a:ext cx="7772400" cy="0"/>
          </a:xfrm>
          <a:prstGeom prst="line">
            <a:avLst/>
          </a:prstGeom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419975" y="299631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FOR 322 – Forest Models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3442" y="2155686"/>
            <a:ext cx="84843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indent="-1028700">
              <a:tabLst>
                <a:tab pos="1600200" algn="l"/>
              </a:tabLst>
            </a:pPr>
            <a:r>
              <a:rPr lang="en-US" sz="2400" dirty="0">
                <a:solidFill>
                  <a:schemeClr val="bg1"/>
                </a:solidFill>
              </a:rPr>
              <a:t>	</a:t>
            </a:r>
          </a:p>
          <a:p>
            <a:pPr marL="1085850" indent="-1085850">
              <a:tabLst>
                <a:tab pos="1828800" algn="l"/>
              </a:tabLst>
            </a:pPr>
            <a:r>
              <a:rPr lang="en-US" sz="2400" dirty="0">
                <a:solidFill>
                  <a:schemeClr val="bg1"/>
                </a:solidFill>
              </a:rPr>
              <a:t>Mar.  1  	#</a:t>
            </a:r>
            <a:r>
              <a:rPr lang="en-US" sz="2400" dirty="0" smtClean="0">
                <a:solidFill>
                  <a:schemeClr val="bg1"/>
                </a:solidFill>
              </a:rPr>
              <a:t>17	Modeling </a:t>
            </a:r>
            <a:r>
              <a:rPr lang="en-US" sz="2400" dirty="0">
                <a:solidFill>
                  <a:schemeClr val="bg1"/>
                </a:solidFill>
              </a:rPr>
              <a:t>response to thinning and fertilization	</a:t>
            </a:r>
          </a:p>
          <a:p>
            <a:pPr marL="1085850" indent="-1085850">
              <a:tabLst>
                <a:tab pos="1828800" algn="l"/>
              </a:tabLst>
            </a:pPr>
            <a:r>
              <a:rPr lang="en-US" sz="2400" dirty="0">
                <a:solidFill>
                  <a:schemeClr val="bg1"/>
                </a:solidFill>
              </a:rPr>
              <a:t>Mar.  3  	#</a:t>
            </a:r>
            <a:r>
              <a:rPr lang="en-US" sz="2400" dirty="0" smtClean="0">
                <a:solidFill>
                  <a:schemeClr val="bg1"/>
                </a:solidFill>
              </a:rPr>
              <a:t>18	Modeling </a:t>
            </a:r>
            <a:r>
              <a:rPr lang="en-US" sz="2400" dirty="0">
                <a:solidFill>
                  <a:schemeClr val="bg1"/>
                </a:solidFill>
              </a:rPr>
              <a:t>wood quality     	</a:t>
            </a:r>
          </a:p>
          <a:p>
            <a:pPr marL="1085850" indent="-1085850">
              <a:tabLst>
                <a:tab pos="1828800" algn="l"/>
              </a:tabLst>
            </a:pPr>
            <a:r>
              <a:rPr lang="en-US" sz="2400" dirty="0">
                <a:solidFill>
                  <a:schemeClr val="bg1"/>
                </a:solidFill>
              </a:rPr>
              <a:t>Mar. 8  	#</a:t>
            </a:r>
            <a:r>
              <a:rPr lang="en-US" sz="2400" dirty="0" smtClean="0">
                <a:solidFill>
                  <a:schemeClr val="bg1"/>
                </a:solidFill>
              </a:rPr>
              <a:t>19	Model </a:t>
            </a:r>
            <a:r>
              <a:rPr lang="en-US" sz="2400" dirty="0">
                <a:solidFill>
                  <a:schemeClr val="bg1"/>
                </a:solidFill>
              </a:rPr>
              <a:t>validation	</a:t>
            </a:r>
          </a:p>
          <a:p>
            <a:pPr marL="1085850" indent="-1085850">
              <a:tabLst>
                <a:tab pos="1828800" algn="l"/>
              </a:tabLst>
            </a:pPr>
            <a:r>
              <a:rPr lang="en-US" sz="2400" dirty="0">
                <a:solidFill>
                  <a:schemeClr val="bg1"/>
                </a:solidFill>
              </a:rPr>
              <a:t>Mar. 10  </a:t>
            </a:r>
            <a:r>
              <a:rPr lang="en-US" sz="2400" dirty="0" smtClean="0">
                <a:solidFill>
                  <a:schemeClr val="bg1"/>
                </a:solidFill>
              </a:rPr>
              <a:t>#20	Model </a:t>
            </a:r>
            <a:r>
              <a:rPr lang="en-US" sz="2400" dirty="0">
                <a:solidFill>
                  <a:schemeClr val="bg1"/>
                </a:solidFill>
              </a:rPr>
              <a:t>validation (cont’d) and course review	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1085850" indent="-1085850">
              <a:tabLst>
                <a:tab pos="1828800" algn="l"/>
              </a:tabLst>
            </a:pPr>
            <a:endParaRPr lang="en-US" sz="2400" dirty="0">
              <a:solidFill>
                <a:schemeClr val="bg1"/>
              </a:solidFill>
            </a:endParaRPr>
          </a:p>
          <a:p>
            <a:pPr marL="1085850" indent="-1085850">
              <a:tabLst>
                <a:tab pos="1828800" algn="l"/>
              </a:tabLst>
            </a:pPr>
            <a:r>
              <a:rPr lang="en-US" sz="2400" dirty="0" smtClean="0">
                <a:solidFill>
                  <a:schemeClr val="bg1"/>
                </a:solidFill>
              </a:rPr>
              <a:t>Final Exam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3176" y="1524000"/>
            <a:ext cx="5259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Schedule of topics (cont’d)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6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6800" y="381000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</a:rPr>
              <a:t>FOR</a:t>
            </a:r>
          </a:p>
          <a:p>
            <a:r>
              <a:rPr lang="en-US" sz="2000" i="1" dirty="0" smtClean="0">
                <a:solidFill>
                  <a:srgbClr val="FFFF00"/>
                </a:solidFill>
              </a:rPr>
              <a:t>322</a:t>
            </a:r>
            <a:endParaRPr lang="en-US" sz="2000" i="1" dirty="0">
              <a:solidFill>
                <a:srgbClr val="FFFF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152400"/>
            <a:ext cx="838199" cy="1066800"/>
            <a:chOff x="144" y="1440"/>
            <a:chExt cx="1079" cy="960"/>
          </a:xfrm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144" y="1440"/>
              <a:ext cx="1079" cy="960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533" y="1474"/>
              <a:ext cx="337" cy="690"/>
              <a:chOff x="533" y="1474"/>
              <a:chExt cx="337" cy="690"/>
            </a:xfrm>
          </p:grpSpPr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8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78" y="1737"/>
              <a:ext cx="186" cy="403"/>
              <a:chOff x="378" y="1737"/>
              <a:chExt cx="186" cy="403"/>
            </a:xfrm>
          </p:grpSpPr>
          <p:sp>
            <p:nvSpPr>
              <p:cNvPr id="24" name="Freeform 10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Rectangle 11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12"/>
            <p:cNvGrpSpPr>
              <a:grpSpLocks/>
            </p:cNvGrpSpPr>
            <p:nvPr/>
          </p:nvGrpSpPr>
          <p:grpSpPr bwMode="auto">
            <a:xfrm>
              <a:off x="876" y="1670"/>
              <a:ext cx="214" cy="461"/>
              <a:chOff x="876" y="1670"/>
              <a:chExt cx="214" cy="461"/>
            </a:xfrm>
          </p:grpSpPr>
          <p:sp>
            <p:nvSpPr>
              <p:cNvPr id="22" name="Freeform 13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Rectangle 14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15"/>
            <p:cNvGrpSpPr>
              <a:grpSpLocks/>
            </p:cNvGrpSpPr>
            <p:nvPr/>
          </p:nvGrpSpPr>
          <p:grpSpPr bwMode="auto">
            <a:xfrm>
              <a:off x="240" y="1949"/>
              <a:ext cx="132" cy="211"/>
              <a:chOff x="876" y="1670"/>
              <a:chExt cx="214" cy="461"/>
            </a:xfrm>
          </p:grpSpPr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18"/>
            <p:cNvGrpSpPr>
              <a:grpSpLocks/>
            </p:cNvGrpSpPr>
            <p:nvPr/>
          </p:nvGrpSpPr>
          <p:grpSpPr bwMode="auto">
            <a:xfrm>
              <a:off x="1056" y="1945"/>
              <a:ext cx="102" cy="221"/>
              <a:chOff x="378" y="1737"/>
              <a:chExt cx="186" cy="403"/>
            </a:xfrm>
          </p:grpSpPr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Rectangle 20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" name="Group 21"/>
            <p:cNvGrpSpPr>
              <a:grpSpLocks/>
            </p:cNvGrpSpPr>
            <p:nvPr/>
          </p:nvGrpSpPr>
          <p:grpSpPr bwMode="auto">
            <a:xfrm>
              <a:off x="768" y="1968"/>
              <a:ext cx="96" cy="192"/>
              <a:chOff x="533" y="1474"/>
              <a:chExt cx="337" cy="690"/>
            </a:xfrm>
          </p:grpSpPr>
          <p:sp>
            <p:nvSpPr>
              <p:cNvPr id="16" name="Freeform 22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Rectangle 23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cxnSp>
        <p:nvCxnSpPr>
          <p:cNvPr id="29" name="Straight Connector 28"/>
          <p:cNvCxnSpPr/>
          <p:nvPr/>
        </p:nvCxnSpPr>
        <p:spPr>
          <a:xfrm>
            <a:off x="854120" y="1219200"/>
            <a:ext cx="7772400" cy="0"/>
          </a:xfrm>
          <a:prstGeom prst="line">
            <a:avLst/>
          </a:prstGeom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09600" y="1112288"/>
            <a:ext cx="716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Optional readings in</a:t>
            </a: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Burkhart and Tomé (2012) </a:t>
            </a: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Modeling Forest Trees and Stands)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2539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5880" y="2677983"/>
            <a:ext cx="2667310" cy="4002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1419975" y="299631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FOR 322 – Forest Models</a:t>
            </a:r>
          </a:p>
        </p:txBody>
      </p:sp>
    </p:spTree>
    <p:extLst>
      <p:ext uri="{BB962C8B-B14F-4D97-AF65-F5344CB8AC3E}">
        <p14:creationId xmlns:p14="http://schemas.microsoft.com/office/powerpoint/2010/main" val="207270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6800" y="381000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</a:rPr>
              <a:t>FOR</a:t>
            </a:r>
          </a:p>
          <a:p>
            <a:r>
              <a:rPr lang="en-US" sz="2000" i="1" dirty="0" smtClean="0">
                <a:solidFill>
                  <a:srgbClr val="FFFF00"/>
                </a:solidFill>
              </a:rPr>
              <a:t>322</a:t>
            </a:r>
            <a:endParaRPr lang="en-US" sz="2000" i="1" dirty="0">
              <a:solidFill>
                <a:srgbClr val="FFFF00"/>
              </a:solidFill>
            </a:endParaRP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228600" y="152400"/>
            <a:ext cx="838199" cy="1066800"/>
            <a:chOff x="144" y="1440"/>
            <a:chExt cx="1079" cy="960"/>
          </a:xfrm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144" y="1440"/>
              <a:ext cx="1079" cy="960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" name="Group 6"/>
            <p:cNvGrpSpPr>
              <a:grpSpLocks/>
            </p:cNvGrpSpPr>
            <p:nvPr/>
          </p:nvGrpSpPr>
          <p:grpSpPr bwMode="auto">
            <a:xfrm>
              <a:off x="533" y="1474"/>
              <a:ext cx="337" cy="690"/>
              <a:chOff x="533" y="1474"/>
              <a:chExt cx="337" cy="690"/>
            </a:xfrm>
          </p:grpSpPr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8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378" y="1737"/>
              <a:ext cx="186" cy="403"/>
              <a:chOff x="378" y="1737"/>
              <a:chExt cx="186" cy="403"/>
            </a:xfrm>
          </p:grpSpPr>
          <p:sp>
            <p:nvSpPr>
              <p:cNvPr id="24" name="Freeform 10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Rectangle 11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876" y="1670"/>
              <a:ext cx="214" cy="461"/>
              <a:chOff x="876" y="1670"/>
              <a:chExt cx="214" cy="461"/>
            </a:xfrm>
          </p:grpSpPr>
          <p:sp>
            <p:nvSpPr>
              <p:cNvPr id="22" name="Freeform 13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Rectangle 14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" name="Group 15"/>
            <p:cNvGrpSpPr>
              <a:grpSpLocks/>
            </p:cNvGrpSpPr>
            <p:nvPr/>
          </p:nvGrpSpPr>
          <p:grpSpPr bwMode="auto">
            <a:xfrm>
              <a:off x="240" y="1949"/>
              <a:ext cx="132" cy="211"/>
              <a:chOff x="876" y="1670"/>
              <a:chExt cx="214" cy="461"/>
            </a:xfrm>
          </p:grpSpPr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" name="Group 18"/>
            <p:cNvGrpSpPr>
              <a:grpSpLocks/>
            </p:cNvGrpSpPr>
            <p:nvPr/>
          </p:nvGrpSpPr>
          <p:grpSpPr bwMode="auto">
            <a:xfrm>
              <a:off x="1056" y="1945"/>
              <a:ext cx="102" cy="221"/>
              <a:chOff x="378" y="1737"/>
              <a:chExt cx="186" cy="403"/>
            </a:xfrm>
          </p:grpSpPr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Rectangle 20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" name="Group 21"/>
            <p:cNvGrpSpPr>
              <a:grpSpLocks/>
            </p:cNvGrpSpPr>
            <p:nvPr/>
          </p:nvGrpSpPr>
          <p:grpSpPr bwMode="auto">
            <a:xfrm>
              <a:off x="768" y="1968"/>
              <a:ext cx="96" cy="192"/>
              <a:chOff x="533" y="1474"/>
              <a:chExt cx="337" cy="690"/>
            </a:xfrm>
          </p:grpSpPr>
          <p:sp>
            <p:nvSpPr>
              <p:cNvPr id="16" name="Freeform 22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Rectangle 23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cxnSp>
        <p:nvCxnSpPr>
          <p:cNvPr id="29" name="Straight Connector 28"/>
          <p:cNvCxnSpPr/>
          <p:nvPr/>
        </p:nvCxnSpPr>
        <p:spPr>
          <a:xfrm>
            <a:off x="854120" y="1219200"/>
            <a:ext cx="7772400" cy="0"/>
          </a:xfrm>
          <a:prstGeom prst="line">
            <a:avLst/>
          </a:prstGeom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419975" y="299631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FOR 322 – Forest Models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3176" y="1524000"/>
            <a:ext cx="8002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Simulation exercises in computer lab</a:t>
            </a:r>
            <a:endParaRPr lang="en-US" sz="3200" dirty="0">
              <a:solidFill>
                <a:srgbClr val="FFFF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877067"/>
              </p:ext>
            </p:extLst>
          </p:nvPr>
        </p:nvGraphicFramePr>
        <p:xfrm>
          <a:off x="365533" y="2360174"/>
          <a:ext cx="8509683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56882"/>
                <a:gridCol w="1371600"/>
                <a:gridCol w="198120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Simulation</a:t>
                      </a:r>
                      <a:r>
                        <a:rPr lang="en-US" sz="2400" baseline="0" dirty="0" smtClean="0"/>
                        <a:t> topic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Model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User interface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Mixed species stand development 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FVS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LMS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Alternative </a:t>
                      </a:r>
                      <a:r>
                        <a:rPr lang="en-US" sz="22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shelterwood</a:t>
                      </a:r>
                      <a:r>
                        <a:rPr lang="en-US" sz="2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systems 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ORGANON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LMS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aseline="0" dirty="0" smtClean="0"/>
                        <a:t>Initial spacing effects in Douglas-fir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ORGANON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LMS</a:t>
                      </a:r>
                      <a:endParaRPr lang="en-US" sz="2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Response to thinning and fertilization 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ORGANON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Command line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Silvicultural effects on wood quality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ORGANON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Cipsr</a:t>
                      </a:r>
                      <a:r>
                        <a:rPr lang="en-US" sz="2000" baseline="0" dirty="0" smtClean="0"/>
                        <a:t> (R)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Fuel</a:t>
                      </a:r>
                      <a:r>
                        <a:rPr lang="en-US" sz="2200" baseline="0" dirty="0" smtClean="0"/>
                        <a:t> dynamics under alternative treatments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FVS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SUPPOSE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Responses to competing vegetation control 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CIPSANON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XORG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Validation/comparison of long-term stand dynamics simulated by</a:t>
                      </a:r>
                      <a:r>
                        <a:rPr lang="en-US" sz="2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FVS</a:t>
                      </a:r>
                      <a:r>
                        <a:rPr lang="en-US" sz="2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en-US" sz="22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ORGANON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FVS</a:t>
                      </a:r>
                      <a:r>
                        <a:rPr lang="en-US" sz="2000" dirty="0" smtClean="0"/>
                        <a:t> &amp; </a:t>
                      </a:r>
                      <a:r>
                        <a:rPr lang="en-US" sz="2000" dirty="0" err="1" smtClean="0"/>
                        <a:t>ORGANON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LMS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193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6800" y="381000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</a:rPr>
              <a:t>FOR</a:t>
            </a:r>
          </a:p>
          <a:p>
            <a:r>
              <a:rPr lang="en-US" sz="2000" i="1" dirty="0" smtClean="0">
                <a:solidFill>
                  <a:srgbClr val="FFFF00"/>
                </a:solidFill>
              </a:rPr>
              <a:t>322</a:t>
            </a:r>
            <a:endParaRPr lang="en-US" sz="2000" i="1" dirty="0">
              <a:solidFill>
                <a:srgbClr val="FFFF00"/>
              </a:solidFill>
            </a:endParaRP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228600" y="152400"/>
            <a:ext cx="838199" cy="1066800"/>
            <a:chOff x="144" y="1440"/>
            <a:chExt cx="1079" cy="960"/>
          </a:xfrm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144" y="1440"/>
              <a:ext cx="1079" cy="960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" name="Group 6"/>
            <p:cNvGrpSpPr>
              <a:grpSpLocks/>
            </p:cNvGrpSpPr>
            <p:nvPr/>
          </p:nvGrpSpPr>
          <p:grpSpPr bwMode="auto">
            <a:xfrm>
              <a:off x="533" y="1474"/>
              <a:ext cx="337" cy="690"/>
              <a:chOff x="533" y="1474"/>
              <a:chExt cx="337" cy="690"/>
            </a:xfrm>
          </p:grpSpPr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8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378" y="1737"/>
              <a:ext cx="186" cy="403"/>
              <a:chOff x="378" y="1737"/>
              <a:chExt cx="186" cy="403"/>
            </a:xfrm>
          </p:grpSpPr>
          <p:sp>
            <p:nvSpPr>
              <p:cNvPr id="24" name="Freeform 10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Rectangle 11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876" y="1670"/>
              <a:ext cx="214" cy="461"/>
              <a:chOff x="876" y="1670"/>
              <a:chExt cx="214" cy="461"/>
            </a:xfrm>
          </p:grpSpPr>
          <p:sp>
            <p:nvSpPr>
              <p:cNvPr id="22" name="Freeform 13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Rectangle 14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" name="Group 15"/>
            <p:cNvGrpSpPr>
              <a:grpSpLocks/>
            </p:cNvGrpSpPr>
            <p:nvPr/>
          </p:nvGrpSpPr>
          <p:grpSpPr bwMode="auto">
            <a:xfrm>
              <a:off x="240" y="1949"/>
              <a:ext cx="132" cy="211"/>
              <a:chOff x="876" y="1670"/>
              <a:chExt cx="214" cy="461"/>
            </a:xfrm>
          </p:grpSpPr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" name="Group 18"/>
            <p:cNvGrpSpPr>
              <a:grpSpLocks/>
            </p:cNvGrpSpPr>
            <p:nvPr/>
          </p:nvGrpSpPr>
          <p:grpSpPr bwMode="auto">
            <a:xfrm>
              <a:off x="1056" y="1945"/>
              <a:ext cx="102" cy="221"/>
              <a:chOff x="378" y="1737"/>
              <a:chExt cx="186" cy="403"/>
            </a:xfrm>
          </p:grpSpPr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Rectangle 20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" name="Group 21"/>
            <p:cNvGrpSpPr>
              <a:grpSpLocks/>
            </p:cNvGrpSpPr>
            <p:nvPr/>
          </p:nvGrpSpPr>
          <p:grpSpPr bwMode="auto">
            <a:xfrm>
              <a:off x="768" y="1968"/>
              <a:ext cx="96" cy="192"/>
              <a:chOff x="533" y="1474"/>
              <a:chExt cx="337" cy="690"/>
            </a:xfrm>
          </p:grpSpPr>
          <p:sp>
            <p:nvSpPr>
              <p:cNvPr id="16" name="Freeform 22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Rectangle 23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cxnSp>
        <p:nvCxnSpPr>
          <p:cNvPr id="29" name="Straight Connector 28"/>
          <p:cNvCxnSpPr/>
          <p:nvPr/>
        </p:nvCxnSpPr>
        <p:spPr>
          <a:xfrm>
            <a:off x="854120" y="1219200"/>
            <a:ext cx="7772400" cy="0"/>
          </a:xfrm>
          <a:prstGeom prst="line">
            <a:avLst/>
          </a:prstGeom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419975" y="299631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FOR 322 – Forest Models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488404"/>
            <a:ext cx="7233280" cy="525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2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6800" y="381000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</a:rPr>
              <a:t>FOR</a:t>
            </a:r>
          </a:p>
          <a:p>
            <a:r>
              <a:rPr lang="en-US" sz="2000" i="1" dirty="0" smtClean="0">
                <a:solidFill>
                  <a:srgbClr val="FFFF00"/>
                </a:solidFill>
              </a:rPr>
              <a:t>322</a:t>
            </a:r>
            <a:endParaRPr lang="en-US" sz="2000" i="1" dirty="0">
              <a:solidFill>
                <a:srgbClr val="FFFF00"/>
              </a:solidFill>
            </a:endParaRP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228600" y="152400"/>
            <a:ext cx="838199" cy="1066800"/>
            <a:chOff x="144" y="1440"/>
            <a:chExt cx="1079" cy="960"/>
          </a:xfrm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144" y="1440"/>
              <a:ext cx="1079" cy="960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" name="Group 6"/>
            <p:cNvGrpSpPr>
              <a:grpSpLocks/>
            </p:cNvGrpSpPr>
            <p:nvPr/>
          </p:nvGrpSpPr>
          <p:grpSpPr bwMode="auto">
            <a:xfrm>
              <a:off x="533" y="1474"/>
              <a:ext cx="337" cy="690"/>
              <a:chOff x="533" y="1474"/>
              <a:chExt cx="337" cy="690"/>
            </a:xfrm>
          </p:grpSpPr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8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378" y="1737"/>
              <a:ext cx="186" cy="403"/>
              <a:chOff x="378" y="1737"/>
              <a:chExt cx="186" cy="403"/>
            </a:xfrm>
          </p:grpSpPr>
          <p:sp>
            <p:nvSpPr>
              <p:cNvPr id="24" name="Freeform 10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Rectangle 11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876" y="1670"/>
              <a:ext cx="214" cy="461"/>
              <a:chOff x="876" y="1670"/>
              <a:chExt cx="214" cy="461"/>
            </a:xfrm>
          </p:grpSpPr>
          <p:sp>
            <p:nvSpPr>
              <p:cNvPr id="22" name="Freeform 13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Rectangle 14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" name="Group 15"/>
            <p:cNvGrpSpPr>
              <a:grpSpLocks/>
            </p:cNvGrpSpPr>
            <p:nvPr/>
          </p:nvGrpSpPr>
          <p:grpSpPr bwMode="auto">
            <a:xfrm>
              <a:off x="240" y="1949"/>
              <a:ext cx="132" cy="211"/>
              <a:chOff x="876" y="1670"/>
              <a:chExt cx="214" cy="461"/>
            </a:xfrm>
          </p:grpSpPr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" name="Group 18"/>
            <p:cNvGrpSpPr>
              <a:grpSpLocks/>
            </p:cNvGrpSpPr>
            <p:nvPr/>
          </p:nvGrpSpPr>
          <p:grpSpPr bwMode="auto">
            <a:xfrm>
              <a:off x="1056" y="1945"/>
              <a:ext cx="102" cy="221"/>
              <a:chOff x="378" y="1737"/>
              <a:chExt cx="186" cy="403"/>
            </a:xfrm>
          </p:grpSpPr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Rectangle 20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" name="Group 21"/>
            <p:cNvGrpSpPr>
              <a:grpSpLocks/>
            </p:cNvGrpSpPr>
            <p:nvPr/>
          </p:nvGrpSpPr>
          <p:grpSpPr bwMode="auto">
            <a:xfrm>
              <a:off x="768" y="1968"/>
              <a:ext cx="96" cy="192"/>
              <a:chOff x="533" y="1474"/>
              <a:chExt cx="337" cy="690"/>
            </a:xfrm>
          </p:grpSpPr>
          <p:sp>
            <p:nvSpPr>
              <p:cNvPr id="16" name="Freeform 22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Rectangle 23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cxnSp>
        <p:nvCxnSpPr>
          <p:cNvPr id="29" name="Straight Connector 28"/>
          <p:cNvCxnSpPr/>
          <p:nvPr/>
        </p:nvCxnSpPr>
        <p:spPr>
          <a:xfrm>
            <a:off x="854120" y="1219200"/>
            <a:ext cx="7772400" cy="0"/>
          </a:xfrm>
          <a:prstGeom prst="line">
            <a:avLst/>
          </a:prstGeom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419975" y="299631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FOR 322 – Forest Models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9" y="1537583"/>
            <a:ext cx="7001631" cy="508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4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6800" y="381000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</a:rPr>
              <a:t>FOR</a:t>
            </a:r>
          </a:p>
          <a:p>
            <a:r>
              <a:rPr lang="en-US" sz="2000" i="1" dirty="0" smtClean="0">
                <a:solidFill>
                  <a:srgbClr val="FFFF00"/>
                </a:solidFill>
              </a:rPr>
              <a:t>322</a:t>
            </a:r>
            <a:endParaRPr lang="en-US" sz="2000" i="1" dirty="0">
              <a:solidFill>
                <a:srgbClr val="FFFF00"/>
              </a:solidFill>
            </a:endParaRP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228600" y="152400"/>
            <a:ext cx="838199" cy="1066800"/>
            <a:chOff x="144" y="1440"/>
            <a:chExt cx="1079" cy="960"/>
          </a:xfrm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144" y="1440"/>
              <a:ext cx="1079" cy="960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" name="Group 6"/>
            <p:cNvGrpSpPr>
              <a:grpSpLocks/>
            </p:cNvGrpSpPr>
            <p:nvPr/>
          </p:nvGrpSpPr>
          <p:grpSpPr bwMode="auto">
            <a:xfrm>
              <a:off x="533" y="1474"/>
              <a:ext cx="337" cy="690"/>
              <a:chOff x="533" y="1474"/>
              <a:chExt cx="337" cy="690"/>
            </a:xfrm>
          </p:grpSpPr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8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378" y="1737"/>
              <a:ext cx="186" cy="403"/>
              <a:chOff x="378" y="1737"/>
              <a:chExt cx="186" cy="403"/>
            </a:xfrm>
          </p:grpSpPr>
          <p:sp>
            <p:nvSpPr>
              <p:cNvPr id="24" name="Freeform 10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Rectangle 11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876" y="1670"/>
              <a:ext cx="214" cy="461"/>
              <a:chOff x="876" y="1670"/>
              <a:chExt cx="214" cy="461"/>
            </a:xfrm>
          </p:grpSpPr>
          <p:sp>
            <p:nvSpPr>
              <p:cNvPr id="22" name="Freeform 13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Rectangle 14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" name="Group 15"/>
            <p:cNvGrpSpPr>
              <a:grpSpLocks/>
            </p:cNvGrpSpPr>
            <p:nvPr/>
          </p:nvGrpSpPr>
          <p:grpSpPr bwMode="auto">
            <a:xfrm>
              <a:off x="240" y="1949"/>
              <a:ext cx="132" cy="211"/>
              <a:chOff x="876" y="1670"/>
              <a:chExt cx="214" cy="461"/>
            </a:xfrm>
          </p:grpSpPr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" name="Group 18"/>
            <p:cNvGrpSpPr>
              <a:grpSpLocks/>
            </p:cNvGrpSpPr>
            <p:nvPr/>
          </p:nvGrpSpPr>
          <p:grpSpPr bwMode="auto">
            <a:xfrm>
              <a:off x="1056" y="1945"/>
              <a:ext cx="102" cy="221"/>
              <a:chOff x="378" y="1737"/>
              <a:chExt cx="186" cy="403"/>
            </a:xfrm>
          </p:grpSpPr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Rectangle 20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" name="Group 21"/>
            <p:cNvGrpSpPr>
              <a:grpSpLocks/>
            </p:cNvGrpSpPr>
            <p:nvPr/>
          </p:nvGrpSpPr>
          <p:grpSpPr bwMode="auto">
            <a:xfrm>
              <a:off x="768" y="1968"/>
              <a:ext cx="96" cy="192"/>
              <a:chOff x="533" y="1474"/>
              <a:chExt cx="337" cy="690"/>
            </a:xfrm>
          </p:grpSpPr>
          <p:sp>
            <p:nvSpPr>
              <p:cNvPr id="16" name="Freeform 22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Rectangle 23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cxnSp>
        <p:nvCxnSpPr>
          <p:cNvPr id="29" name="Straight Connector 28"/>
          <p:cNvCxnSpPr/>
          <p:nvPr/>
        </p:nvCxnSpPr>
        <p:spPr>
          <a:xfrm>
            <a:off x="854120" y="1219200"/>
            <a:ext cx="7772400" cy="0"/>
          </a:xfrm>
          <a:prstGeom prst="line">
            <a:avLst/>
          </a:prstGeom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419975" y="299631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FOR 322 – Forest Models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8528" y="3124200"/>
            <a:ext cx="7902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Introduction to static and dynamic forest models: defining what they are, how they might be used, and, in general terms, how they are developed.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8528" y="2650906"/>
            <a:ext cx="4460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FOR 322 FOREST MODELS (3)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280" y="1676400"/>
            <a:ext cx="642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What you see in the OSU course catalog: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1572" y="5562600"/>
            <a:ext cx="642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What you see in the course syllabus: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6019800" y="5791200"/>
            <a:ext cx="457200" cy="9144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92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6800" y="381000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</a:rPr>
              <a:t>FOR</a:t>
            </a:r>
          </a:p>
          <a:p>
            <a:r>
              <a:rPr lang="en-US" sz="2000" i="1" dirty="0" smtClean="0">
                <a:solidFill>
                  <a:srgbClr val="FFFF00"/>
                </a:solidFill>
              </a:rPr>
              <a:t>322</a:t>
            </a:r>
            <a:endParaRPr lang="en-US" sz="2000" i="1" dirty="0">
              <a:solidFill>
                <a:srgbClr val="FFFF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152400"/>
            <a:ext cx="838199" cy="1066800"/>
            <a:chOff x="144" y="1440"/>
            <a:chExt cx="1079" cy="960"/>
          </a:xfrm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144" y="1440"/>
              <a:ext cx="1079" cy="960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533" y="1474"/>
              <a:ext cx="337" cy="690"/>
              <a:chOff x="533" y="1474"/>
              <a:chExt cx="337" cy="690"/>
            </a:xfrm>
          </p:grpSpPr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8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78" y="1737"/>
              <a:ext cx="186" cy="403"/>
              <a:chOff x="378" y="1737"/>
              <a:chExt cx="186" cy="403"/>
            </a:xfrm>
          </p:grpSpPr>
          <p:sp>
            <p:nvSpPr>
              <p:cNvPr id="24" name="Freeform 10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Rectangle 11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12"/>
            <p:cNvGrpSpPr>
              <a:grpSpLocks/>
            </p:cNvGrpSpPr>
            <p:nvPr/>
          </p:nvGrpSpPr>
          <p:grpSpPr bwMode="auto">
            <a:xfrm>
              <a:off x="876" y="1670"/>
              <a:ext cx="214" cy="461"/>
              <a:chOff x="876" y="1670"/>
              <a:chExt cx="214" cy="461"/>
            </a:xfrm>
          </p:grpSpPr>
          <p:sp>
            <p:nvSpPr>
              <p:cNvPr id="22" name="Freeform 13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Rectangle 14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15"/>
            <p:cNvGrpSpPr>
              <a:grpSpLocks/>
            </p:cNvGrpSpPr>
            <p:nvPr/>
          </p:nvGrpSpPr>
          <p:grpSpPr bwMode="auto">
            <a:xfrm>
              <a:off x="240" y="1949"/>
              <a:ext cx="132" cy="211"/>
              <a:chOff x="876" y="1670"/>
              <a:chExt cx="214" cy="461"/>
            </a:xfrm>
          </p:grpSpPr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18"/>
            <p:cNvGrpSpPr>
              <a:grpSpLocks/>
            </p:cNvGrpSpPr>
            <p:nvPr/>
          </p:nvGrpSpPr>
          <p:grpSpPr bwMode="auto">
            <a:xfrm>
              <a:off x="1056" y="1945"/>
              <a:ext cx="102" cy="221"/>
              <a:chOff x="378" y="1737"/>
              <a:chExt cx="186" cy="403"/>
            </a:xfrm>
          </p:grpSpPr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Rectangle 20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" name="Group 21"/>
            <p:cNvGrpSpPr>
              <a:grpSpLocks/>
            </p:cNvGrpSpPr>
            <p:nvPr/>
          </p:nvGrpSpPr>
          <p:grpSpPr bwMode="auto">
            <a:xfrm>
              <a:off x="768" y="1968"/>
              <a:ext cx="96" cy="192"/>
              <a:chOff x="533" y="1474"/>
              <a:chExt cx="337" cy="690"/>
            </a:xfrm>
          </p:grpSpPr>
          <p:sp>
            <p:nvSpPr>
              <p:cNvPr id="16" name="Freeform 22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Rectangle 23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cxnSp>
        <p:nvCxnSpPr>
          <p:cNvPr id="29" name="Straight Connector 28"/>
          <p:cNvCxnSpPr/>
          <p:nvPr/>
        </p:nvCxnSpPr>
        <p:spPr>
          <a:xfrm>
            <a:off x="854120" y="1219200"/>
            <a:ext cx="7772400" cy="0"/>
          </a:xfrm>
          <a:prstGeom prst="line">
            <a:avLst/>
          </a:prstGeom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362200" y="205582"/>
            <a:ext cx="434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Achilles heels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5716" y="1256983"/>
            <a:ext cx="7214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 smtClean="0">
                <a:solidFill>
                  <a:schemeClr val="bg1"/>
                </a:solidFill>
              </a:rPr>
              <a:t>Expansion factor for 12-in tree on:</a:t>
            </a:r>
            <a:endParaRPr lang="en-US" sz="4800" i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8280" y="2826643"/>
            <a:ext cx="797882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chemeClr val="bg1"/>
                </a:solidFill>
              </a:rPr>
              <a:t>40-ft x 80-ft rectangular plot</a:t>
            </a:r>
          </a:p>
          <a:p>
            <a:endParaRPr lang="en-US" sz="4000" i="1" dirty="0" smtClean="0">
              <a:solidFill>
                <a:schemeClr val="bg1"/>
              </a:solidFill>
            </a:endParaRPr>
          </a:p>
          <a:p>
            <a:r>
              <a:rPr lang="en-US" sz="4000" i="1" dirty="0" smtClean="0">
                <a:solidFill>
                  <a:schemeClr val="bg1"/>
                </a:solidFill>
              </a:rPr>
              <a:t>37.2-ft radius circular plot</a:t>
            </a:r>
          </a:p>
          <a:p>
            <a:endParaRPr lang="en-US" sz="4000" i="1" dirty="0" smtClean="0">
              <a:solidFill>
                <a:schemeClr val="bg1"/>
              </a:solidFill>
            </a:endParaRPr>
          </a:p>
          <a:p>
            <a:r>
              <a:rPr lang="en-US" sz="4000" i="1" dirty="0" smtClean="0">
                <a:solidFill>
                  <a:schemeClr val="bg1"/>
                </a:solidFill>
              </a:rPr>
              <a:t>20 BAF plot</a:t>
            </a:r>
            <a:endParaRPr lang="en-US" sz="4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44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6800" y="381000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</a:rPr>
              <a:t>FOR</a:t>
            </a:r>
          </a:p>
          <a:p>
            <a:r>
              <a:rPr lang="en-US" sz="2000" i="1" dirty="0" smtClean="0">
                <a:solidFill>
                  <a:srgbClr val="FFFF00"/>
                </a:solidFill>
              </a:rPr>
              <a:t>322</a:t>
            </a:r>
            <a:endParaRPr lang="en-US" sz="2000" i="1" dirty="0">
              <a:solidFill>
                <a:srgbClr val="FFFF00"/>
              </a:solidFill>
            </a:endParaRP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228600" y="152400"/>
            <a:ext cx="838199" cy="1066800"/>
            <a:chOff x="144" y="1440"/>
            <a:chExt cx="1079" cy="960"/>
          </a:xfrm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144" y="1440"/>
              <a:ext cx="1079" cy="960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" name="Group 6"/>
            <p:cNvGrpSpPr>
              <a:grpSpLocks/>
            </p:cNvGrpSpPr>
            <p:nvPr/>
          </p:nvGrpSpPr>
          <p:grpSpPr bwMode="auto">
            <a:xfrm>
              <a:off x="533" y="1474"/>
              <a:ext cx="337" cy="690"/>
              <a:chOff x="533" y="1474"/>
              <a:chExt cx="337" cy="690"/>
            </a:xfrm>
          </p:grpSpPr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8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378" y="1737"/>
              <a:ext cx="186" cy="403"/>
              <a:chOff x="378" y="1737"/>
              <a:chExt cx="186" cy="403"/>
            </a:xfrm>
          </p:grpSpPr>
          <p:sp>
            <p:nvSpPr>
              <p:cNvPr id="24" name="Freeform 10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Rectangle 11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876" y="1670"/>
              <a:ext cx="214" cy="461"/>
              <a:chOff x="876" y="1670"/>
              <a:chExt cx="214" cy="461"/>
            </a:xfrm>
          </p:grpSpPr>
          <p:sp>
            <p:nvSpPr>
              <p:cNvPr id="22" name="Freeform 13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Rectangle 14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" name="Group 15"/>
            <p:cNvGrpSpPr>
              <a:grpSpLocks/>
            </p:cNvGrpSpPr>
            <p:nvPr/>
          </p:nvGrpSpPr>
          <p:grpSpPr bwMode="auto">
            <a:xfrm>
              <a:off x="240" y="1949"/>
              <a:ext cx="132" cy="211"/>
              <a:chOff x="876" y="1670"/>
              <a:chExt cx="214" cy="461"/>
            </a:xfrm>
          </p:grpSpPr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" name="Group 18"/>
            <p:cNvGrpSpPr>
              <a:grpSpLocks/>
            </p:cNvGrpSpPr>
            <p:nvPr/>
          </p:nvGrpSpPr>
          <p:grpSpPr bwMode="auto">
            <a:xfrm>
              <a:off x="1056" y="1945"/>
              <a:ext cx="102" cy="221"/>
              <a:chOff x="378" y="1737"/>
              <a:chExt cx="186" cy="403"/>
            </a:xfrm>
          </p:grpSpPr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Rectangle 20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" name="Group 21"/>
            <p:cNvGrpSpPr>
              <a:grpSpLocks/>
            </p:cNvGrpSpPr>
            <p:nvPr/>
          </p:nvGrpSpPr>
          <p:grpSpPr bwMode="auto">
            <a:xfrm>
              <a:off x="768" y="1968"/>
              <a:ext cx="96" cy="192"/>
              <a:chOff x="533" y="1474"/>
              <a:chExt cx="337" cy="690"/>
            </a:xfrm>
          </p:grpSpPr>
          <p:sp>
            <p:nvSpPr>
              <p:cNvPr id="16" name="Freeform 22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Rectangle 23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cxnSp>
        <p:nvCxnSpPr>
          <p:cNvPr id="29" name="Straight Connector 28"/>
          <p:cNvCxnSpPr/>
          <p:nvPr/>
        </p:nvCxnSpPr>
        <p:spPr>
          <a:xfrm>
            <a:off x="854120" y="1219200"/>
            <a:ext cx="7772400" cy="0"/>
          </a:xfrm>
          <a:prstGeom prst="line">
            <a:avLst/>
          </a:prstGeom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419975" y="299631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FOR 322 – Forest Models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46"/>
          <a:stretch/>
        </p:blipFill>
        <p:spPr>
          <a:xfrm>
            <a:off x="443817" y="1518126"/>
            <a:ext cx="2746076" cy="496991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0"/>
          <a:stretch/>
        </p:blipFill>
        <p:spPr>
          <a:xfrm>
            <a:off x="5319581" y="1518126"/>
            <a:ext cx="3335514" cy="496991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106484" y="2667000"/>
            <a:ext cx="22965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00"/>
                </a:solidFill>
              </a:rPr>
              <a:t>Open for constructive suggestions</a:t>
            </a:r>
          </a:p>
          <a:p>
            <a:pPr algn="ctr"/>
            <a:endParaRPr lang="en-US" sz="3200" i="1" dirty="0">
              <a:solidFill>
                <a:srgbClr val="FFFF00"/>
              </a:solidFill>
            </a:endParaRPr>
          </a:p>
          <a:p>
            <a:pPr algn="ctr"/>
            <a:r>
              <a:rPr lang="en-US" sz="3200" i="1" dirty="0" smtClean="0">
                <a:solidFill>
                  <a:srgbClr val="FFFF00"/>
                </a:solidFill>
              </a:rPr>
              <a:t>Thanks!</a:t>
            </a:r>
            <a:endParaRPr lang="en-US" sz="32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01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6800" y="381000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</a:rPr>
              <a:t>FOR</a:t>
            </a:r>
          </a:p>
          <a:p>
            <a:r>
              <a:rPr lang="en-US" sz="2000" i="1" dirty="0" smtClean="0">
                <a:solidFill>
                  <a:srgbClr val="FFFF00"/>
                </a:solidFill>
              </a:rPr>
              <a:t>322</a:t>
            </a:r>
            <a:endParaRPr lang="en-US" sz="2000" i="1" dirty="0">
              <a:solidFill>
                <a:srgbClr val="FFFF00"/>
              </a:solidFill>
            </a:endParaRP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228600" y="152400"/>
            <a:ext cx="838199" cy="1066800"/>
            <a:chOff x="144" y="1440"/>
            <a:chExt cx="1079" cy="960"/>
          </a:xfrm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144" y="1440"/>
              <a:ext cx="1079" cy="960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" name="Group 6"/>
            <p:cNvGrpSpPr>
              <a:grpSpLocks/>
            </p:cNvGrpSpPr>
            <p:nvPr/>
          </p:nvGrpSpPr>
          <p:grpSpPr bwMode="auto">
            <a:xfrm>
              <a:off x="533" y="1474"/>
              <a:ext cx="337" cy="690"/>
              <a:chOff x="533" y="1474"/>
              <a:chExt cx="337" cy="690"/>
            </a:xfrm>
          </p:grpSpPr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8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378" y="1737"/>
              <a:ext cx="186" cy="403"/>
              <a:chOff x="378" y="1737"/>
              <a:chExt cx="186" cy="403"/>
            </a:xfrm>
          </p:grpSpPr>
          <p:sp>
            <p:nvSpPr>
              <p:cNvPr id="24" name="Freeform 10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Rectangle 11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876" y="1670"/>
              <a:ext cx="214" cy="461"/>
              <a:chOff x="876" y="1670"/>
              <a:chExt cx="214" cy="461"/>
            </a:xfrm>
          </p:grpSpPr>
          <p:sp>
            <p:nvSpPr>
              <p:cNvPr id="22" name="Freeform 13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Rectangle 14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" name="Group 15"/>
            <p:cNvGrpSpPr>
              <a:grpSpLocks/>
            </p:cNvGrpSpPr>
            <p:nvPr/>
          </p:nvGrpSpPr>
          <p:grpSpPr bwMode="auto">
            <a:xfrm>
              <a:off x="240" y="1949"/>
              <a:ext cx="132" cy="211"/>
              <a:chOff x="876" y="1670"/>
              <a:chExt cx="214" cy="461"/>
            </a:xfrm>
          </p:grpSpPr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" name="Group 18"/>
            <p:cNvGrpSpPr>
              <a:grpSpLocks/>
            </p:cNvGrpSpPr>
            <p:nvPr/>
          </p:nvGrpSpPr>
          <p:grpSpPr bwMode="auto">
            <a:xfrm>
              <a:off x="1056" y="1945"/>
              <a:ext cx="102" cy="221"/>
              <a:chOff x="378" y="1737"/>
              <a:chExt cx="186" cy="403"/>
            </a:xfrm>
          </p:grpSpPr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Rectangle 20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" name="Group 21"/>
            <p:cNvGrpSpPr>
              <a:grpSpLocks/>
            </p:cNvGrpSpPr>
            <p:nvPr/>
          </p:nvGrpSpPr>
          <p:grpSpPr bwMode="auto">
            <a:xfrm>
              <a:off x="768" y="1968"/>
              <a:ext cx="96" cy="192"/>
              <a:chOff x="533" y="1474"/>
              <a:chExt cx="337" cy="690"/>
            </a:xfrm>
          </p:grpSpPr>
          <p:sp>
            <p:nvSpPr>
              <p:cNvPr id="16" name="Freeform 22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Rectangle 23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cxnSp>
        <p:nvCxnSpPr>
          <p:cNvPr id="29" name="Straight Connector 28"/>
          <p:cNvCxnSpPr/>
          <p:nvPr/>
        </p:nvCxnSpPr>
        <p:spPr>
          <a:xfrm>
            <a:off x="854120" y="1219200"/>
            <a:ext cx="7772400" cy="0"/>
          </a:xfrm>
          <a:prstGeom prst="line">
            <a:avLst/>
          </a:prstGeom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419975" y="299631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FOR 322 – Forest Models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14" y="1455738"/>
            <a:ext cx="7925487" cy="52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6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6800" y="381000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</a:rPr>
              <a:t>FOR</a:t>
            </a:r>
          </a:p>
          <a:p>
            <a:r>
              <a:rPr lang="en-US" sz="2000" i="1" dirty="0" smtClean="0">
                <a:solidFill>
                  <a:srgbClr val="FFFF00"/>
                </a:solidFill>
              </a:rPr>
              <a:t>322</a:t>
            </a:r>
            <a:endParaRPr lang="en-US" sz="2000" i="1" dirty="0">
              <a:solidFill>
                <a:srgbClr val="FFFF00"/>
              </a:solidFill>
            </a:endParaRP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228600" y="152400"/>
            <a:ext cx="838199" cy="1066800"/>
            <a:chOff x="144" y="1440"/>
            <a:chExt cx="1079" cy="960"/>
          </a:xfrm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144" y="1440"/>
              <a:ext cx="1079" cy="960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" name="Group 6"/>
            <p:cNvGrpSpPr>
              <a:grpSpLocks/>
            </p:cNvGrpSpPr>
            <p:nvPr/>
          </p:nvGrpSpPr>
          <p:grpSpPr bwMode="auto">
            <a:xfrm>
              <a:off x="533" y="1474"/>
              <a:ext cx="337" cy="690"/>
              <a:chOff x="533" y="1474"/>
              <a:chExt cx="337" cy="690"/>
            </a:xfrm>
          </p:grpSpPr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8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378" y="1737"/>
              <a:ext cx="186" cy="403"/>
              <a:chOff x="378" y="1737"/>
              <a:chExt cx="186" cy="403"/>
            </a:xfrm>
          </p:grpSpPr>
          <p:sp>
            <p:nvSpPr>
              <p:cNvPr id="24" name="Freeform 10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Rectangle 11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876" y="1670"/>
              <a:ext cx="214" cy="461"/>
              <a:chOff x="876" y="1670"/>
              <a:chExt cx="214" cy="461"/>
            </a:xfrm>
          </p:grpSpPr>
          <p:sp>
            <p:nvSpPr>
              <p:cNvPr id="22" name="Freeform 13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Rectangle 14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" name="Group 15"/>
            <p:cNvGrpSpPr>
              <a:grpSpLocks/>
            </p:cNvGrpSpPr>
            <p:nvPr/>
          </p:nvGrpSpPr>
          <p:grpSpPr bwMode="auto">
            <a:xfrm>
              <a:off x="240" y="1949"/>
              <a:ext cx="132" cy="211"/>
              <a:chOff x="876" y="1670"/>
              <a:chExt cx="214" cy="461"/>
            </a:xfrm>
          </p:grpSpPr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" name="Group 18"/>
            <p:cNvGrpSpPr>
              <a:grpSpLocks/>
            </p:cNvGrpSpPr>
            <p:nvPr/>
          </p:nvGrpSpPr>
          <p:grpSpPr bwMode="auto">
            <a:xfrm>
              <a:off x="1056" y="1945"/>
              <a:ext cx="102" cy="221"/>
              <a:chOff x="378" y="1737"/>
              <a:chExt cx="186" cy="403"/>
            </a:xfrm>
          </p:grpSpPr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Rectangle 20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" name="Group 21"/>
            <p:cNvGrpSpPr>
              <a:grpSpLocks/>
            </p:cNvGrpSpPr>
            <p:nvPr/>
          </p:nvGrpSpPr>
          <p:grpSpPr bwMode="auto">
            <a:xfrm>
              <a:off x="768" y="1968"/>
              <a:ext cx="96" cy="192"/>
              <a:chOff x="533" y="1474"/>
              <a:chExt cx="337" cy="690"/>
            </a:xfrm>
          </p:grpSpPr>
          <p:sp>
            <p:nvSpPr>
              <p:cNvPr id="16" name="Freeform 22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Rectangle 23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cxnSp>
        <p:nvCxnSpPr>
          <p:cNvPr id="29" name="Straight Connector 28"/>
          <p:cNvCxnSpPr/>
          <p:nvPr/>
        </p:nvCxnSpPr>
        <p:spPr>
          <a:xfrm>
            <a:off x="854120" y="1219200"/>
            <a:ext cx="7772400" cy="0"/>
          </a:xfrm>
          <a:prstGeom prst="line">
            <a:avLst/>
          </a:prstGeom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419975" y="299631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FOR 322 – Forest Models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35" y="1749266"/>
            <a:ext cx="8717080" cy="462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05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6800" y="381000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</a:rPr>
              <a:t>FOR</a:t>
            </a:r>
          </a:p>
          <a:p>
            <a:r>
              <a:rPr lang="en-US" sz="2000" i="1" dirty="0" smtClean="0">
                <a:solidFill>
                  <a:srgbClr val="FFFF00"/>
                </a:solidFill>
              </a:rPr>
              <a:t>322</a:t>
            </a:r>
            <a:endParaRPr lang="en-US" sz="2000" i="1" dirty="0">
              <a:solidFill>
                <a:srgbClr val="FFFF00"/>
              </a:solidFill>
            </a:endParaRP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228600" y="152400"/>
            <a:ext cx="838199" cy="1066800"/>
            <a:chOff x="144" y="1440"/>
            <a:chExt cx="1079" cy="960"/>
          </a:xfrm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144" y="1440"/>
              <a:ext cx="1079" cy="960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" name="Group 6"/>
            <p:cNvGrpSpPr>
              <a:grpSpLocks/>
            </p:cNvGrpSpPr>
            <p:nvPr/>
          </p:nvGrpSpPr>
          <p:grpSpPr bwMode="auto">
            <a:xfrm>
              <a:off x="533" y="1474"/>
              <a:ext cx="337" cy="690"/>
              <a:chOff x="533" y="1474"/>
              <a:chExt cx="337" cy="690"/>
            </a:xfrm>
          </p:grpSpPr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8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378" y="1737"/>
              <a:ext cx="186" cy="403"/>
              <a:chOff x="378" y="1737"/>
              <a:chExt cx="186" cy="403"/>
            </a:xfrm>
          </p:grpSpPr>
          <p:sp>
            <p:nvSpPr>
              <p:cNvPr id="24" name="Freeform 10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Rectangle 11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876" y="1670"/>
              <a:ext cx="214" cy="461"/>
              <a:chOff x="876" y="1670"/>
              <a:chExt cx="214" cy="461"/>
            </a:xfrm>
          </p:grpSpPr>
          <p:sp>
            <p:nvSpPr>
              <p:cNvPr id="22" name="Freeform 13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Rectangle 14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" name="Group 15"/>
            <p:cNvGrpSpPr>
              <a:grpSpLocks/>
            </p:cNvGrpSpPr>
            <p:nvPr/>
          </p:nvGrpSpPr>
          <p:grpSpPr bwMode="auto">
            <a:xfrm>
              <a:off x="240" y="1949"/>
              <a:ext cx="132" cy="211"/>
              <a:chOff x="876" y="1670"/>
              <a:chExt cx="214" cy="461"/>
            </a:xfrm>
          </p:grpSpPr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" name="Group 18"/>
            <p:cNvGrpSpPr>
              <a:grpSpLocks/>
            </p:cNvGrpSpPr>
            <p:nvPr/>
          </p:nvGrpSpPr>
          <p:grpSpPr bwMode="auto">
            <a:xfrm>
              <a:off x="1056" y="1945"/>
              <a:ext cx="102" cy="221"/>
              <a:chOff x="378" y="1737"/>
              <a:chExt cx="186" cy="403"/>
            </a:xfrm>
          </p:grpSpPr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Rectangle 20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" name="Group 21"/>
            <p:cNvGrpSpPr>
              <a:grpSpLocks/>
            </p:cNvGrpSpPr>
            <p:nvPr/>
          </p:nvGrpSpPr>
          <p:grpSpPr bwMode="auto">
            <a:xfrm>
              <a:off x="768" y="1968"/>
              <a:ext cx="96" cy="192"/>
              <a:chOff x="533" y="1474"/>
              <a:chExt cx="337" cy="690"/>
            </a:xfrm>
          </p:grpSpPr>
          <p:sp>
            <p:nvSpPr>
              <p:cNvPr id="16" name="Freeform 22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Rectangle 23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cxnSp>
        <p:nvCxnSpPr>
          <p:cNvPr id="29" name="Straight Connector 28"/>
          <p:cNvCxnSpPr/>
          <p:nvPr/>
        </p:nvCxnSpPr>
        <p:spPr>
          <a:xfrm>
            <a:off x="854120" y="1219200"/>
            <a:ext cx="7772400" cy="0"/>
          </a:xfrm>
          <a:prstGeom prst="line">
            <a:avLst/>
          </a:prstGeom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419975" y="299631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FOR 322 – Forest Models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97273"/>
            <a:ext cx="8915796" cy="473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6800" y="381000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</a:rPr>
              <a:t>FOR</a:t>
            </a:r>
          </a:p>
          <a:p>
            <a:r>
              <a:rPr lang="en-US" sz="2000" i="1" dirty="0" smtClean="0">
                <a:solidFill>
                  <a:srgbClr val="FFFF00"/>
                </a:solidFill>
              </a:rPr>
              <a:t>322</a:t>
            </a:r>
            <a:endParaRPr lang="en-US" sz="2000" i="1" dirty="0">
              <a:solidFill>
                <a:srgbClr val="FFFF00"/>
              </a:solidFill>
            </a:endParaRP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228600" y="152400"/>
            <a:ext cx="838199" cy="1066800"/>
            <a:chOff x="144" y="1440"/>
            <a:chExt cx="1079" cy="960"/>
          </a:xfrm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144" y="1440"/>
              <a:ext cx="1079" cy="960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" name="Group 6"/>
            <p:cNvGrpSpPr>
              <a:grpSpLocks/>
            </p:cNvGrpSpPr>
            <p:nvPr/>
          </p:nvGrpSpPr>
          <p:grpSpPr bwMode="auto">
            <a:xfrm>
              <a:off x="533" y="1474"/>
              <a:ext cx="337" cy="690"/>
              <a:chOff x="533" y="1474"/>
              <a:chExt cx="337" cy="690"/>
            </a:xfrm>
          </p:grpSpPr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8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378" y="1737"/>
              <a:ext cx="186" cy="403"/>
              <a:chOff x="378" y="1737"/>
              <a:chExt cx="186" cy="403"/>
            </a:xfrm>
          </p:grpSpPr>
          <p:sp>
            <p:nvSpPr>
              <p:cNvPr id="24" name="Freeform 10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Rectangle 11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876" y="1670"/>
              <a:ext cx="214" cy="461"/>
              <a:chOff x="876" y="1670"/>
              <a:chExt cx="214" cy="461"/>
            </a:xfrm>
          </p:grpSpPr>
          <p:sp>
            <p:nvSpPr>
              <p:cNvPr id="22" name="Freeform 13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Rectangle 14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" name="Group 15"/>
            <p:cNvGrpSpPr>
              <a:grpSpLocks/>
            </p:cNvGrpSpPr>
            <p:nvPr/>
          </p:nvGrpSpPr>
          <p:grpSpPr bwMode="auto">
            <a:xfrm>
              <a:off x="240" y="1949"/>
              <a:ext cx="132" cy="211"/>
              <a:chOff x="876" y="1670"/>
              <a:chExt cx="214" cy="461"/>
            </a:xfrm>
          </p:grpSpPr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" name="Group 18"/>
            <p:cNvGrpSpPr>
              <a:grpSpLocks/>
            </p:cNvGrpSpPr>
            <p:nvPr/>
          </p:nvGrpSpPr>
          <p:grpSpPr bwMode="auto">
            <a:xfrm>
              <a:off x="1056" y="1945"/>
              <a:ext cx="102" cy="221"/>
              <a:chOff x="378" y="1737"/>
              <a:chExt cx="186" cy="403"/>
            </a:xfrm>
          </p:grpSpPr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Rectangle 20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" name="Group 21"/>
            <p:cNvGrpSpPr>
              <a:grpSpLocks/>
            </p:cNvGrpSpPr>
            <p:nvPr/>
          </p:nvGrpSpPr>
          <p:grpSpPr bwMode="auto">
            <a:xfrm>
              <a:off x="768" y="1968"/>
              <a:ext cx="96" cy="192"/>
              <a:chOff x="533" y="1474"/>
              <a:chExt cx="337" cy="690"/>
            </a:xfrm>
          </p:grpSpPr>
          <p:sp>
            <p:nvSpPr>
              <p:cNvPr id="16" name="Freeform 22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Rectangle 23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cxnSp>
        <p:nvCxnSpPr>
          <p:cNvPr id="29" name="Straight Connector 28"/>
          <p:cNvCxnSpPr/>
          <p:nvPr/>
        </p:nvCxnSpPr>
        <p:spPr>
          <a:xfrm>
            <a:off x="854120" y="1219200"/>
            <a:ext cx="7772400" cy="0"/>
          </a:xfrm>
          <a:prstGeom prst="line">
            <a:avLst/>
          </a:prstGeom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419975" y="299631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FOR 322 – Forest Models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28" y="1631017"/>
            <a:ext cx="8918844" cy="481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0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6800" y="381000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</a:rPr>
              <a:t>FOR</a:t>
            </a:r>
          </a:p>
          <a:p>
            <a:r>
              <a:rPr lang="en-US" sz="2000" i="1" dirty="0" smtClean="0">
                <a:solidFill>
                  <a:srgbClr val="FFFF00"/>
                </a:solidFill>
              </a:rPr>
              <a:t>322</a:t>
            </a:r>
            <a:endParaRPr lang="en-US" sz="2000" i="1" dirty="0">
              <a:solidFill>
                <a:srgbClr val="FFFF00"/>
              </a:solidFill>
            </a:endParaRP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228600" y="152400"/>
            <a:ext cx="838199" cy="1066800"/>
            <a:chOff x="144" y="1440"/>
            <a:chExt cx="1079" cy="960"/>
          </a:xfrm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144" y="1440"/>
              <a:ext cx="1079" cy="960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" name="Group 6"/>
            <p:cNvGrpSpPr>
              <a:grpSpLocks/>
            </p:cNvGrpSpPr>
            <p:nvPr/>
          </p:nvGrpSpPr>
          <p:grpSpPr bwMode="auto">
            <a:xfrm>
              <a:off x="533" y="1474"/>
              <a:ext cx="337" cy="690"/>
              <a:chOff x="533" y="1474"/>
              <a:chExt cx="337" cy="690"/>
            </a:xfrm>
          </p:grpSpPr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8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378" y="1737"/>
              <a:ext cx="186" cy="403"/>
              <a:chOff x="378" y="1737"/>
              <a:chExt cx="186" cy="403"/>
            </a:xfrm>
          </p:grpSpPr>
          <p:sp>
            <p:nvSpPr>
              <p:cNvPr id="24" name="Freeform 10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Rectangle 11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876" y="1670"/>
              <a:ext cx="214" cy="461"/>
              <a:chOff x="876" y="1670"/>
              <a:chExt cx="214" cy="461"/>
            </a:xfrm>
          </p:grpSpPr>
          <p:sp>
            <p:nvSpPr>
              <p:cNvPr id="22" name="Freeform 13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Rectangle 14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" name="Group 15"/>
            <p:cNvGrpSpPr>
              <a:grpSpLocks/>
            </p:cNvGrpSpPr>
            <p:nvPr/>
          </p:nvGrpSpPr>
          <p:grpSpPr bwMode="auto">
            <a:xfrm>
              <a:off x="240" y="1949"/>
              <a:ext cx="132" cy="211"/>
              <a:chOff x="876" y="1670"/>
              <a:chExt cx="214" cy="461"/>
            </a:xfrm>
          </p:grpSpPr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" name="Group 18"/>
            <p:cNvGrpSpPr>
              <a:grpSpLocks/>
            </p:cNvGrpSpPr>
            <p:nvPr/>
          </p:nvGrpSpPr>
          <p:grpSpPr bwMode="auto">
            <a:xfrm>
              <a:off x="1056" y="1945"/>
              <a:ext cx="102" cy="221"/>
              <a:chOff x="378" y="1737"/>
              <a:chExt cx="186" cy="403"/>
            </a:xfrm>
          </p:grpSpPr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Rectangle 20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" name="Group 21"/>
            <p:cNvGrpSpPr>
              <a:grpSpLocks/>
            </p:cNvGrpSpPr>
            <p:nvPr/>
          </p:nvGrpSpPr>
          <p:grpSpPr bwMode="auto">
            <a:xfrm>
              <a:off x="768" y="1968"/>
              <a:ext cx="96" cy="192"/>
              <a:chOff x="533" y="1474"/>
              <a:chExt cx="337" cy="690"/>
            </a:xfrm>
          </p:grpSpPr>
          <p:sp>
            <p:nvSpPr>
              <p:cNvPr id="16" name="Freeform 22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Rectangle 23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cxnSp>
        <p:nvCxnSpPr>
          <p:cNvPr id="29" name="Straight Connector 28"/>
          <p:cNvCxnSpPr/>
          <p:nvPr/>
        </p:nvCxnSpPr>
        <p:spPr>
          <a:xfrm>
            <a:off x="854120" y="1219200"/>
            <a:ext cx="7772400" cy="0"/>
          </a:xfrm>
          <a:prstGeom prst="line">
            <a:avLst/>
          </a:prstGeom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419975" y="299631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FOR 322 – Forest Models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3176" y="1344474"/>
            <a:ext cx="8840824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Student Learning </a:t>
            </a:r>
            <a:r>
              <a:rPr lang="en-US" sz="3600" b="1" dirty="0" smtClean="0">
                <a:solidFill>
                  <a:schemeClr val="bg1"/>
                </a:solidFill>
              </a:rPr>
              <a:t>Outcomes:</a:t>
            </a:r>
          </a:p>
          <a:p>
            <a:endParaRPr lang="en-US" sz="1100" dirty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The </a:t>
            </a:r>
            <a:r>
              <a:rPr lang="en-US" sz="2800" dirty="0">
                <a:solidFill>
                  <a:schemeClr val="bg1"/>
                </a:solidFill>
              </a:rPr>
              <a:t>Student Learning Outcomes of this course include an ability </a:t>
            </a:r>
            <a:r>
              <a:rPr lang="en-US" sz="2800" dirty="0" smtClean="0">
                <a:solidFill>
                  <a:schemeClr val="bg1"/>
                </a:solidFill>
              </a:rPr>
              <a:t>to:</a:t>
            </a: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Fit simple regression </a:t>
            </a:r>
            <a:r>
              <a:rPr lang="en-US" sz="2400" dirty="0">
                <a:solidFill>
                  <a:schemeClr val="bg1"/>
                </a:solidFill>
              </a:rPr>
              <a:t>models to data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Apply static </a:t>
            </a:r>
            <a:r>
              <a:rPr lang="en-US" sz="2400" dirty="0">
                <a:solidFill>
                  <a:schemeClr val="bg1"/>
                </a:solidFill>
              </a:rPr>
              <a:t>models for estimating tree volume/taper, stand density relationships, and productivity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Apply dynamic models for predicting growth, yield, and structure of forest stands under alternative silvicultural scenarios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Forecast </a:t>
            </a:r>
            <a:r>
              <a:rPr lang="en-US" sz="2400" dirty="0">
                <a:solidFill>
                  <a:schemeClr val="bg1"/>
                </a:solidFill>
              </a:rPr>
              <a:t>change in stand attributes over time and in response to </a:t>
            </a:r>
            <a:r>
              <a:rPr lang="en-US" sz="2400" dirty="0" smtClean="0">
                <a:solidFill>
                  <a:schemeClr val="bg1"/>
                </a:solidFill>
              </a:rPr>
              <a:t>silvicultural treatments and </a:t>
            </a:r>
            <a:r>
              <a:rPr lang="en-US" sz="2400" dirty="0">
                <a:solidFill>
                  <a:schemeClr val="bg1"/>
                </a:solidFill>
              </a:rPr>
              <a:t>site productivity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Validate </a:t>
            </a:r>
            <a:r>
              <a:rPr lang="en-US" sz="2400" dirty="0">
                <a:solidFill>
                  <a:schemeClr val="bg1"/>
                </a:solidFill>
              </a:rPr>
              <a:t>forest models to assess their utility and limitations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Be </a:t>
            </a:r>
            <a:r>
              <a:rPr lang="en-US" sz="2400" dirty="0">
                <a:solidFill>
                  <a:schemeClr val="bg1"/>
                </a:solidFill>
              </a:rPr>
              <a:t>conversant in applications of models in </a:t>
            </a:r>
            <a:r>
              <a:rPr lang="en-US" sz="2400" dirty="0" smtClean="0">
                <a:solidFill>
                  <a:schemeClr val="bg1"/>
                </a:solidFill>
              </a:rPr>
              <a:t>forest land </a:t>
            </a:r>
            <a:r>
              <a:rPr lang="en-US" sz="2400" dirty="0">
                <a:solidFill>
                  <a:schemeClr val="bg1"/>
                </a:solidFill>
              </a:rPr>
              <a:t>management.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 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87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6800" y="381000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</a:rPr>
              <a:t>FOR</a:t>
            </a:r>
          </a:p>
          <a:p>
            <a:r>
              <a:rPr lang="en-US" sz="2000" i="1" dirty="0" smtClean="0">
                <a:solidFill>
                  <a:srgbClr val="FFFF00"/>
                </a:solidFill>
              </a:rPr>
              <a:t>322</a:t>
            </a:r>
            <a:endParaRPr lang="en-US" sz="2000" i="1" dirty="0">
              <a:solidFill>
                <a:srgbClr val="FFFF00"/>
              </a:solidFill>
            </a:endParaRP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228600" y="152400"/>
            <a:ext cx="838199" cy="1066800"/>
            <a:chOff x="144" y="1440"/>
            <a:chExt cx="1079" cy="960"/>
          </a:xfrm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144" y="1440"/>
              <a:ext cx="1079" cy="960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" name="Group 6"/>
            <p:cNvGrpSpPr>
              <a:grpSpLocks/>
            </p:cNvGrpSpPr>
            <p:nvPr/>
          </p:nvGrpSpPr>
          <p:grpSpPr bwMode="auto">
            <a:xfrm>
              <a:off x="533" y="1474"/>
              <a:ext cx="337" cy="690"/>
              <a:chOff x="533" y="1474"/>
              <a:chExt cx="337" cy="690"/>
            </a:xfrm>
          </p:grpSpPr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8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378" y="1737"/>
              <a:ext cx="186" cy="403"/>
              <a:chOff x="378" y="1737"/>
              <a:chExt cx="186" cy="403"/>
            </a:xfrm>
          </p:grpSpPr>
          <p:sp>
            <p:nvSpPr>
              <p:cNvPr id="24" name="Freeform 10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Rectangle 11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876" y="1670"/>
              <a:ext cx="214" cy="461"/>
              <a:chOff x="876" y="1670"/>
              <a:chExt cx="214" cy="461"/>
            </a:xfrm>
          </p:grpSpPr>
          <p:sp>
            <p:nvSpPr>
              <p:cNvPr id="22" name="Freeform 13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Rectangle 14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" name="Group 15"/>
            <p:cNvGrpSpPr>
              <a:grpSpLocks/>
            </p:cNvGrpSpPr>
            <p:nvPr/>
          </p:nvGrpSpPr>
          <p:grpSpPr bwMode="auto">
            <a:xfrm>
              <a:off x="240" y="1949"/>
              <a:ext cx="132" cy="211"/>
              <a:chOff x="876" y="1670"/>
              <a:chExt cx="214" cy="461"/>
            </a:xfrm>
          </p:grpSpPr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" name="Group 18"/>
            <p:cNvGrpSpPr>
              <a:grpSpLocks/>
            </p:cNvGrpSpPr>
            <p:nvPr/>
          </p:nvGrpSpPr>
          <p:grpSpPr bwMode="auto">
            <a:xfrm>
              <a:off x="1056" y="1945"/>
              <a:ext cx="102" cy="221"/>
              <a:chOff x="378" y="1737"/>
              <a:chExt cx="186" cy="403"/>
            </a:xfrm>
          </p:grpSpPr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Rectangle 20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" name="Group 21"/>
            <p:cNvGrpSpPr>
              <a:grpSpLocks/>
            </p:cNvGrpSpPr>
            <p:nvPr/>
          </p:nvGrpSpPr>
          <p:grpSpPr bwMode="auto">
            <a:xfrm>
              <a:off x="768" y="1968"/>
              <a:ext cx="96" cy="192"/>
              <a:chOff x="533" y="1474"/>
              <a:chExt cx="337" cy="690"/>
            </a:xfrm>
          </p:grpSpPr>
          <p:sp>
            <p:nvSpPr>
              <p:cNvPr id="16" name="Freeform 22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Rectangle 23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cxnSp>
        <p:nvCxnSpPr>
          <p:cNvPr id="29" name="Straight Connector 28"/>
          <p:cNvCxnSpPr/>
          <p:nvPr/>
        </p:nvCxnSpPr>
        <p:spPr>
          <a:xfrm>
            <a:off x="854120" y="1219200"/>
            <a:ext cx="7772400" cy="0"/>
          </a:xfrm>
          <a:prstGeom prst="line">
            <a:avLst/>
          </a:prstGeom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419975" y="299631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FOR 322 – Forest Models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75341"/>
            <a:ext cx="3067073" cy="282926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886575" y="4233184"/>
            <a:ext cx="8077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Pre-requisites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 MTH 241 (Calculus)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 ST 201/202, 351/352 (Statistical Methods)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 FOR 321 (Forest Mensuration)</a:t>
            </a:r>
          </a:p>
        </p:txBody>
      </p:sp>
    </p:spTree>
    <p:extLst>
      <p:ext uri="{BB962C8B-B14F-4D97-AF65-F5344CB8AC3E}">
        <p14:creationId xmlns:p14="http://schemas.microsoft.com/office/powerpoint/2010/main" val="335720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6800" y="381000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</a:rPr>
              <a:t>FOR</a:t>
            </a:r>
          </a:p>
          <a:p>
            <a:r>
              <a:rPr lang="en-US" sz="2000" i="1" dirty="0" smtClean="0">
                <a:solidFill>
                  <a:srgbClr val="FFFF00"/>
                </a:solidFill>
              </a:rPr>
              <a:t>322</a:t>
            </a:r>
            <a:endParaRPr lang="en-US" sz="2000" i="1" dirty="0">
              <a:solidFill>
                <a:srgbClr val="FFFF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152400"/>
            <a:ext cx="838199" cy="1066800"/>
            <a:chOff x="144" y="1440"/>
            <a:chExt cx="1079" cy="960"/>
          </a:xfrm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144" y="1440"/>
              <a:ext cx="1079" cy="960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533" y="1474"/>
              <a:ext cx="337" cy="690"/>
              <a:chOff x="533" y="1474"/>
              <a:chExt cx="337" cy="690"/>
            </a:xfrm>
          </p:grpSpPr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8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78" y="1737"/>
              <a:ext cx="186" cy="403"/>
              <a:chOff x="378" y="1737"/>
              <a:chExt cx="186" cy="403"/>
            </a:xfrm>
          </p:grpSpPr>
          <p:sp>
            <p:nvSpPr>
              <p:cNvPr id="24" name="Freeform 10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Rectangle 11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12"/>
            <p:cNvGrpSpPr>
              <a:grpSpLocks/>
            </p:cNvGrpSpPr>
            <p:nvPr/>
          </p:nvGrpSpPr>
          <p:grpSpPr bwMode="auto">
            <a:xfrm>
              <a:off x="876" y="1670"/>
              <a:ext cx="214" cy="461"/>
              <a:chOff x="876" y="1670"/>
              <a:chExt cx="214" cy="461"/>
            </a:xfrm>
          </p:grpSpPr>
          <p:sp>
            <p:nvSpPr>
              <p:cNvPr id="22" name="Freeform 13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Rectangle 14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15"/>
            <p:cNvGrpSpPr>
              <a:grpSpLocks/>
            </p:cNvGrpSpPr>
            <p:nvPr/>
          </p:nvGrpSpPr>
          <p:grpSpPr bwMode="auto">
            <a:xfrm>
              <a:off x="240" y="1949"/>
              <a:ext cx="132" cy="211"/>
              <a:chOff x="876" y="1670"/>
              <a:chExt cx="214" cy="461"/>
            </a:xfrm>
          </p:grpSpPr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18"/>
            <p:cNvGrpSpPr>
              <a:grpSpLocks/>
            </p:cNvGrpSpPr>
            <p:nvPr/>
          </p:nvGrpSpPr>
          <p:grpSpPr bwMode="auto">
            <a:xfrm>
              <a:off x="1056" y="1945"/>
              <a:ext cx="102" cy="221"/>
              <a:chOff x="378" y="1737"/>
              <a:chExt cx="186" cy="403"/>
            </a:xfrm>
          </p:grpSpPr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Rectangle 20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" name="Group 21"/>
            <p:cNvGrpSpPr>
              <a:grpSpLocks/>
            </p:cNvGrpSpPr>
            <p:nvPr/>
          </p:nvGrpSpPr>
          <p:grpSpPr bwMode="auto">
            <a:xfrm>
              <a:off x="768" y="1968"/>
              <a:ext cx="96" cy="192"/>
              <a:chOff x="533" y="1474"/>
              <a:chExt cx="337" cy="690"/>
            </a:xfrm>
          </p:grpSpPr>
          <p:sp>
            <p:nvSpPr>
              <p:cNvPr id="16" name="Freeform 22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Rectangle 23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cxnSp>
        <p:nvCxnSpPr>
          <p:cNvPr id="29" name="Straight Connector 28"/>
          <p:cNvCxnSpPr/>
          <p:nvPr/>
        </p:nvCxnSpPr>
        <p:spPr>
          <a:xfrm>
            <a:off x="854120" y="1219200"/>
            <a:ext cx="7772400" cy="0"/>
          </a:xfrm>
          <a:prstGeom prst="line">
            <a:avLst/>
          </a:prstGeom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981200" y="228600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Math Preparedness Quiz</a:t>
            </a:r>
            <a:endParaRPr lang="en-US" sz="4800" dirty="0">
              <a:solidFill>
                <a:srgbClr val="FFFF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150" y="1378804"/>
            <a:ext cx="5105399" cy="527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21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6800" y="381000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</a:rPr>
              <a:t>FOR</a:t>
            </a:r>
          </a:p>
          <a:p>
            <a:r>
              <a:rPr lang="en-US" sz="2000" i="1" dirty="0" smtClean="0">
                <a:solidFill>
                  <a:srgbClr val="FFFF00"/>
                </a:solidFill>
              </a:rPr>
              <a:t>322</a:t>
            </a:r>
            <a:endParaRPr lang="en-US" sz="2000" i="1" dirty="0">
              <a:solidFill>
                <a:srgbClr val="FFFF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152400"/>
            <a:ext cx="838199" cy="1066800"/>
            <a:chOff x="144" y="1440"/>
            <a:chExt cx="1079" cy="960"/>
          </a:xfrm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144" y="1440"/>
              <a:ext cx="1079" cy="960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533" y="1474"/>
              <a:ext cx="337" cy="690"/>
              <a:chOff x="533" y="1474"/>
              <a:chExt cx="337" cy="690"/>
            </a:xfrm>
          </p:grpSpPr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8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78" y="1737"/>
              <a:ext cx="186" cy="403"/>
              <a:chOff x="378" y="1737"/>
              <a:chExt cx="186" cy="403"/>
            </a:xfrm>
          </p:grpSpPr>
          <p:sp>
            <p:nvSpPr>
              <p:cNvPr id="24" name="Freeform 10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Rectangle 11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12"/>
            <p:cNvGrpSpPr>
              <a:grpSpLocks/>
            </p:cNvGrpSpPr>
            <p:nvPr/>
          </p:nvGrpSpPr>
          <p:grpSpPr bwMode="auto">
            <a:xfrm>
              <a:off x="876" y="1670"/>
              <a:ext cx="214" cy="461"/>
              <a:chOff x="876" y="1670"/>
              <a:chExt cx="214" cy="461"/>
            </a:xfrm>
          </p:grpSpPr>
          <p:sp>
            <p:nvSpPr>
              <p:cNvPr id="22" name="Freeform 13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Rectangle 14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15"/>
            <p:cNvGrpSpPr>
              <a:grpSpLocks/>
            </p:cNvGrpSpPr>
            <p:nvPr/>
          </p:nvGrpSpPr>
          <p:grpSpPr bwMode="auto">
            <a:xfrm>
              <a:off x="240" y="1949"/>
              <a:ext cx="132" cy="211"/>
              <a:chOff x="876" y="1670"/>
              <a:chExt cx="214" cy="461"/>
            </a:xfrm>
          </p:grpSpPr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18"/>
            <p:cNvGrpSpPr>
              <a:grpSpLocks/>
            </p:cNvGrpSpPr>
            <p:nvPr/>
          </p:nvGrpSpPr>
          <p:grpSpPr bwMode="auto">
            <a:xfrm>
              <a:off x="1056" y="1945"/>
              <a:ext cx="102" cy="221"/>
              <a:chOff x="378" y="1737"/>
              <a:chExt cx="186" cy="403"/>
            </a:xfrm>
          </p:grpSpPr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Rectangle 20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" name="Group 21"/>
            <p:cNvGrpSpPr>
              <a:grpSpLocks/>
            </p:cNvGrpSpPr>
            <p:nvPr/>
          </p:nvGrpSpPr>
          <p:grpSpPr bwMode="auto">
            <a:xfrm>
              <a:off x="768" y="1968"/>
              <a:ext cx="96" cy="192"/>
              <a:chOff x="533" y="1474"/>
              <a:chExt cx="337" cy="690"/>
            </a:xfrm>
          </p:grpSpPr>
          <p:sp>
            <p:nvSpPr>
              <p:cNvPr id="16" name="Freeform 22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Rectangle 23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cxnSp>
        <p:nvCxnSpPr>
          <p:cNvPr id="29" name="Straight Connector 28"/>
          <p:cNvCxnSpPr/>
          <p:nvPr/>
        </p:nvCxnSpPr>
        <p:spPr>
          <a:xfrm>
            <a:off x="854120" y="1219200"/>
            <a:ext cx="7772400" cy="0"/>
          </a:xfrm>
          <a:prstGeom prst="line">
            <a:avLst/>
          </a:prstGeom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981200" y="228600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Math Preparedness Quiz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4393" y="1202532"/>
            <a:ext cx="8610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smtClean="0">
                <a:solidFill>
                  <a:schemeClr val="bg1"/>
                </a:solidFill>
              </a:rPr>
              <a:t>1)  Express </a:t>
            </a:r>
            <a:r>
              <a:rPr lang="en-US" sz="2400" dirty="0">
                <a:solidFill>
                  <a:schemeClr val="bg1"/>
                </a:solidFill>
              </a:rPr>
              <a:t>the following as integers (whole numbers):</a:t>
            </a:r>
          </a:p>
          <a:p>
            <a:r>
              <a:rPr lang="en-US" sz="2400" dirty="0">
                <a:solidFill>
                  <a:schemeClr val="bg1"/>
                </a:solidFill>
              </a:rPr>
              <a:t> </a:t>
            </a:r>
          </a:p>
          <a:p>
            <a:r>
              <a:rPr lang="en-US" sz="2400" dirty="0">
                <a:solidFill>
                  <a:schemeClr val="bg1"/>
                </a:solidFill>
              </a:rPr>
              <a:t>1</a:t>
            </a:r>
            <a:r>
              <a:rPr lang="en-US" sz="2400" baseline="30000" dirty="0">
                <a:solidFill>
                  <a:schemeClr val="bg1"/>
                </a:solidFill>
              </a:rPr>
              <a:t>0.25</a:t>
            </a:r>
            <a:r>
              <a:rPr lang="en-US" sz="2400" dirty="0">
                <a:solidFill>
                  <a:schemeClr val="bg1"/>
                </a:solidFill>
              </a:rPr>
              <a:t> = </a:t>
            </a:r>
          </a:p>
          <a:p>
            <a:r>
              <a:rPr lang="en-US" sz="2400" dirty="0">
                <a:solidFill>
                  <a:schemeClr val="bg1"/>
                </a:solidFill>
              </a:rPr>
              <a:t> </a:t>
            </a:r>
          </a:p>
          <a:p>
            <a:r>
              <a:rPr lang="en-US" sz="2400" dirty="0">
                <a:solidFill>
                  <a:schemeClr val="bg1"/>
                </a:solidFill>
              </a:rPr>
              <a:t>(2</a:t>
            </a:r>
            <a:r>
              <a:rPr lang="en-US" sz="2400" baseline="30000" dirty="0">
                <a:solidFill>
                  <a:schemeClr val="bg1"/>
                </a:solidFill>
              </a:rPr>
              <a:t>4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  <a:r>
              <a:rPr lang="en-US" sz="2400" baseline="30000" dirty="0">
                <a:solidFill>
                  <a:schemeClr val="bg1"/>
                </a:solidFill>
              </a:rPr>
              <a:t>0.5</a:t>
            </a:r>
            <a:r>
              <a:rPr lang="en-US" sz="2400" dirty="0">
                <a:solidFill>
                  <a:schemeClr val="bg1"/>
                </a:solidFill>
              </a:rPr>
              <a:t> = </a:t>
            </a:r>
          </a:p>
          <a:p>
            <a:r>
              <a:rPr lang="en-US" sz="2400" dirty="0">
                <a:solidFill>
                  <a:schemeClr val="bg1"/>
                </a:solidFill>
              </a:rPr>
              <a:t> </a:t>
            </a:r>
          </a:p>
          <a:p>
            <a:r>
              <a:rPr lang="en-US" sz="2400" dirty="0">
                <a:solidFill>
                  <a:schemeClr val="bg1"/>
                </a:solidFill>
              </a:rPr>
              <a:t>0.25</a:t>
            </a:r>
            <a:r>
              <a:rPr lang="en-US" sz="2400" baseline="30000" dirty="0">
                <a:solidFill>
                  <a:schemeClr val="bg1"/>
                </a:solidFill>
              </a:rPr>
              <a:t>-1</a:t>
            </a:r>
            <a:r>
              <a:rPr lang="en-US" sz="2400" dirty="0">
                <a:solidFill>
                  <a:schemeClr val="bg1"/>
                </a:solidFill>
              </a:rPr>
              <a:t> = </a:t>
            </a:r>
          </a:p>
          <a:p>
            <a:r>
              <a:rPr lang="en-US" sz="2400" dirty="0">
                <a:solidFill>
                  <a:schemeClr val="bg1"/>
                </a:solidFill>
              </a:rPr>
              <a:t> </a:t>
            </a:r>
          </a:p>
          <a:p>
            <a:r>
              <a:rPr lang="en-US" sz="2400" dirty="0">
                <a:solidFill>
                  <a:schemeClr val="bg1"/>
                </a:solidFill>
              </a:rPr>
              <a:t>ln(1) =</a:t>
            </a:r>
          </a:p>
          <a:p>
            <a:r>
              <a:rPr lang="en-US" sz="2400" dirty="0">
                <a:solidFill>
                  <a:schemeClr val="bg1"/>
                </a:solidFill>
              </a:rPr>
              <a:t> </a:t>
            </a:r>
          </a:p>
          <a:p>
            <a:r>
              <a:rPr lang="en-US" sz="2400" dirty="0">
                <a:solidFill>
                  <a:schemeClr val="bg1"/>
                </a:solidFill>
              </a:rPr>
              <a:t>e</a:t>
            </a:r>
            <a:r>
              <a:rPr lang="en-US" sz="2400" baseline="30000" dirty="0">
                <a:solidFill>
                  <a:schemeClr val="bg1"/>
                </a:solidFill>
              </a:rPr>
              <a:t>0</a:t>
            </a:r>
            <a:r>
              <a:rPr lang="en-US" sz="2400" dirty="0">
                <a:solidFill>
                  <a:schemeClr val="bg1"/>
                </a:solidFill>
              </a:rPr>
              <a:t> = </a:t>
            </a:r>
          </a:p>
          <a:p>
            <a:r>
              <a:rPr lang="en-US" sz="2400" dirty="0">
                <a:solidFill>
                  <a:schemeClr val="bg1"/>
                </a:solidFill>
              </a:rPr>
              <a:t> 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e</a:t>
            </a:r>
            <a:r>
              <a:rPr lang="en-US" sz="2400" baseline="30000" dirty="0" err="1">
                <a:solidFill>
                  <a:schemeClr val="bg1"/>
                </a:solidFill>
              </a:rPr>
              <a:t>ln</a:t>
            </a:r>
            <a:r>
              <a:rPr lang="en-US" sz="2400" baseline="30000" dirty="0">
                <a:solidFill>
                  <a:schemeClr val="bg1"/>
                </a:solidFill>
              </a:rPr>
              <a:t>(6)</a:t>
            </a:r>
            <a:r>
              <a:rPr lang="en-US" sz="2400" dirty="0">
                <a:solidFill>
                  <a:schemeClr val="bg1"/>
                </a:solidFill>
              </a:rPr>
              <a:t> = </a:t>
            </a:r>
          </a:p>
          <a:p>
            <a:r>
              <a:rPr lang="en-US" sz="2400" dirty="0">
                <a:solidFill>
                  <a:schemeClr val="bg1"/>
                </a:solidFill>
              </a:rPr>
              <a:t> </a:t>
            </a:r>
          </a:p>
          <a:p>
            <a:r>
              <a:rPr lang="en-US" sz="2400" dirty="0">
                <a:solidFill>
                  <a:schemeClr val="bg1"/>
                </a:solidFill>
              </a:rPr>
              <a:t>log</a:t>
            </a:r>
            <a:r>
              <a:rPr lang="en-US" sz="2400" baseline="-25000" dirty="0">
                <a:solidFill>
                  <a:schemeClr val="bg1"/>
                </a:solidFill>
              </a:rPr>
              <a:t>10</a:t>
            </a:r>
            <a:r>
              <a:rPr lang="en-US" sz="2400" dirty="0">
                <a:solidFill>
                  <a:schemeClr val="bg1"/>
                </a:solidFill>
              </a:rPr>
              <a:t>(10) =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52850" y="1877170"/>
            <a:ext cx="14478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16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10</a:t>
            </a:r>
          </a:p>
          <a:p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10</a:t>
            </a:r>
          </a:p>
          <a:p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  8</a:t>
            </a:r>
          </a:p>
          <a:p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15</a:t>
            </a:r>
          </a:p>
          <a:p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13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12</a:t>
            </a:r>
            <a:endParaRPr lang="en-US" dirty="0" smtClean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13" name="Right Brace 12"/>
          <p:cNvSpPr/>
          <p:nvPr/>
        </p:nvSpPr>
        <p:spPr>
          <a:xfrm>
            <a:off x="4686300" y="1877170"/>
            <a:ext cx="514350" cy="4828430"/>
          </a:xfrm>
          <a:prstGeom prst="rightBrac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00700" y="3962400"/>
            <a:ext cx="3455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Correct out of 31 students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02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/>
          <p:cNvSpPr/>
          <p:nvPr/>
        </p:nvSpPr>
        <p:spPr>
          <a:xfrm>
            <a:off x="2562225" y="2286001"/>
            <a:ext cx="4953000" cy="42671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66800" y="381000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</a:rPr>
              <a:t>FOR</a:t>
            </a:r>
          </a:p>
          <a:p>
            <a:r>
              <a:rPr lang="en-US" sz="2000" i="1" dirty="0" smtClean="0">
                <a:solidFill>
                  <a:srgbClr val="FFFF00"/>
                </a:solidFill>
              </a:rPr>
              <a:t>322</a:t>
            </a:r>
            <a:endParaRPr lang="en-US" sz="2000" i="1" dirty="0">
              <a:solidFill>
                <a:srgbClr val="FFFF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152400"/>
            <a:ext cx="838199" cy="1066800"/>
            <a:chOff x="144" y="1440"/>
            <a:chExt cx="1079" cy="960"/>
          </a:xfrm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144" y="1440"/>
              <a:ext cx="1079" cy="960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533" y="1474"/>
              <a:ext cx="337" cy="690"/>
              <a:chOff x="533" y="1474"/>
              <a:chExt cx="337" cy="690"/>
            </a:xfrm>
          </p:grpSpPr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8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78" y="1737"/>
              <a:ext cx="186" cy="403"/>
              <a:chOff x="378" y="1737"/>
              <a:chExt cx="186" cy="403"/>
            </a:xfrm>
          </p:grpSpPr>
          <p:sp>
            <p:nvSpPr>
              <p:cNvPr id="24" name="Freeform 10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Rectangle 11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12"/>
            <p:cNvGrpSpPr>
              <a:grpSpLocks/>
            </p:cNvGrpSpPr>
            <p:nvPr/>
          </p:nvGrpSpPr>
          <p:grpSpPr bwMode="auto">
            <a:xfrm>
              <a:off x="876" y="1670"/>
              <a:ext cx="214" cy="461"/>
              <a:chOff x="876" y="1670"/>
              <a:chExt cx="214" cy="461"/>
            </a:xfrm>
          </p:grpSpPr>
          <p:sp>
            <p:nvSpPr>
              <p:cNvPr id="22" name="Freeform 13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Rectangle 14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15"/>
            <p:cNvGrpSpPr>
              <a:grpSpLocks/>
            </p:cNvGrpSpPr>
            <p:nvPr/>
          </p:nvGrpSpPr>
          <p:grpSpPr bwMode="auto">
            <a:xfrm>
              <a:off x="240" y="1949"/>
              <a:ext cx="132" cy="211"/>
              <a:chOff x="876" y="1670"/>
              <a:chExt cx="214" cy="461"/>
            </a:xfrm>
          </p:grpSpPr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18"/>
            <p:cNvGrpSpPr>
              <a:grpSpLocks/>
            </p:cNvGrpSpPr>
            <p:nvPr/>
          </p:nvGrpSpPr>
          <p:grpSpPr bwMode="auto">
            <a:xfrm>
              <a:off x="1056" y="1945"/>
              <a:ext cx="102" cy="221"/>
              <a:chOff x="378" y="1737"/>
              <a:chExt cx="186" cy="403"/>
            </a:xfrm>
          </p:grpSpPr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Rectangle 20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" name="Group 21"/>
            <p:cNvGrpSpPr>
              <a:grpSpLocks/>
            </p:cNvGrpSpPr>
            <p:nvPr/>
          </p:nvGrpSpPr>
          <p:grpSpPr bwMode="auto">
            <a:xfrm>
              <a:off x="768" y="1968"/>
              <a:ext cx="96" cy="192"/>
              <a:chOff x="533" y="1474"/>
              <a:chExt cx="337" cy="690"/>
            </a:xfrm>
          </p:grpSpPr>
          <p:sp>
            <p:nvSpPr>
              <p:cNvPr id="16" name="Freeform 22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Rectangle 23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cxnSp>
        <p:nvCxnSpPr>
          <p:cNvPr id="29" name="Straight Connector 28"/>
          <p:cNvCxnSpPr/>
          <p:nvPr/>
        </p:nvCxnSpPr>
        <p:spPr>
          <a:xfrm>
            <a:off x="854120" y="1219200"/>
            <a:ext cx="7772400" cy="0"/>
          </a:xfrm>
          <a:prstGeom prst="line">
            <a:avLst/>
          </a:prstGeom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981200" y="228600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Math Preparedness Quiz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07111" y="1332805"/>
            <a:ext cx="7407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/>
            <a:r>
              <a:rPr lang="en-US" sz="2400" dirty="0" smtClean="0">
                <a:solidFill>
                  <a:schemeClr val="bg1"/>
                </a:solidFill>
              </a:rPr>
              <a:t>2)	Take </a:t>
            </a:r>
            <a:r>
              <a:rPr lang="en-US" sz="2400" dirty="0">
                <a:solidFill>
                  <a:schemeClr val="bg1"/>
                </a:solidFill>
              </a:rPr>
              <a:t>the following equation, multiply the slope by 2, and graph it on the axes below (label the axes).</a:t>
            </a:r>
          </a:p>
          <a:p>
            <a:r>
              <a:rPr lang="en-US" sz="2400" dirty="0">
                <a:solidFill>
                  <a:schemeClr val="bg1"/>
                </a:solidFill>
              </a:rPr>
              <a:t> </a:t>
            </a:r>
          </a:p>
          <a:p>
            <a:r>
              <a:rPr lang="en-US" sz="2400" dirty="0">
                <a:solidFill>
                  <a:schemeClr val="bg1"/>
                </a:solidFill>
              </a:rPr>
              <a:t>Y = 4 – 1.5 X</a:t>
            </a:r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2"/>
          <a:srcRect r="31962"/>
          <a:stretch/>
        </p:blipFill>
        <p:spPr>
          <a:xfrm>
            <a:off x="2819400" y="2514600"/>
            <a:ext cx="4513896" cy="38018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6" name="TextBox 95"/>
          <p:cNvSpPr txBox="1"/>
          <p:nvPr/>
        </p:nvSpPr>
        <p:spPr>
          <a:xfrm>
            <a:off x="488061" y="3581400"/>
            <a:ext cx="1645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Correct: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11/31 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9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6800" y="381000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</a:rPr>
              <a:t>FOR</a:t>
            </a:r>
          </a:p>
          <a:p>
            <a:r>
              <a:rPr lang="en-US" sz="2000" i="1" dirty="0" smtClean="0">
                <a:solidFill>
                  <a:srgbClr val="FFFF00"/>
                </a:solidFill>
              </a:rPr>
              <a:t>322</a:t>
            </a:r>
            <a:endParaRPr lang="en-US" sz="2000" i="1" dirty="0">
              <a:solidFill>
                <a:srgbClr val="FFFF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152400"/>
            <a:ext cx="838199" cy="1066800"/>
            <a:chOff x="144" y="1440"/>
            <a:chExt cx="1079" cy="960"/>
          </a:xfrm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144" y="1440"/>
              <a:ext cx="1079" cy="960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533" y="1474"/>
              <a:ext cx="337" cy="690"/>
              <a:chOff x="533" y="1474"/>
              <a:chExt cx="337" cy="690"/>
            </a:xfrm>
          </p:grpSpPr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8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78" y="1737"/>
              <a:ext cx="186" cy="403"/>
              <a:chOff x="378" y="1737"/>
              <a:chExt cx="186" cy="403"/>
            </a:xfrm>
          </p:grpSpPr>
          <p:sp>
            <p:nvSpPr>
              <p:cNvPr id="24" name="Freeform 10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Rectangle 11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12"/>
            <p:cNvGrpSpPr>
              <a:grpSpLocks/>
            </p:cNvGrpSpPr>
            <p:nvPr/>
          </p:nvGrpSpPr>
          <p:grpSpPr bwMode="auto">
            <a:xfrm>
              <a:off x="876" y="1670"/>
              <a:ext cx="214" cy="461"/>
              <a:chOff x="876" y="1670"/>
              <a:chExt cx="214" cy="461"/>
            </a:xfrm>
          </p:grpSpPr>
          <p:sp>
            <p:nvSpPr>
              <p:cNvPr id="22" name="Freeform 13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Rectangle 14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15"/>
            <p:cNvGrpSpPr>
              <a:grpSpLocks/>
            </p:cNvGrpSpPr>
            <p:nvPr/>
          </p:nvGrpSpPr>
          <p:grpSpPr bwMode="auto">
            <a:xfrm>
              <a:off x="240" y="1949"/>
              <a:ext cx="132" cy="211"/>
              <a:chOff x="876" y="1670"/>
              <a:chExt cx="214" cy="461"/>
            </a:xfrm>
          </p:grpSpPr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18"/>
            <p:cNvGrpSpPr>
              <a:grpSpLocks/>
            </p:cNvGrpSpPr>
            <p:nvPr/>
          </p:nvGrpSpPr>
          <p:grpSpPr bwMode="auto">
            <a:xfrm>
              <a:off x="1056" y="1945"/>
              <a:ext cx="102" cy="221"/>
              <a:chOff x="378" y="1737"/>
              <a:chExt cx="186" cy="403"/>
            </a:xfrm>
          </p:grpSpPr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Rectangle 20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" name="Group 21"/>
            <p:cNvGrpSpPr>
              <a:grpSpLocks/>
            </p:cNvGrpSpPr>
            <p:nvPr/>
          </p:nvGrpSpPr>
          <p:grpSpPr bwMode="auto">
            <a:xfrm>
              <a:off x="768" y="1968"/>
              <a:ext cx="96" cy="192"/>
              <a:chOff x="533" y="1474"/>
              <a:chExt cx="337" cy="690"/>
            </a:xfrm>
          </p:grpSpPr>
          <p:sp>
            <p:nvSpPr>
              <p:cNvPr id="16" name="Freeform 22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Rectangle 23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cxnSp>
        <p:nvCxnSpPr>
          <p:cNvPr id="29" name="Straight Connector 28"/>
          <p:cNvCxnSpPr/>
          <p:nvPr/>
        </p:nvCxnSpPr>
        <p:spPr>
          <a:xfrm>
            <a:off x="854120" y="1219200"/>
            <a:ext cx="7772400" cy="0"/>
          </a:xfrm>
          <a:prstGeom prst="line">
            <a:avLst/>
          </a:prstGeom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981200" y="228600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Math Preparedness Quiz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8600" y="1363524"/>
            <a:ext cx="86106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smtClean="0">
                <a:solidFill>
                  <a:schemeClr val="bg1"/>
                </a:solidFill>
              </a:rPr>
              <a:t>3)  Find </a:t>
            </a:r>
            <a:r>
              <a:rPr lang="en-US" sz="2400" dirty="0">
                <a:solidFill>
                  <a:schemeClr val="bg1"/>
                </a:solidFill>
              </a:rPr>
              <a:t>the numeric answer for Y in the following equations:</a:t>
            </a:r>
          </a:p>
          <a:p>
            <a:r>
              <a:rPr lang="en-US" sz="2400" dirty="0">
                <a:solidFill>
                  <a:schemeClr val="bg1"/>
                </a:solidFill>
              </a:rPr>
              <a:t> </a:t>
            </a:r>
          </a:p>
          <a:p>
            <a:pPr marL="914400" lvl="1" indent="-457200">
              <a:tabLst>
                <a:tab pos="2114550" algn="l"/>
              </a:tabLst>
            </a:pPr>
            <a:r>
              <a:rPr lang="en-US" sz="2400" dirty="0" smtClean="0">
                <a:solidFill>
                  <a:schemeClr val="bg1"/>
                </a:solidFill>
              </a:rPr>
              <a:t>a) 	Y </a:t>
            </a:r>
            <a:r>
              <a:rPr lang="en-US" sz="2400" dirty="0">
                <a:solidFill>
                  <a:schemeClr val="bg1"/>
                </a:solidFill>
              </a:rPr>
              <a:t>= (1 + X)</a:t>
            </a:r>
            <a:r>
              <a:rPr lang="en-US" sz="2400" baseline="30000" dirty="0">
                <a:solidFill>
                  <a:schemeClr val="bg1"/>
                </a:solidFill>
              </a:rPr>
              <a:t>3</a:t>
            </a:r>
            <a:endParaRPr lang="en-US" sz="2400" dirty="0">
              <a:solidFill>
                <a:schemeClr val="bg1"/>
              </a:solidFill>
            </a:endParaRPr>
          </a:p>
          <a:p>
            <a:pPr marL="914400" indent="-457200">
              <a:tabLst>
                <a:tab pos="2114550" algn="l"/>
              </a:tabLst>
            </a:pPr>
            <a:r>
              <a:rPr lang="en-US" sz="2400" dirty="0">
                <a:solidFill>
                  <a:schemeClr val="bg1"/>
                </a:solidFill>
              </a:rPr>
              <a:t> </a:t>
            </a:r>
            <a:r>
              <a:rPr lang="en-US" sz="2400" dirty="0" smtClean="0">
                <a:solidFill>
                  <a:schemeClr val="bg1"/>
                </a:solidFill>
              </a:rPr>
              <a:t>		for </a:t>
            </a:r>
            <a:r>
              <a:rPr lang="en-US" sz="2400" dirty="0">
                <a:solidFill>
                  <a:schemeClr val="bg1"/>
                </a:solidFill>
              </a:rPr>
              <a:t>X = 0.10</a:t>
            </a:r>
          </a:p>
          <a:p>
            <a:pPr marL="914400" indent="-457200">
              <a:tabLst>
                <a:tab pos="2114550" algn="l"/>
              </a:tabLst>
            </a:pPr>
            <a:r>
              <a:rPr lang="en-US" sz="2400" dirty="0">
                <a:solidFill>
                  <a:schemeClr val="bg1"/>
                </a:solidFill>
              </a:rPr>
              <a:t>   </a:t>
            </a:r>
          </a:p>
          <a:p>
            <a:pPr marL="914400" indent="-457200">
              <a:tabLst>
                <a:tab pos="2114550" algn="l"/>
              </a:tabLst>
            </a:pPr>
            <a:r>
              <a:rPr lang="en-US" sz="2400" dirty="0">
                <a:solidFill>
                  <a:schemeClr val="bg1"/>
                </a:solidFill>
              </a:rPr>
              <a:t> </a:t>
            </a:r>
          </a:p>
          <a:p>
            <a:pPr marL="914400" lvl="1" indent="-457200">
              <a:tabLst>
                <a:tab pos="2114550" algn="l"/>
              </a:tabLst>
            </a:pPr>
            <a:r>
              <a:rPr lang="es-ES" sz="2400" dirty="0" smtClean="0">
                <a:solidFill>
                  <a:schemeClr val="bg1"/>
                </a:solidFill>
              </a:rPr>
              <a:t>b)	Y </a:t>
            </a:r>
            <a:r>
              <a:rPr lang="es-ES" sz="2400" dirty="0">
                <a:solidFill>
                  <a:schemeClr val="bg1"/>
                </a:solidFill>
              </a:rPr>
              <a:t>= a + b(X</a:t>
            </a:r>
            <a:r>
              <a:rPr lang="es-ES" sz="2400" baseline="30000" dirty="0">
                <a:solidFill>
                  <a:schemeClr val="bg1"/>
                </a:solidFill>
              </a:rPr>
              <a:t>-1</a:t>
            </a:r>
            <a:r>
              <a:rPr lang="es-ES" sz="2400" dirty="0">
                <a:solidFill>
                  <a:schemeClr val="bg1"/>
                </a:solidFill>
              </a:rPr>
              <a:t>) + c(1 - X) + X</a:t>
            </a:r>
            <a:r>
              <a:rPr lang="es-ES" sz="2400" baseline="30000" dirty="0">
                <a:solidFill>
                  <a:schemeClr val="bg1"/>
                </a:solidFill>
              </a:rPr>
              <a:t>2</a:t>
            </a:r>
            <a:r>
              <a:rPr lang="es-ES" sz="2400" dirty="0">
                <a:solidFill>
                  <a:schemeClr val="bg1"/>
                </a:solidFill>
              </a:rPr>
              <a:t>/d;  	a=1, b=6, c=2, d=9</a:t>
            </a:r>
            <a:endParaRPr lang="en-US" sz="2400" dirty="0">
              <a:solidFill>
                <a:schemeClr val="bg1"/>
              </a:solidFill>
            </a:endParaRPr>
          </a:p>
          <a:p>
            <a:pPr marL="914400" indent="-457200">
              <a:tabLst>
                <a:tab pos="2114550" algn="l"/>
              </a:tabLst>
            </a:pPr>
            <a:r>
              <a:rPr lang="es-ES" sz="2400" dirty="0">
                <a:solidFill>
                  <a:schemeClr val="bg1"/>
                </a:solidFill>
              </a:rPr>
              <a:t> </a:t>
            </a:r>
            <a:endParaRPr lang="en-US" sz="2400" dirty="0">
              <a:solidFill>
                <a:schemeClr val="bg1"/>
              </a:solidFill>
            </a:endParaRPr>
          </a:p>
          <a:p>
            <a:pPr marL="914400" indent="-457200">
              <a:tabLst>
                <a:tab pos="2114550" algn="l"/>
              </a:tabLst>
            </a:pPr>
            <a:r>
              <a:rPr lang="es-ES" sz="2400" dirty="0" smtClean="0">
                <a:solidFill>
                  <a:schemeClr val="bg1"/>
                </a:solidFill>
              </a:rPr>
              <a:t>		</a:t>
            </a:r>
            <a:r>
              <a:rPr lang="es-ES" sz="2400" dirty="0" err="1" smtClean="0">
                <a:solidFill>
                  <a:schemeClr val="bg1"/>
                </a:solidFill>
              </a:rPr>
              <a:t>for</a:t>
            </a:r>
            <a:r>
              <a:rPr lang="es-ES" sz="2400" dirty="0" smtClean="0">
                <a:solidFill>
                  <a:schemeClr val="bg1"/>
                </a:solidFill>
              </a:rPr>
              <a:t> </a:t>
            </a:r>
            <a:r>
              <a:rPr lang="es-ES" sz="2400" dirty="0">
                <a:solidFill>
                  <a:schemeClr val="bg1"/>
                </a:solidFill>
              </a:rPr>
              <a:t>X=3</a:t>
            </a:r>
            <a:endParaRPr lang="en-US" sz="2400" dirty="0">
              <a:solidFill>
                <a:schemeClr val="bg1"/>
              </a:solidFill>
            </a:endParaRPr>
          </a:p>
          <a:p>
            <a:pPr marL="914400" indent="-457200">
              <a:tabLst>
                <a:tab pos="2114550" algn="l"/>
              </a:tabLst>
            </a:pPr>
            <a:r>
              <a:rPr lang="es-ES" sz="2400" dirty="0">
                <a:solidFill>
                  <a:schemeClr val="bg1"/>
                </a:solidFill>
              </a:rPr>
              <a:t> </a:t>
            </a:r>
            <a:endParaRPr lang="en-US" sz="2400" dirty="0">
              <a:solidFill>
                <a:schemeClr val="bg1"/>
              </a:solidFill>
            </a:endParaRPr>
          </a:p>
          <a:p>
            <a:pPr marL="914400" indent="-457200">
              <a:tabLst>
                <a:tab pos="2114550" algn="l"/>
              </a:tabLst>
            </a:pPr>
            <a:endParaRPr lang="en-US" sz="2400" dirty="0">
              <a:solidFill>
                <a:schemeClr val="bg1"/>
              </a:solidFill>
            </a:endParaRPr>
          </a:p>
          <a:p>
            <a:pPr marL="914400" indent="-457200">
              <a:tabLst>
                <a:tab pos="2114550" algn="l"/>
              </a:tabLst>
            </a:pPr>
            <a:r>
              <a:rPr lang="es-ES" sz="2400" dirty="0" smtClean="0">
                <a:solidFill>
                  <a:schemeClr val="bg1"/>
                </a:solidFill>
              </a:rPr>
              <a:t>c)</a:t>
            </a:r>
            <a:r>
              <a:rPr lang="es-ES" sz="2400" dirty="0">
                <a:solidFill>
                  <a:schemeClr val="bg1"/>
                </a:solidFill>
              </a:rPr>
              <a:t>	y = a + b(X</a:t>
            </a:r>
            <a:r>
              <a:rPr lang="es-ES" sz="2400" baseline="-25000" dirty="0">
                <a:solidFill>
                  <a:schemeClr val="bg1"/>
                </a:solidFill>
              </a:rPr>
              <a:t>1</a:t>
            </a:r>
            <a:r>
              <a:rPr lang="es-ES" sz="2400" baseline="30000" dirty="0">
                <a:solidFill>
                  <a:schemeClr val="bg1"/>
                </a:solidFill>
              </a:rPr>
              <a:t>2</a:t>
            </a:r>
            <a:r>
              <a:rPr lang="es-ES" sz="2400" dirty="0">
                <a:solidFill>
                  <a:schemeClr val="bg1"/>
                </a:solidFill>
              </a:rPr>
              <a:t>X</a:t>
            </a:r>
            <a:r>
              <a:rPr lang="es-ES" sz="2400" baseline="-25000" dirty="0">
                <a:solidFill>
                  <a:schemeClr val="bg1"/>
                </a:solidFill>
              </a:rPr>
              <a:t>2</a:t>
            </a:r>
            <a:r>
              <a:rPr lang="es-ES" sz="2400" dirty="0">
                <a:solidFill>
                  <a:schemeClr val="bg1"/>
                </a:solidFill>
              </a:rPr>
              <a:t>); 	a=3, b=0.5</a:t>
            </a:r>
            <a:endParaRPr lang="en-US" sz="2400" dirty="0">
              <a:solidFill>
                <a:schemeClr val="bg1"/>
              </a:solidFill>
            </a:endParaRPr>
          </a:p>
          <a:p>
            <a:pPr marL="914400" indent="-457200">
              <a:tabLst>
                <a:tab pos="2114550" algn="l"/>
              </a:tabLst>
            </a:pPr>
            <a:r>
              <a:rPr lang="es-ES" sz="2400" dirty="0">
                <a:solidFill>
                  <a:schemeClr val="bg1"/>
                </a:solidFill>
              </a:rPr>
              <a:t> </a:t>
            </a:r>
            <a:endParaRPr lang="en-US" sz="2400" dirty="0">
              <a:solidFill>
                <a:schemeClr val="bg1"/>
              </a:solidFill>
            </a:endParaRPr>
          </a:p>
          <a:p>
            <a:pPr marL="914400" indent="-457200">
              <a:tabLst>
                <a:tab pos="2114550" algn="l"/>
              </a:tabLst>
            </a:pPr>
            <a:r>
              <a:rPr lang="es-ES" sz="2400" dirty="0">
                <a:solidFill>
                  <a:schemeClr val="bg1"/>
                </a:solidFill>
              </a:rPr>
              <a:t>		</a:t>
            </a:r>
            <a:r>
              <a:rPr lang="es-ES" sz="2400" dirty="0" err="1">
                <a:solidFill>
                  <a:schemeClr val="bg1"/>
                </a:solidFill>
              </a:rPr>
              <a:t>for</a:t>
            </a:r>
            <a:r>
              <a:rPr lang="es-ES" sz="2400" dirty="0">
                <a:solidFill>
                  <a:schemeClr val="bg1"/>
                </a:solidFill>
              </a:rPr>
              <a:t> X</a:t>
            </a:r>
            <a:r>
              <a:rPr lang="es-ES" sz="2400" baseline="-25000" dirty="0">
                <a:solidFill>
                  <a:schemeClr val="bg1"/>
                </a:solidFill>
              </a:rPr>
              <a:t>1</a:t>
            </a:r>
            <a:r>
              <a:rPr lang="es-ES" sz="2400" dirty="0">
                <a:solidFill>
                  <a:schemeClr val="bg1"/>
                </a:solidFill>
              </a:rPr>
              <a:t> = 2 and X</a:t>
            </a:r>
            <a:r>
              <a:rPr lang="es-ES" sz="2400" baseline="-25000" dirty="0">
                <a:solidFill>
                  <a:schemeClr val="bg1"/>
                </a:solidFill>
              </a:rPr>
              <a:t>2</a:t>
            </a:r>
            <a:r>
              <a:rPr lang="es-ES" sz="2400" dirty="0">
                <a:solidFill>
                  <a:schemeClr val="bg1"/>
                </a:solidFill>
              </a:rPr>
              <a:t> = 5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	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705600" y="2438400"/>
            <a:ext cx="1645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26/31 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05600" y="5562600"/>
            <a:ext cx="1645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26/31 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05599" y="4364345"/>
            <a:ext cx="1645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13/31 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21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6800" y="381000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</a:rPr>
              <a:t>FOR</a:t>
            </a:r>
          </a:p>
          <a:p>
            <a:r>
              <a:rPr lang="en-US" sz="2000" i="1" dirty="0" smtClean="0">
                <a:solidFill>
                  <a:srgbClr val="FFFF00"/>
                </a:solidFill>
              </a:rPr>
              <a:t>322</a:t>
            </a:r>
            <a:endParaRPr lang="en-US" sz="2000" i="1" dirty="0">
              <a:solidFill>
                <a:srgbClr val="FFFF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152400"/>
            <a:ext cx="838199" cy="1066800"/>
            <a:chOff x="144" y="1440"/>
            <a:chExt cx="1079" cy="960"/>
          </a:xfrm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144" y="1440"/>
              <a:ext cx="1079" cy="960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533" y="1474"/>
              <a:ext cx="337" cy="690"/>
              <a:chOff x="533" y="1474"/>
              <a:chExt cx="337" cy="690"/>
            </a:xfrm>
          </p:grpSpPr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8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78" y="1737"/>
              <a:ext cx="186" cy="403"/>
              <a:chOff x="378" y="1737"/>
              <a:chExt cx="186" cy="403"/>
            </a:xfrm>
          </p:grpSpPr>
          <p:sp>
            <p:nvSpPr>
              <p:cNvPr id="24" name="Freeform 10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Rectangle 11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12"/>
            <p:cNvGrpSpPr>
              <a:grpSpLocks/>
            </p:cNvGrpSpPr>
            <p:nvPr/>
          </p:nvGrpSpPr>
          <p:grpSpPr bwMode="auto">
            <a:xfrm>
              <a:off x="876" y="1670"/>
              <a:ext cx="214" cy="461"/>
              <a:chOff x="876" y="1670"/>
              <a:chExt cx="214" cy="461"/>
            </a:xfrm>
          </p:grpSpPr>
          <p:sp>
            <p:nvSpPr>
              <p:cNvPr id="22" name="Freeform 13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Rectangle 14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15"/>
            <p:cNvGrpSpPr>
              <a:grpSpLocks/>
            </p:cNvGrpSpPr>
            <p:nvPr/>
          </p:nvGrpSpPr>
          <p:grpSpPr bwMode="auto">
            <a:xfrm>
              <a:off x="240" y="1949"/>
              <a:ext cx="132" cy="211"/>
              <a:chOff x="876" y="1670"/>
              <a:chExt cx="214" cy="461"/>
            </a:xfrm>
          </p:grpSpPr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876" y="1670"/>
                <a:ext cx="214" cy="253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977" y="1891"/>
                <a:ext cx="14" cy="24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18"/>
            <p:cNvGrpSpPr>
              <a:grpSpLocks/>
            </p:cNvGrpSpPr>
            <p:nvPr/>
          </p:nvGrpSpPr>
          <p:grpSpPr bwMode="auto">
            <a:xfrm>
              <a:off x="1056" y="1945"/>
              <a:ext cx="102" cy="221"/>
              <a:chOff x="378" y="1737"/>
              <a:chExt cx="186" cy="403"/>
            </a:xfrm>
          </p:grpSpPr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378" y="1737"/>
                <a:ext cx="186" cy="221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Rectangle 20"/>
              <p:cNvSpPr>
                <a:spLocks noChangeArrowheads="1"/>
              </p:cNvSpPr>
              <p:nvPr/>
            </p:nvSpPr>
            <p:spPr bwMode="auto">
              <a:xfrm>
                <a:off x="466" y="1930"/>
                <a:ext cx="12" cy="21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" name="Group 21"/>
            <p:cNvGrpSpPr>
              <a:grpSpLocks/>
            </p:cNvGrpSpPr>
            <p:nvPr/>
          </p:nvGrpSpPr>
          <p:grpSpPr bwMode="auto">
            <a:xfrm>
              <a:off x="768" y="1968"/>
              <a:ext cx="96" cy="192"/>
              <a:chOff x="533" y="1474"/>
              <a:chExt cx="337" cy="690"/>
            </a:xfrm>
          </p:grpSpPr>
          <p:sp>
            <p:nvSpPr>
              <p:cNvPr id="16" name="Freeform 22"/>
              <p:cNvSpPr>
                <a:spLocks/>
              </p:cNvSpPr>
              <p:nvPr/>
            </p:nvSpPr>
            <p:spPr bwMode="auto">
              <a:xfrm>
                <a:off x="533" y="1474"/>
                <a:ext cx="337" cy="378"/>
              </a:xfrm>
              <a:custGeom>
                <a:avLst/>
                <a:gdLst/>
                <a:ahLst/>
                <a:cxnLst>
                  <a:cxn ang="0">
                    <a:pos x="344" y="0"/>
                  </a:cxn>
                  <a:cxn ang="0">
                    <a:pos x="200" y="144"/>
                  </a:cxn>
                  <a:cxn ang="0">
                    <a:pos x="296" y="144"/>
                  </a:cxn>
                  <a:cxn ang="0">
                    <a:pos x="200" y="240"/>
                  </a:cxn>
                  <a:cxn ang="0">
                    <a:pos x="296" y="240"/>
                  </a:cxn>
                  <a:cxn ang="0">
                    <a:pos x="8" y="384"/>
                  </a:cxn>
                  <a:cxn ang="0">
                    <a:pos x="296" y="336"/>
                  </a:cxn>
                  <a:cxn ang="0">
                    <a:pos x="8" y="528"/>
                  </a:cxn>
                  <a:cxn ang="0">
                    <a:pos x="296" y="480"/>
                  </a:cxn>
                  <a:cxn ang="0">
                    <a:pos x="8" y="768"/>
                  </a:cxn>
                  <a:cxn ang="0">
                    <a:pos x="344" y="624"/>
                  </a:cxn>
                  <a:cxn ang="0">
                    <a:pos x="56" y="912"/>
                  </a:cxn>
                  <a:cxn ang="0">
                    <a:pos x="248" y="816"/>
                  </a:cxn>
                  <a:cxn ang="0">
                    <a:pos x="56" y="1056"/>
                  </a:cxn>
                  <a:cxn ang="0">
                    <a:pos x="296" y="1008"/>
                  </a:cxn>
                  <a:cxn ang="0">
                    <a:pos x="8" y="1248"/>
                  </a:cxn>
                  <a:cxn ang="0">
                    <a:pos x="344" y="1104"/>
                  </a:cxn>
                  <a:cxn ang="0">
                    <a:pos x="680" y="1248"/>
                  </a:cxn>
                  <a:cxn ang="0">
                    <a:pos x="584" y="1056"/>
                  </a:cxn>
                  <a:cxn ang="0">
                    <a:pos x="680" y="1056"/>
                  </a:cxn>
                  <a:cxn ang="0">
                    <a:pos x="488" y="912"/>
                  </a:cxn>
                  <a:cxn ang="0">
                    <a:pos x="728" y="912"/>
                  </a:cxn>
                  <a:cxn ang="0">
                    <a:pos x="488" y="816"/>
                  </a:cxn>
                  <a:cxn ang="0">
                    <a:pos x="680" y="768"/>
                  </a:cxn>
                  <a:cxn ang="0">
                    <a:pos x="440" y="672"/>
                  </a:cxn>
                  <a:cxn ang="0">
                    <a:pos x="680" y="576"/>
                  </a:cxn>
                  <a:cxn ang="0">
                    <a:pos x="488" y="528"/>
                  </a:cxn>
                  <a:cxn ang="0">
                    <a:pos x="632" y="480"/>
                  </a:cxn>
                  <a:cxn ang="0">
                    <a:pos x="440" y="384"/>
                  </a:cxn>
                  <a:cxn ang="0">
                    <a:pos x="632" y="336"/>
                  </a:cxn>
                  <a:cxn ang="0">
                    <a:pos x="488" y="288"/>
                  </a:cxn>
                  <a:cxn ang="0">
                    <a:pos x="584" y="240"/>
                  </a:cxn>
                  <a:cxn ang="0">
                    <a:pos x="440" y="144"/>
                  </a:cxn>
                  <a:cxn ang="0">
                    <a:pos x="536" y="144"/>
                  </a:cxn>
                  <a:cxn ang="0">
                    <a:pos x="344" y="0"/>
                  </a:cxn>
                </a:cxnLst>
                <a:rect l="0" t="0" r="r" b="b"/>
                <a:pathLst>
                  <a:path w="728" h="1264">
                    <a:moveTo>
                      <a:pt x="344" y="0"/>
                    </a:moveTo>
                    <a:cubicBezTo>
                      <a:pt x="288" y="0"/>
                      <a:pt x="208" y="120"/>
                      <a:pt x="200" y="144"/>
                    </a:cubicBezTo>
                    <a:cubicBezTo>
                      <a:pt x="192" y="168"/>
                      <a:pt x="296" y="128"/>
                      <a:pt x="296" y="144"/>
                    </a:cubicBezTo>
                    <a:cubicBezTo>
                      <a:pt x="296" y="160"/>
                      <a:pt x="200" y="224"/>
                      <a:pt x="200" y="240"/>
                    </a:cubicBezTo>
                    <a:cubicBezTo>
                      <a:pt x="200" y="256"/>
                      <a:pt x="328" y="216"/>
                      <a:pt x="296" y="240"/>
                    </a:cubicBezTo>
                    <a:cubicBezTo>
                      <a:pt x="264" y="264"/>
                      <a:pt x="8" y="368"/>
                      <a:pt x="8" y="384"/>
                    </a:cubicBezTo>
                    <a:cubicBezTo>
                      <a:pt x="8" y="400"/>
                      <a:pt x="296" y="312"/>
                      <a:pt x="296" y="336"/>
                    </a:cubicBezTo>
                    <a:cubicBezTo>
                      <a:pt x="296" y="360"/>
                      <a:pt x="8" y="504"/>
                      <a:pt x="8" y="528"/>
                    </a:cubicBezTo>
                    <a:cubicBezTo>
                      <a:pt x="8" y="552"/>
                      <a:pt x="296" y="440"/>
                      <a:pt x="296" y="480"/>
                    </a:cubicBezTo>
                    <a:cubicBezTo>
                      <a:pt x="296" y="520"/>
                      <a:pt x="0" y="744"/>
                      <a:pt x="8" y="768"/>
                    </a:cubicBezTo>
                    <a:cubicBezTo>
                      <a:pt x="16" y="792"/>
                      <a:pt x="336" y="600"/>
                      <a:pt x="344" y="624"/>
                    </a:cubicBezTo>
                    <a:cubicBezTo>
                      <a:pt x="352" y="648"/>
                      <a:pt x="72" y="880"/>
                      <a:pt x="56" y="912"/>
                    </a:cubicBezTo>
                    <a:cubicBezTo>
                      <a:pt x="40" y="944"/>
                      <a:pt x="248" y="792"/>
                      <a:pt x="248" y="816"/>
                    </a:cubicBezTo>
                    <a:cubicBezTo>
                      <a:pt x="248" y="840"/>
                      <a:pt x="48" y="1024"/>
                      <a:pt x="56" y="1056"/>
                    </a:cubicBezTo>
                    <a:cubicBezTo>
                      <a:pt x="64" y="1088"/>
                      <a:pt x="304" y="976"/>
                      <a:pt x="296" y="1008"/>
                    </a:cubicBezTo>
                    <a:cubicBezTo>
                      <a:pt x="288" y="1040"/>
                      <a:pt x="0" y="1232"/>
                      <a:pt x="8" y="1248"/>
                    </a:cubicBezTo>
                    <a:cubicBezTo>
                      <a:pt x="16" y="1264"/>
                      <a:pt x="232" y="1104"/>
                      <a:pt x="344" y="1104"/>
                    </a:cubicBezTo>
                    <a:cubicBezTo>
                      <a:pt x="456" y="1104"/>
                      <a:pt x="640" y="1256"/>
                      <a:pt x="680" y="1248"/>
                    </a:cubicBezTo>
                    <a:cubicBezTo>
                      <a:pt x="720" y="1240"/>
                      <a:pt x="584" y="1088"/>
                      <a:pt x="584" y="1056"/>
                    </a:cubicBezTo>
                    <a:cubicBezTo>
                      <a:pt x="584" y="1024"/>
                      <a:pt x="696" y="1080"/>
                      <a:pt x="680" y="1056"/>
                    </a:cubicBezTo>
                    <a:cubicBezTo>
                      <a:pt x="664" y="1032"/>
                      <a:pt x="480" y="936"/>
                      <a:pt x="488" y="912"/>
                    </a:cubicBezTo>
                    <a:cubicBezTo>
                      <a:pt x="496" y="888"/>
                      <a:pt x="728" y="928"/>
                      <a:pt x="728" y="912"/>
                    </a:cubicBezTo>
                    <a:cubicBezTo>
                      <a:pt x="728" y="896"/>
                      <a:pt x="496" y="840"/>
                      <a:pt x="488" y="816"/>
                    </a:cubicBezTo>
                    <a:cubicBezTo>
                      <a:pt x="480" y="792"/>
                      <a:pt x="688" y="792"/>
                      <a:pt x="680" y="768"/>
                    </a:cubicBezTo>
                    <a:cubicBezTo>
                      <a:pt x="672" y="744"/>
                      <a:pt x="440" y="704"/>
                      <a:pt x="440" y="672"/>
                    </a:cubicBezTo>
                    <a:cubicBezTo>
                      <a:pt x="440" y="640"/>
                      <a:pt x="672" y="600"/>
                      <a:pt x="680" y="576"/>
                    </a:cubicBezTo>
                    <a:cubicBezTo>
                      <a:pt x="688" y="552"/>
                      <a:pt x="496" y="544"/>
                      <a:pt x="488" y="528"/>
                    </a:cubicBezTo>
                    <a:cubicBezTo>
                      <a:pt x="480" y="512"/>
                      <a:pt x="640" y="504"/>
                      <a:pt x="632" y="480"/>
                    </a:cubicBezTo>
                    <a:cubicBezTo>
                      <a:pt x="624" y="456"/>
                      <a:pt x="440" y="408"/>
                      <a:pt x="440" y="384"/>
                    </a:cubicBezTo>
                    <a:cubicBezTo>
                      <a:pt x="440" y="360"/>
                      <a:pt x="624" y="352"/>
                      <a:pt x="632" y="336"/>
                    </a:cubicBezTo>
                    <a:cubicBezTo>
                      <a:pt x="640" y="320"/>
                      <a:pt x="496" y="304"/>
                      <a:pt x="488" y="288"/>
                    </a:cubicBezTo>
                    <a:cubicBezTo>
                      <a:pt x="480" y="272"/>
                      <a:pt x="592" y="264"/>
                      <a:pt x="584" y="240"/>
                    </a:cubicBezTo>
                    <a:cubicBezTo>
                      <a:pt x="576" y="216"/>
                      <a:pt x="448" y="160"/>
                      <a:pt x="440" y="144"/>
                    </a:cubicBezTo>
                    <a:cubicBezTo>
                      <a:pt x="432" y="128"/>
                      <a:pt x="552" y="168"/>
                      <a:pt x="536" y="144"/>
                    </a:cubicBezTo>
                    <a:cubicBezTo>
                      <a:pt x="520" y="120"/>
                      <a:pt x="400" y="0"/>
                      <a:pt x="344" y="0"/>
                    </a:cubicBez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Rectangle 23"/>
              <p:cNvSpPr>
                <a:spLocks noChangeArrowheads="1"/>
              </p:cNvSpPr>
              <p:nvPr/>
            </p:nvSpPr>
            <p:spPr bwMode="auto">
              <a:xfrm>
                <a:off x="692" y="1805"/>
                <a:ext cx="22" cy="359"/>
              </a:xfrm>
              <a:prstGeom prst="rect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cxnSp>
        <p:nvCxnSpPr>
          <p:cNvPr id="29" name="Straight Connector 28"/>
          <p:cNvCxnSpPr/>
          <p:nvPr/>
        </p:nvCxnSpPr>
        <p:spPr>
          <a:xfrm>
            <a:off x="854120" y="1219200"/>
            <a:ext cx="7772400" cy="0"/>
          </a:xfrm>
          <a:prstGeom prst="line">
            <a:avLst/>
          </a:prstGeom>
          <a:ln w="254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981200" y="228600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Math Preparedness Quiz</a:t>
            </a:r>
            <a:endParaRPr lang="en-US" sz="4800" dirty="0">
              <a:solidFill>
                <a:srgbClr val="FFFF00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693138" y="2249558"/>
          <a:ext cx="1828800" cy="16459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914400"/>
                <a:gridCol w="91440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i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X</a:t>
                      </a:r>
                      <a:r>
                        <a:rPr lang="en-US" sz="1800" baseline="-25000">
                          <a:effectLst/>
                        </a:rPr>
                        <a:t>i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016305" y="1518127"/>
            <a:ext cx="5536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925" lvl="0" indent="-288925"/>
            <a:r>
              <a:rPr lang="en-US" dirty="0" smtClean="0">
                <a:solidFill>
                  <a:schemeClr val="bg1"/>
                </a:solidFill>
              </a:rPr>
              <a:t>4)  Calculate </a:t>
            </a:r>
            <a:r>
              <a:rPr lang="en-US" dirty="0">
                <a:solidFill>
                  <a:schemeClr val="bg1"/>
                </a:solidFill>
              </a:rPr>
              <a:t>the following statistics for the random variables in the table.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6122" y="2847316"/>
            <a:ext cx="4572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smtClean="0">
                <a:solidFill>
                  <a:schemeClr val="bg1"/>
                </a:solidFill>
              </a:rPr>
              <a:t>a)  The </a:t>
            </a:r>
            <a:r>
              <a:rPr lang="en-US" dirty="0">
                <a:solidFill>
                  <a:schemeClr val="bg1"/>
                </a:solidFill>
              </a:rPr>
              <a:t>mean of X</a:t>
            </a:r>
            <a:r>
              <a:rPr lang="en-US" baseline="-25000" dirty="0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 = </a:t>
            </a:r>
          </a:p>
          <a:p>
            <a:r>
              <a:rPr lang="en-US" dirty="0">
                <a:solidFill>
                  <a:schemeClr val="bg1"/>
                </a:solidFill>
              </a:rPr>
              <a:t> </a:t>
            </a:r>
          </a:p>
          <a:p>
            <a:r>
              <a:rPr lang="en-US" dirty="0">
                <a:solidFill>
                  <a:schemeClr val="bg1"/>
                </a:solidFill>
              </a:rPr>
              <a:t> </a:t>
            </a:r>
          </a:p>
          <a:p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dirty="0" smtClean="0">
                <a:solidFill>
                  <a:schemeClr val="bg1"/>
                </a:solidFill>
              </a:rPr>
              <a:t>b)  The </a:t>
            </a:r>
            <a:r>
              <a:rPr lang="en-US" dirty="0">
                <a:solidFill>
                  <a:schemeClr val="bg1"/>
                </a:solidFill>
              </a:rPr>
              <a:t>median of X</a:t>
            </a:r>
            <a:r>
              <a:rPr lang="en-US" baseline="-25000" dirty="0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 = </a:t>
            </a:r>
          </a:p>
          <a:p>
            <a:r>
              <a:rPr lang="en-US" dirty="0">
                <a:solidFill>
                  <a:schemeClr val="bg1"/>
                </a:solidFill>
              </a:rPr>
              <a:t>  </a:t>
            </a:r>
          </a:p>
          <a:p>
            <a:r>
              <a:rPr lang="en-US" dirty="0">
                <a:solidFill>
                  <a:schemeClr val="bg1"/>
                </a:solidFill>
              </a:rPr>
              <a:t> </a:t>
            </a:r>
          </a:p>
          <a:p>
            <a:pPr lvl="0"/>
            <a:r>
              <a:rPr lang="en-US" dirty="0" smtClean="0">
                <a:solidFill>
                  <a:schemeClr val="bg1"/>
                </a:solidFill>
              </a:rPr>
              <a:t>c)  Circle </a:t>
            </a:r>
            <a:r>
              <a:rPr lang="en-US" dirty="0">
                <a:solidFill>
                  <a:schemeClr val="bg1"/>
                </a:solidFill>
              </a:rPr>
              <a:t>the following number that comes closest to the variance of X</a:t>
            </a:r>
            <a:r>
              <a:rPr lang="en-US" baseline="-25000" dirty="0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  <a:p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dirty="0" smtClean="0">
                <a:solidFill>
                  <a:schemeClr val="bg1"/>
                </a:solidFill>
              </a:rPr>
              <a:t>	1) 0.00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dirty="0" smtClean="0">
                <a:solidFill>
                  <a:schemeClr val="bg1"/>
                </a:solidFill>
              </a:rPr>
              <a:t>	2) 160.0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dirty="0" smtClean="0">
                <a:solidFill>
                  <a:schemeClr val="bg1"/>
                </a:solidFill>
              </a:rPr>
              <a:t>	3) 32.00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dirty="0" smtClean="0">
                <a:solidFill>
                  <a:schemeClr val="bg1"/>
                </a:solidFill>
              </a:rPr>
              <a:t>	4) 24.80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dirty="0" smtClean="0">
                <a:solidFill>
                  <a:schemeClr val="bg1"/>
                </a:solidFill>
              </a:rPr>
              <a:t>	5) 6.20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00400" y="3072518"/>
            <a:ext cx="1645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29/31 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24660" y="3980578"/>
            <a:ext cx="1645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20/31 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32122" y="5486400"/>
            <a:ext cx="1645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20/31 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12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2661</TotalTime>
  <Words>573</Words>
  <Application>Microsoft Office PowerPoint</Application>
  <PresentationFormat>On-screen Show (4:3)</PresentationFormat>
  <Paragraphs>252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Chiller</vt:lpstr>
      <vt:lpstr>Jokerman</vt:lpstr>
      <vt:lpstr>Maiandra GD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Oregon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College of Forestry</dc:creator>
  <cp:lastModifiedBy>Doug</cp:lastModifiedBy>
  <cp:revision>114</cp:revision>
  <dcterms:created xsi:type="dcterms:W3CDTF">2011-01-04T06:32:26Z</dcterms:created>
  <dcterms:modified xsi:type="dcterms:W3CDTF">2016-01-27T07:52:52Z</dcterms:modified>
</cp:coreProperties>
</file>